
<file path=[Content_Types].xml><?xml version="1.0" encoding="utf-8"?>
<Types xmlns="http://schemas.openxmlformats.org/package/2006/content-types">
  <Default Extension="png" ContentType="image/png"/>
  <Default Extension="tmp"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wmv" ContentType="video/x-ms-wmv"/>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Lst>
  <p:notesMasterIdLst>
    <p:notesMasterId r:id="rId34"/>
  </p:notesMasterIdLst>
  <p:sldIdLst>
    <p:sldId id="259" r:id="rId3"/>
    <p:sldId id="260" r:id="rId4"/>
    <p:sldId id="263" r:id="rId5"/>
    <p:sldId id="318" r:id="rId6"/>
    <p:sldId id="317" r:id="rId7"/>
    <p:sldId id="298" r:id="rId8"/>
    <p:sldId id="278" r:id="rId9"/>
    <p:sldId id="258" r:id="rId10"/>
    <p:sldId id="295" r:id="rId11"/>
    <p:sldId id="320" r:id="rId12"/>
    <p:sldId id="319" r:id="rId13"/>
    <p:sldId id="261" r:id="rId14"/>
    <p:sldId id="262" r:id="rId15"/>
    <p:sldId id="275" r:id="rId16"/>
    <p:sldId id="277" r:id="rId17"/>
    <p:sldId id="274" r:id="rId18"/>
    <p:sldId id="279" r:id="rId19"/>
    <p:sldId id="280" r:id="rId20"/>
    <p:sldId id="282" r:id="rId21"/>
    <p:sldId id="285" r:id="rId22"/>
    <p:sldId id="286" r:id="rId23"/>
    <p:sldId id="287" r:id="rId24"/>
    <p:sldId id="288" r:id="rId25"/>
    <p:sldId id="289" r:id="rId26"/>
    <p:sldId id="291" r:id="rId27"/>
    <p:sldId id="292" r:id="rId28"/>
    <p:sldId id="290" r:id="rId29"/>
    <p:sldId id="293" r:id="rId30"/>
    <p:sldId id="294" r:id="rId31"/>
    <p:sldId id="296" r:id="rId32"/>
    <p:sldId id="297"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172E"/>
    <a:srgbClr val="000000"/>
    <a:srgbClr val="4BAC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howGuides="1">
      <p:cViewPr>
        <p:scale>
          <a:sx n="80" d="100"/>
          <a:sy n="80" d="100"/>
        </p:scale>
        <p:origin x="-210" y="156"/>
      </p:cViewPr>
      <p:guideLst>
        <p:guide orient="horz" pos="2160"/>
        <p:guide orient="horz" pos="864"/>
        <p:guide orient="horz" pos="3984"/>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117AFDA-A2A6-4710-B58E-E058CC3EF692}" type="datetimeFigureOut">
              <a:rPr lang="en-US" smtClean="0"/>
              <a:t>7/11/2011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0A4C18E-325B-4787-AF7E-6CBBA729D017}" type="slidenum">
              <a:rPr lang="en-US" smtClean="0"/>
              <a:t>‹#›</a:t>
            </a:fld>
            <a:endParaRPr lang="en-US"/>
          </a:p>
        </p:txBody>
      </p:sp>
    </p:spTree>
    <p:extLst>
      <p:ext uri="{BB962C8B-B14F-4D97-AF65-F5344CB8AC3E}">
        <p14:creationId xmlns:p14="http://schemas.microsoft.com/office/powerpoint/2010/main" val="39113137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ea typeface="ＭＳ Ｐゴシック" charset="-128"/>
            </a:endParaRPr>
          </a:p>
        </p:txBody>
      </p:sp>
      <p:sp>
        <p:nvSpPr>
          <p:cNvPr id="26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A15BCD19-E06E-49C7-B0ED-80424F7AF85C}" type="slidenum">
              <a:rPr lang="en-US" sz="1200">
                <a:latin typeface="Calibri" charset="0"/>
              </a:rPr>
              <a:pPr eaLnBrk="1" hangingPunct="1"/>
              <a:t>4</a:t>
            </a:fld>
            <a:endParaRPr lang="en-US" sz="1200">
              <a:latin typeface="Calibri"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pitchFamily="34" charset="0"/>
                <a:cs typeface="Arial" pitchFamily="34" charset="0"/>
              </a:rPr>
              <a:t>Jane uses visualization to see what the models predict.</a:t>
            </a:r>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defRPr sz="1500">
                <a:solidFill>
                  <a:schemeClr val="tx1"/>
                </a:solidFill>
                <a:latin typeface="Arial" pitchFamily="34" charset="0"/>
                <a:cs typeface="Arial" pitchFamily="34" charset="0"/>
              </a:defRPr>
            </a:lvl1pPr>
            <a:lvl2pPr marL="702756" indent="-270291" defTabSz="914485" eaLnBrk="0" hangingPunct="0">
              <a:defRPr sz="1500">
                <a:solidFill>
                  <a:schemeClr val="tx1"/>
                </a:solidFill>
                <a:latin typeface="Arial" pitchFamily="34" charset="0"/>
                <a:cs typeface="Arial" pitchFamily="34" charset="0"/>
              </a:defRPr>
            </a:lvl2pPr>
            <a:lvl3pPr marL="1081164" indent="-216233" defTabSz="914485" eaLnBrk="0" hangingPunct="0">
              <a:defRPr sz="1500">
                <a:solidFill>
                  <a:schemeClr val="tx1"/>
                </a:solidFill>
                <a:latin typeface="Arial" pitchFamily="34" charset="0"/>
                <a:cs typeface="Arial" pitchFamily="34" charset="0"/>
              </a:defRPr>
            </a:lvl3pPr>
            <a:lvl4pPr marL="1513629" indent="-216233" defTabSz="914485" eaLnBrk="0" hangingPunct="0">
              <a:defRPr sz="1500">
                <a:solidFill>
                  <a:schemeClr val="tx1"/>
                </a:solidFill>
                <a:latin typeface="Arial" pitchFamily="34" charset="0"/>
                <a:cs typeface="Arial" pitchFamily="34" charset="0"/>
              </a:defRPr>
            </a:lvl4pPr>
            <a:lvl5pPr marL="1946095" indent="-216233" defTabSz="914485" eaLnBrk="0" hangingPunct="0">
              <a:defRPr sz="1500">
                <a:solidFill>
                  <a:schemeClr val="tx1"/>
                </a:solidFill>
                <a:latin typeface="Arial" pitchFamily="34" charset="0"/>
                <a:cs typeface="Arial" pitchFamily="34" charset="0"/>
              </a:defRPr>
            </a:lvl5pPr>
            <a:lvl6pPr marL="2378560" indent="-216233" defTabSz="914485" eaLnBrk="0" fontAlgn="base" hangingPunct="0">
              <a:spcBef>
                <a:spcPct val="0"/>
              </a:spcBef>
              <a:spcAft>
                <a:spcPct val="0"/>
              </a:spcAft>
              <a:defRPr sz="1500">
                <a:solidFill>
                  <a:schemeClr val="tx1"/>
                </a:solidFill>
                <a:latin typeface="Arial" pitchFamily="34" charset="0"/>
                <a:cs typeface="Arial" pitchFamily="34" charset="0"/>
              </a:defRPr>
            </a:lvl6pPr>
            <a:lvl7pPr marL="2811026" indent="-216233" defTabSz="914485" eaLnBrk="0" fontAlgn="base" hangingPunct="0">
              <a:spcBef>
                <a:spcPct val="0"/>
              </a:spcBef>
              <a:spcAft>
                <a:spcPct val="0"/>
              </a:spcAft>
              <a:defRPr sz="1500">
                <a:solidFill>
                  <a:schemeClr val="tx1"/>
                </a:solidFill>
                <a:latin typeface="Arial" pitchFamily="34" charset="0"/>
                <a:cs typeface="Arial" pitchFamily="34" charset="0"/>
              </a:defRPr>
            </a:lvl7pPr>
            <a:lvl8pPr marL="3243491" indent="-216233" defTabSz="914485" eaLnBrk="0" fontAlgn="base" hangingPunct="0">
              <a:spcBef>
                <a:spcPct val="0"/>
              </a:spcBef>
              <a:spcAft>
                <a:spcPct val="0"/>
              </a:spcAft>
              <a:defRPr sz="1500">
                <a:solidFill>
                  <a:schemeClr val="tx1"/>
                </a:solidFill>
                <a:latin typeface="Arial" pitchFamily="34" charset="0"/>
                <a:cs typeface="Arial" pitchFamily="34" charset="0"/>
              </a:defRPr>
            </a:lvl8pPr>
            <a:lvl9pPr marL="3675957" indent="-216233" defTabSz="914485" eaLnBrk="0" fontAlgn="base" hangingPunct="0">
              <a:spcBef>
                <a:spcPct val="0"/>
              </a:spcBef>
              <a:spcAft>
                <a:spcPct val="0"/>
              </a:spcAft>
              <a:defRPr sz="1500">
                <a:solidFill>
                  <a:schemeClr val="tx1"/>
                </a:solidFill>
                <a:latin typeface="Arial" pitchFamily="34" charset="0"/>
                <a:cs typeface="Arial" pitchFamily="34" charset="0"/>
              </a:defRPr>
            </a:lvl9pPr>
          </a:lstStyle>
          <a:p>
            <a:pPr eaLnBrk="1" hangingPunct="1"/>
            <a:fld id="{23322890-32FA-4D27-BA31-3C51D50EDEA7}" type="slidenum">
              <a:rPr lang="en-US" sz="1200"/>
              <a:pPr eaLnBrk="1" hangingPunct="1"/>
              <a:t>26</a:t>
            </a:fld>
            <a:endParaRPr lang="en-US" sz="1200"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pitchFamily="34" charset="0"/>
                <a:cs typeface="Arial" pitchFamily="34" charset="0"/>
              </a:rPr>
              <a:t>Jane collaborates with her colleagues about her findings</a:t>
            </a:r>
          </a:p>
        </p:txBody>
      </p:sp>
      <p:sp>
        <p:nvSpPr>
          <p:cNvPr id="501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defRPr sz="1500">
                <a:solidFill>
                  <a:schemeClr val="tx1"/>
                </a:solidFill>
                <a:latin typeface="Arial" pitchFamily="34" charset="0"/>
                <a:cs typeface="Arial" pitchFamily="34" charset="0"/>
              </a:defRPr>
            </a:lvl1pPr>
            <a:lvl2pPr marL="702756" indent="-270291" defTabSz="914485" eaLnBrk="0" hangingPunct="0">
              <a:defRPr sz="1500">
                <a:solidFill>
                  <a:schemeClr val="tx1"/>
                </a:solidFill>
                <a:latin typeface="Arial" pitchFamily="34" charset="0"/>
                <a:cs typeface="Arial" pitchFamily="34" charset="0"/>
              </a:defRPr>
            </a:lvl2pPr>
            <a:lvl3pPr marL="1081164" indent="-216233" defTabSz="914485" eaLnBrk="0" hangingPunct="0">
              <a:defRPr sz="1500">
                <a:solidFill>
                  <a:schemeClr val="tx1"/>
                </a:solidFill>
                <a:latin typeface="Arial" pitchFamily="34" charset="0"/>
                <a:cs typeface="Arial" pitchFamily="34" charset="0"/>
              </a:defRPr>
            </a:lvl3pPr>
            <a:lvl4pPr marL="1513629" indent="-216233" defTabSz="914485" eaLnBrk="0" hangingPunct="0">
              <a:defRPr sz="1500">
                <a:solidFill>
                  <a:schemeClr val="tx1"/>
                </a:solidFill>
                <a:latin typeface="Arial" pitchFamily="34" charset="0"/>
                <a:cs typeface="Arial" pitchFamily="34" charset="0"/>
              </a:defRPr>
            </a:lvl4pPr>
            <a:lvl5pPr marL="1946095" indent="-216233" defTabSz="914485" eaLnBrk="0" hangingPunct="0">
              <a:defRPr sz="1500">
                <a:solidFill>
                  <a:schemeClr val="tx1"/>
                </a:solidFill>
                <a:latin typeface="Arial" pitchFamily="34" charset="0"/>
                <a:cs typeface="Arial" pitchFamily="34" charset="0"/>
              </a:defRPr>
            </a:lvl5pPr>
            <a:lvl6pPr marL="2378560" indent="-216233" defTabSz="914485" eaLnBrk="0" fontAlgn="base" hangingPunct="0">
              <a:spcBef>
                <a:spcPct val="0"/>
              </a:spcBef>
              <a:spcAft>
                <a:spcPct val="0"/>
              </a:spcAft>
              <a:defRPr sz="1500">
                <a:solidFill>
                  <a:schemeClr val="tx1"/>
                </a:solidFill>
                <a:latin typeface="Arial" pitchFamily="34" charset="0"/>
                <a:cs typeface="Arial" pitchFamily="34" charset="0"/>
              </a:defRPr>
            </a:lvl6pPr>
            <a:lvl7pPr marL="2811026" indent="-216233" defTabSz="914485" eaLnBrk="0" fontAlgn="base" hangingPunct="0">
              <a:spcBef>
                <a:spcPct val="0"/>
              </a:spcBef>
              <a:spcAft>
                <a:spcPct val="0"/>
              </a:spcAft>
              <a:defRPr sz="1500">
                <a:solidFill>
                  <a:schemeClr val="tx1"/>
                </a:solidFill>
                <a:latin typeface="Arial" pitchFamily="34" charset="0"/>
                <a:cs typeface="Arial" pitchFamily="34" charset="0"/>
              </a:defRPr>
            </a:lvl7pPr>
            <a:lvl8pPr marL="3243491" indent="-216233" defTabSz="914485" eaLnBrk="0" fontAlgn="base" hangingPunct="0">
              <a:spcBef>
                <a:spcPct val="0"/>
              </a:spcBef>
              <a:spcAft>
                <a:spcPct val="0"/>
              </a:spcAft>
              <a:defRPr sz="1500">
                <a:solidFill>
                  <a:schemeClr val="tx1"/>
                </a:solidFill>
                <a:latin typeface="Arial" pitchFamily="34" charset="0"/>
                <a:cs typeface="Arial" pitchFamily="34" charset="0"/>
              </a:defRPr>
            </a:lvl8pPr>
            <a:lvl9pPr marL="3675957" indent="-216233" defTabSz="914485" eaLnBrk="0" fontAlgn="base" hangingPunct="0">
              <a:spcBef>
                <a:spcPct val="0"/>
              </a:spcBef>
              <a:spcAft>
                <a:spcPct val="0"/>
              </a:spcAft>
              <a:defRPr sz="1500">
                <a:solidFill>
                  <a:schemeClr val="tx1"/>
                </a:solidFill>
                <a:latin typeface="Arial" pitchFamily="34" charset="0"/>
                <a:cs typeface="Arial" pitchFamily="34" charset="0"/>
              </a:defRPr>
            </a:lvl9pPr>
          </a:lstStyle>
          <a:p>
            <a:pPr eaLnBrk="1" hangingPunct="1"/>
            <a:fld id="{BF202C07-D33B-477C-9250-FF5C382E47A2}" type="slidenum">
              <a:rPr lang="en-US" sz="1200"/>
              <a:pPr eaLnBrk="1" hangingPunct="1"/>
              <a:t>27</a:t>
            </a:fld>
            <a:endParaRPr lang="en-US" sz="1200"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pitchFamily="34" charset="0"/>
                <a:cs typeface="Arial" pitchFamily="34" charset="0"/>
              </a:rPr>
              <a:t>Jane uses visualization to see what the models predict.</a:t>
            </a:r>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defRPr sz="1500">
                <a:solidFill>
                  <a:schemeClr val="tx1"/>
                </a:solidFill>
                <a:latin typeface="Arial" pitchFamily="34" charset="0"/>
                <a:cs typeface="Arial" pitchFamily="34" charset="0"/>
              </a:defRPr>
            </a:lvl1pPr>
            <a:lvl2pPr marL="702756" indent="-270291" defTabSz="914485" eaLnBrk="0" hangingPunct="0">
              <a:defRPr sz="1500">
                <a:solidFill>
                  <a:schemeClr val="tx1"/>
                </a:solidFill>
                <a:latin typeface="Arial" pitchFamily="34" charset="0"/>
                <a:cs typeface="Arial" pitchFamily="34" charset="0"/>
              </a:defRPr>
            </a:lvl2pPr>
            <a:lvl3pPr marL="1081164" indent="-216233" defTabSz="914485" eaLnBrk="0" hangingPunct="0">
              <a:defRPr sz="1500">
                <a:solidFill>
                  <a:schemeClr val="tx1"/>
                </a:solidFill>
                <a:latin typeface="Arial" pitchFamily="34" charset="0"/>
                <a:cs typeface="Arial" pitchFamily="34" charset="0"/>
              </a:defRPr>
            </a:lvl3pPr>
            <a:lvl4pPr marL="1513629" indent="-216233" defTabSz="914485" eaLnBrk="0" hangingPunct="0">
              <a:defRPr sz="1500">
                <a:solidFill>
                  <a:schemeClr val="tx1"/>
                </a:solidFill>
                <a:latin typeface="Arial" pitchFamily="34" charset="0"/>
                <a:cs typeface="Arial" pitchFamily="34" charset="0"/>
              </a:defRPr>
            </a:lvl4pPr>
            <a:lvl5pPr marL="1946095" indent="-216233" defTabSz="914485" eaLnBrk="0" hangingPunct="0">
              <a:defRPr sz="1500">
                <a:solidFill>
                  <a:schemeClr val="tx1"/>
                </a:solidFill>
                <a:latin typeface="Arial" pitchFamily="34" charset="0"/>
                <a:cs typeface="Arial" pitchFamily="34" charset="0"/>
              </a:defRPr>
            </a:lvl5pPr>
            <a:lvl6pPr marL="2378560" indent="-216233" defTabSz="914485" eaLnBrk="0" fontAlgn="base" hangingPunct="0">
              <a:spcBef>
                <a:spcPct val="0"/>
              </a:spcBef>
              <a:spcAft>
                <a:spcPct val="0"/>
              </a:spcAft>
              <a:defRPr sz="1500">
                <a:solidFill>
                  <a:schemeClr val="tx1"/>
                </a:solidFill>
                <a:latin typeface="Arial" pitchFamily="34" charset="0"/>
                <a:cs typeface="Arial" pitchFamily="34" charset="0"/>
              </a:defRPr>
            </a:lvl6pPr>
            <a:lvl7pPr marL="2811026" indent="-216233" defTabSz="914485" eaLnBrk="0" fontAlgn="base" hangingPunct="0">
              <a:spcBef>
                <a:spcPct val="0"/>
              </a:spcBef>
              <a:spcAft>
                <a:spcPct val="0"/>
              </a:spcAft>
              <a:defRPr sz="1500">
                <a:solidFill>
                  <a:schemeClr val="tx1"/>
                </a:solidFill>
                <a:latin typeface="Arial" pitchFamily="34" charset="0"/>
                <a:cs typeface="Arial" pitchFamily="34" charset="0"/>
              </a:defRPr>
            </a:lvl7pPr>
            <a:lvl8pPr marL="3243491" indent="-216233" defTabSz="914485" eaLnBrk="0" fontAlgn="base" hangingPunct="0">
              <a:spcBef>
                <a:spcPct val="0"/>
              </a:spcBef>
              <a:spcAft>
                <a:spcPct val="0"/>
              </a:spcAft>
              <a:defRPr sz="1500">
                <a:solidFill>
                  <a:schemeClr val="tx1"/>
                </a:solidFill>
                <a:latin typeface="Arial" pitchFamily="34" charset="0"/>
                <a:cs typeface="Arial" pitchFamily="34" charset="0"/>
              </a:defRPr>
            </a:lvl8pPr>
            <a:lvl9pPr marL="3675957" indent="-216233" defTabSz="914485" eaLnBrk="0" fontAlgn="base" hangingPunct="0">
              <a:spcBef>
                <a:spcPct val="0"/>
              </a:spcBef>
              <a:spcAft>
                <a:spcPct val="0"/>
              </a:spcAft>
              <a:defRPr sz="1500">
                <a:solidFill>
                  <a:schemeClr val="tx1"/>
                </a:solidFill>
                <a:latin typeface="Arial" pitchFamily="34" charset="0"/>
                <a:cs typeface="Arial" pitchFamily="34" charset="0"/>
              </a:defRPr>
            </a:lvl9pPr>
          </a:lstStyle>
          <a:p>
            <a:pPr eaLnBrk="1" hangingPunct="1"/>
            <a:fld id="{23322890-32FA-4D27-BA31-3C51D50EDEA7}" type="slidenum">
              <a:rPr lang="en-US" sz="1200"/>
              <a:pPr eaLnBrk="1" hangingPunct="1"/>
              <a:t>28</a:t>
            </a:fld>
            <a:endParaRPr lang="en-US" sz="1200"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pitchFamily="34" charset="0"/>
                <a:cs typeface="Arial" pitchFamily="34" charset="0"/>
              </a:rPr>
              <a:t>Jane uses visualization to see what the models predict.</a:t>
            </a:r>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defRPr sz="1500">
                <a:solidFill>
                  <a:schemeClr val="tx1"/>
                </a:solidFill>
                <a:latin typeface="Arial" pitchFamily="34" charset="0"/>
                <a:cs typeface="Arial" pitchFamily="34" charset="0"/>
              </a:defRPr>
            </a:lvl1pPr>
            <a:lvl2pPr marL="702756" indent="-270291" defTabSz="914485" eaLnBrk="0" hangingPunct="0">
              <a:defRPr sz="1500">
                <a:solidFill>
                  <a:schemeClr val="tx1"/>
                </a:solidFill>
                <a:latin typeface="Arial" pitchFamily="34" charset="0"/>
                <a:cs typeface="Arial" pitchFamily="34" charset="0"/>
              </a:defRPr>
            </a:lvl2pPr>
            <a:lvl3pPr marL="1081164" indent="-216233" defTabSz="914485" eaLnBrk="0" hangingPunct="0">
              <a:defRPr sz="1500">
                <a:solidFill>
                  <a:schemeClr val="tx1"/>
                </a:solidFill>
                <a:latin typeface="Arial" pitchFamily="34" charset="0"/>
                <a:cs typeface="Arial" pitchFamily="34" charset="0"/>
              </a:defRPr>
            </a:lvl3pPr>
            <a:lvl4pPr marL="1513629" indent="-216233" defTabSz="914485" eaLnBrk="0" hangingPunct="0">
              <a:defRPr sz="1500">
                <a:solidFill>
                  <a:schemeClr val="tx1"/>
                </a:solidFill>
                <a:latin typeface="Arial" pitchFamily="34" charset="0"/>
                <a:cs typeface="Arial" pitchFamily="34" charset="0"/>
              </a:defRPr>
            </a:lvl4pPr>
            <a:lvl5pPr marL="1946095" indent="-216233" defTabSz="914485" eaLnBrk="0" hangingPunct="0">
              <a:defRPr sz="1500">
                <a:solidFill>
                  <a:schemeClr val="tx1"/>
                </a:solidFill>
                <a:latin typeface="Arial" pitchFamily="34" charset="0"/>
                <a:cs typeface="Arial" pitchFamily="34" charset="0"/>
              </a:defRPr>
            </a:lvl5pPr>
            <a:lvl6pPr marL="2378560" indent="-216233" defTabSz="914485" eaLnBrk="0" fontAlgn="base" hangingPunct="0">
              <a:spcBef>
                <a:spcPct val="0"/>
              </a:spcBef>
              <a:spcAft>
                <a:spcPct val="0"/>
              </a:spcAft>
              <a:defRPr sz="1500">
                <a:solidFill>
                  <a:schemeClr val="tx1"/>
                </a:solidFill>
                <a:latin typeface="Arial" pitchFamily="34" charset="0"/>
                <a:cs typeface="Arial" pitchFamily="34" charset="0"/>
              </a:defRPr>
            </a:lvl6pPr>
            <a:lvl7pPr marL="2811026" indent="-216233" defTabSz="914485" eaLnBrk="0" fontAlgn="base" hangingPunct="0">
              <a:spcBef>
                <a:spcPct val="0"/>
              </a:spcBef>
              <a:spcAft>
                <a:spcPct val="0"/>
              </a:spcAft>
              <a:defRPr sz="1500">
                <a:solidFill>
                  <a:schemeClr val="tx1"/>
                </a:solidFill>
                <a:latin typeface="Arial" pitchFamily="34" charset="0"/>
                <a:cs typeface="Arial" pitchFamily="34" charset="0"/>
              </a:defRPr>
            </a:lvl7pPr>
            <a:lvl8pPr marL="3243491" indent="-216233" defTabSz="914485" eaLnBrk="0" fontAlgn="base" hangingPunct="0">
              <a:spcBef>
                <a:spcPct val="0"/>
              </a:spcBef>
              <a:spcAft>
                <a:spcPct val="0"/>
              </a:spcAft>
              <a:defRPr sz="1500">
                <a:solidFill>
                  <a:schemeClr val="tx1"/>
                </a:solidFill>
                <a:latin typeface="Arial" pitchFamily="34" charset="0"/>
                <a:cs typeface="Arial" pitchFamily="34" charset="0"/>
              </a:defRPr>
            </a:lvl8pPr>
            <a:lvl9pPr marL="3675957" indent="-216233" defTabSz="914485" eaLnBrk="0" fontAlgn="base" hangingPunct="0">
              <a:spcBef>
                <a:spcPct val="0"/>
              </a:spcBef>
              <a:spcAft>
                <a:spcPct val="0"/>
              </a:spcAft>
              <a:defRPr sz="1500">
                <a:solidFill>
                  <a:schemeClr val="tx1"/>
                </a:solidFill>
                <a:latin typeface="Arial" pitchFamily="34" charset="0"/>
                <a:cs typeface="Arial" pitchFamily="34" charset="0"/>
              </a:defRPr>
            </a:lvl9pPr>
          </a:lstStyle>
          <a:p>
            <a:pPr eaLnBrk="1" hangingPunct="1"/>
            <a:fld id="{23322890-32FA-4D27-BA31-3C51D50EDEA7}" type="slidenum">
              <a:rPr lang="en-US" sz="1200"/>
              <a:pPr eaLnBrk="1" hangingPunct="1"/>
              <a:t>29</a:t>
            </a:fld>
            <a:endParaRPr lang="en-US" sz="1200"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solidFill>
            <a:srgbClr val="FFFFFF"/>
          </a:solidFill>
          <a:ln/>
        </p:spPr>
      </p:sp>
      <p:sp>
        <p:nvSpPr>
          <p:cNvPr id="71683" name="Notes Placeholder 2"/>
          <p:cNvSpPr>
            <a:spLocks noGrp="1"/>
          </p:cNvSpPr>
          <p:nvPr>
            <p:ph type="body" idx="1"/>
          </p:nvPr>
        </p:nvSpPr>
        <p:spPr>
          <a:solidFill>
            <a:srgbClr val="FFFFFF"/>
          </a:solidFill>
          <a:ln>
            <a:solidFill>
              <a:srgbClr val="000000"/>
            </a:solidFill>
          </a:ln>
        </p:spPr>
        <p:txBody>
          <a:bodyPr/>
          <a:lstStyle/>
          <a:p>
            <a:r>
              <a:rPr lang="en-US" dirty="0" smtClean="0">
                <a:latin typeface="Arial" pitchFamily="34" charset="0"/>
                <a:cs typeface="Arial" pitchFamily="34" charset="0"/>
              </a:rPr>
              <a:t>Jane cerates a computer model based on the collected data to project future scenarios</a:t>
            </a:r>
          </a:p>
        </p:txBody>
      </p:sp>
      <p:sp>
        <p:nvSpPr>
          <p:cNvPr id="71684" name="Slide Number Placeholder 3"/>
          <p:cNvSpPr txBox="1">
            <a:spLocks noGrp="1"/>
          </p:cNvSpPr>
          <p:nvPr/>
        </p:nvSpPr>
        <p:spPr bwMode="auto">
          <a:xfrm>
            <a:off x="3884414" y="8685894"/>
            <a:ext cx="2972098"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defTabSz="966788" eaLnBrk="0" hangingPunct="0">
              <a:defRPr sz="1600">
                <a:solidFill>
                  <a:schemeClr val="tx1"/>
                </a:solidFill>
                <a:latin typeface="Arial" pitchFamily="34" charset="0"/>
                <a:cs typeface="Arial" pitchFamily="34" charset="0"/>
              </a:defRPr>
            </a:lvl1pPr>
            <a:lvl2pPr marL="742950" indent="-285750" defTabSz="966788" eaLnBrk="0" hangingPunct="0">
              <a:defRPr sz="1600">
                <a:solidFill>
                  <a:schemeClr val="tx1"/>
                </a:solidFill>
                <a:latin typeface="Arial" pitchFamily="34" charset="0"/>
                <a:cs typeface="Arial" pitchFamily="34" charset="0"/>
              </a:defRPr>
            </a:lvl2pPr>
            <a:lvl3pPr marL="1143000" indent="-228600" defTabSz="966788" eaLnBrk="0" hangingPunct="0">
              <a:defRPr sz="1600">
                <a:solidFill>
                  <a:schemeClr val="tx1"/>
                </a:solidFill>
                <a:latin typeface="Arial" pitchFamily="34" charset="0"/>
                <a:cs typeface="Arial" pitchFamily="34" charset="0"/>
              </a:defRPr>
            </a:lvl3pPr>
            <a:lvl4pPr marL="1600200" indent="-228600" defTabSz="966788" eaLnBrk="0" hangingPunct="0">
              <a:defRPr sz="1600">
                <a:solidFill>
                  <a:schemeClr val="tx1"/>
                </a:solidFill>
                <a:latin typeface="Arial" pitchFamily="34" charset="0"/>
                <a:cs typeface="Arial" pitchFamily="34" charset="0"/>
              </a:defRPr>
            </a:lvl4pPr>
            <a:lvl5pPr marL="2057400" indent="-228600" defTabSz="966788" eaLnBrk="0" hangingPunct="0">
              <a:defRPr sz="1600">
                <a:solidFill>
                  <a:schemeClr val="tx1"/>
                </a:solidFill>
                <a:latin typeface="Arial" pitchFamily="34" charset="0"/>
                <a:cs typeface="Arial" pitchFamily="34" charset="0"/>
              </a:defRPr>
            </a:lvl5pPr>
            <a:lvl6pPr marL="2514600" indent="-228600" defTabSz="966788"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defTabSz="966788"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defTabSz="966788"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defTabSz="966788" eaLnBrk="0" fontAlgn="base" hangingPunct="0">
              <a:spcBef>
                <a:spcPct val="0"/>
              </a:spcBef>
              <a:spcAft>
                <a:spcPct val="0"/>
              </a:spcAft>
              <a:defRPr sz="1600">
                <a:solidFill>
                  <a:schemeClr val="tx1"/>
                </a:solidFill>
                <a:latin typeface="Arial" pitchFamily="34" charset="0"/>
                <a:cs typeface="Arial" pitchFamily="34" charset="0"/>
              </a:defRPr>
            </a:lvl9pPr>
          </a:lstStyle>
          <a:p>
            <a:pPr algn="r" eaLnBrk="1" hangingPunct="1"/>
            <a:fld id="{9242CA85-496C-4268-A6BE-5322AF6BC0DC}" type="slidenum">
              <a:rPr lang="en-US" sz="1200"/>
              <a:pPr algn="r" eaLnBrk="1" hangingPunct="1"/>
              <a:t>30</a:t>
            </a:fld>
            <a:endParaRPr lang="en-US" sz="1200"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88782476-0055-47BB-A040-4DECFC51EB8E}" type="slidenum">
              <a:rPr lang="en-US" smtClean="0">
                <a:solidFill>
                  <a:prstClr val="black"/>
                </a:solidFill>
                <a:ea typeface="ＭＳ Ｐゴシック" pitchFamily="34" charset="-128"/>
              </a:rPr>
              <a:pPr/>
              <a:t>6</a:t>
            </a:fld>
            <a:endParaRPr lang="en-US" smtClean="0">
              <a:solidFill>
                <a:prstClr val="black"/>
              </a:solidFill>
              <a:ea typeface="ＭＳ Ｐゴシック" pitchFamily="34" charset="-128"/>
            </a:endParaRPr>
          </a:p>
        </p:txBody>
      </p:sp>
      <p:sp>
        <p:nvSpPr>
          <p:cNvPr id="38915"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38916"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US" smtClean="0"/>
              <a:t>So, advanced networking is increasingly an asset for the entire community. As the next round of advanced networking capabilities are deployed, coordination among and leadership by all networks will be an important part of making them broadly available.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698500" indent="-381000" eaLnBrk="1" hangingPunct="1">
              <a:buClrTx/>
            </a:pPr>
            <a:r>
              <a:rPr lang="en-US" dirty="0" smtClean="0">
                <a:solidFill>
                  <a:schemeClr val="bg1"/>
                </a:solidFill>
              </a:rPr>
              <a:t>$3B stimulus package for NSF</a:t>
            </a:r>
          </a:p>
          <a:p>
            <a:pPr marL="1143000" lvl="1" indent="-381000" eaLnBrk="1" hangingPunct="1">
              <a:buClrTx/>
            </a:pPr>
            <a:r>
              <a:rPr lang="en-US" dirty="0" smtClean="0">
                <a:solidFill>
                  <a:schemeClr val="bg1"/>
                </a:solidFill>
              </a:rPr>
              <a:t>On top of ~$7B FY09 annual budget</a:t>
            </a:r>
          </a:p>
          <a:p>
            <a:pPr marL="698500" indent="-381000" eaLnBrk="1" hangingPunct="1">
              <a:buClrTx/>
            </a:pPr>
            <a:r>
              <a:rPr lang="en-US" dirty="0" smtClean="0">
                <a:solidFill>
                  <a:schemeClr val="bg1"/>
                </a:solidFill>
              </a:rPr>
              <a:t>General NSF priorities</a:t>
            </a:r>
          </a:p>
          <a:p>
            <a:pPr marL="1143000" lvl="1" indent="-381000" eaLnBrk="1" hangingPunct="1">
              <a:buClrTx/>
            </a:pPr>
            <a:r>
              <a:rPr lang="en-US" dirty="0" smtClean="0">
                <a:solidFill>
                  <a:schemeClr val="bg1"/>
                </a:solidFill>
              </a:rPr>
              <a:t>“$2B+ in unfunded excellence”</a:t>
            </a:r>
          </a:p>
          <a:p>
            <a:pPr marL="1587500" lvl="2" indent="-381000" eaLnBrk="1" hangingPunct="1">
              <a:buClrTx/>
            </a:pPr>
            <a:r>
              <a:rPr lang="en-US" dirty="0" smtClean="0">
                <a:solidFill>
                  <a:schemeClr val="bg1"/>
                </a:solidFill>
              </a:rPr>
              <a:t>Focus on in-house proposals, standard research grants of 2-5 year duration;  increase success rate to 30%</a:t>
            </a:r>
          </a:p>
          <a:p>
            <a:pPr marL="1587500" lvl="2" indent="-381000" eaLnBrk="1" hangingPunct="1">
              <a:buClrTx/>
            </a:pPr>
            <a:r>
              <a:rPr lang="en-US" dirty="0" smtClean="0">
                <a:solidFill>
                  <a:schemeClr val="bg1"/>
                </a:solidFill>
              </a:rPr>
              <a:t>Young investigators; CAREER, transformative, excellence</a:t>
            </a:r>
          </a:p>
          <a:p>
            <a:pPr marL="698500" indent="-381000" eaLnBrk="1" hangingPunct="1">
              <a:buClrTx/>
            </a:pPr>
            <a:r>
              <a:rPr lang="en-US" dirty="0" smtClean="0">
                <a:solidFill>
                  <a:schemeClr val="bg1"/>
                </a:solidFill>
              </a:rPr>
              <a:t>OCI:  $80M stimulus funds</a:t>
            </a:r>
          </a:p>
          <a:p>
            <a:pPr marL="1143000" lvl="1" indent="-381000" eaLnBrk="1" hangingPunct="1">
              <a:buClrTx/>
            </a:pPr>
            <a:r>
              <a:rPr lang="en-US" dirty="0" smtClean="0">
                <a:solidFill>
                  <a:schemeClr val="bg1"/>
                </a:solidFill>
              </a:rPr>
              <a:t>Jumpstart new activities in software, LWD, applications</a:t>
            </a:r>
          </a:p>
          <a:p>
            <a:pPr marL="1143000" lvl="1" indent="-381000" eaLnBrk="1" hangingPunct="1">
              <a:buClrTx/>
            </a:pPr>
            <a:r>
              <a:rPr lang="en-US" dirty="0" smtClean="0">
                <a:solidFill>
                  <a:schemeClr val="bg1"/>
                </a:solidFill>
              </a:rPr>
              <a:t>Career awards, GRF, PetaApps, STCI</a:t>
            </a:r>
          </a:p>
          <a:p>
            <a:pPr marL="698500" indent="-381000" eaLnBrk="1" hangingPunct="1">
              <a:buClrTx/>
            </a:pPr>
            <a:r>
              <a:rPr lang="en-US" dirty="0" smtClean="0">
                <a:solidFill>
                  <a:schemeClr val="bg1"/>
                </a:solidFill>
              </a:rPr>
              <a:t>OIA:  MRI-R2 and ARI-R2 special opportunities for campus investments in CI:  $200M each</a:t>
            </a:r>
          </a:p>
          <a:p>
            <a:endParaRPr lang="en-US" dirty="0"/>
          </a:p>
        </p:txBody>
      </p:sp>
      <p:sp>
        <p:nvSpPr>
          <p:cNvPr id="4" name="Slide Number Placeholder 3"/>
          <p:cNvSpPr>
            <a:spLocks noGrp="1"/>
          </p:cNvSpPr>
          <p:nvPr>
            <p:ph type="sldNum" sz="quarter" idx="10"/>
          </p:nvPr>
        </p:nvSpPr>
        <p:spPr/>
        <p:txBody>
          <a:bodyPr/>
          <a:lstStyle/>
          <a:p>
            <a:fld id="{556F9C4B-625A-4CC4-A21C-53BAAFB560E2}" type="slidenum">
              <a:rPr lang="en-US" smtClean="0"/>
              <a:pPr/>
              <a:t>9</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lnSpcReduction="10000"/>
          </a:bodyPr>
          <a:lstStyle/>
          <a:p>
            <a:pPr>
              <a:defRPr/>
            </a:pPr>
            <a:endParaRPr lang="en-US" dirty="0" smtClean="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25611604-422E-4D6D-8A1F-6958D3875A19}" type="slidenum">
              <a:rPr lang="en-US" sz="1200">
                <a:latin typeface="Calibri" charset="0"/>
              </a:rPr>
              <a:pPr eaLnBrk="1" hangingPunct="1"/>
              <a:t>11</a:t>
            </a:fld>
            <a:endParaRPr lang="en-US" sz="1200">
              <a:latin typeface="Calibri"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2098" name="Rectangle 2"/>
          <p:cNvSpPr>
            <a:spLocks noGrp="1" noChangeArrowheads="1"/>
          </p:cNvSpPr>
          <p:nvPr>
            <p:ph type="body" idx="1"/>
          </p:nvPr>
        </p:nvSpPr>
        <p:spPr bwMode="auto">
          <a:xfrm>
            <a:off x="914920" y="4342892"/>
            <a:ext cx="5028161" cy="4114565"/>
          </a:xfrm>
          <a:prstGeom prst="rect">
            <a:avLst/>
          </a:prstGeom>
          <a:noFill/>
          <a:ln w="12700">
            <a:miter lim="800000"/>
            <a:headEnd/>
            <a:tailEnd/>
          </a:ln>
        </p:spPr>
        <p:txBody>
          <a:bodyPr lIns="90256" tIns="44337" rIns="90256" bIns="44337"/>
          <a:lstStyle/>
          <a:p>
            <a:r>
              <a:rPr lang="en-US" sz="600" dirty="0" smtClean="0"/>
              <a:t>Smithsonian </a:t>
            </a:r>
            <a:r>
              <a:rPr lang="en-US" sz="600" dirty="0"/>
              <a:t>Photo by Laurie Minor-</a:t>
            </a:r>
            <a:r>
              <a:rPr lang="en-US" sz="600" dirty="0" err="1"/>
              <a:t>Penland</a:t>
            </a:r>
            <a:r>
              <a:rPr lang="en-US" sz="600" dirty="0"/>
              <a:t>. </a:t>
            </a:r>
          </a:p>
        </p:txBody>
      </p:sp>
      <p:sp>
        <p:nvSpPr>
          <p:cNvPr id="1412099" name="Rectangle 3"/>
          <p:cNvSpPr>
            <a:spLocks noGrp="1" noRot="1" noChangeAspect="1" noChangeArrowheads="1"/>
          </p:cNvSpPr>
          <p:nvPr>
            <p:ph type="sldImg"/>
          </p:nvPr>
        </p:nvSpPr>
        <p:spPr bwMode="auto">
          <a:xfrm>
            <a:off x="1152525" y="692150"/>
            <a:ext cx="4552950" cy="3416300"/>
          </a:xfrm>
          <a:prstGeom prst="rect">
            <a:avLst/>
          </a:prstGeom>
          <a:noFill/>
          <a:ln w="12700" cap="flat">
            <a:solidFill>
              <a:schemeClr val="tx1"/>
            </a:solidFill>
            <a:miter lim="800000"/>
            <a:headEnd/>
            <a:tailEnd/>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solidFill>
            <a:srgbClr val="FFFFFF"/>
          </a:solidFill>
          <a:ln/>
        </p:spPr>
      </p:sp>
      <p:sp>
        <p:nvSpPr>
          <p:cNvPr id="68611" name="Notes Placeholder 2"/>
          <p:cNvSpPr>
            <a:spLocks noGrp="1"/>
          </p:cNvSpPr>
          <p:nvPr>
            <p:ph type="body" idx="1"/>
          </p:nvPr>
        </p:nvSpPr>
        <p:spPr>
          <a:solidFill>
            <a:srgbClr val="FFFFFF"/>
          </a:solidFill>
          <a:ln>
            <a:solidFill>
              <a:srgbClr val="000000"/>
            </a:solidFill>
          </a:ln>
        </p:spPr>
        <p:txBody>
          <a:bodyPr/>
          <a:lstStyle/>
          <a:p>
            <a:r>
              <a:rPr lang="en-US" dirty="0" smtClean="0">
                <a:latin typeface="Arial" pitchFamily="34" charset="0"/>
                <a:cs typeface="Arial" pitchFamily="34" charset="0"/>
              </a:rPr>
              <a:t>Jane cerates a computer model based on the collected data to project future scienarios</a:t>
            </a:r>
          </a:p>
        </p:txBody>
      </p:sp>
      <p:sp>
        <p:nvSpPr>
          <p:cNvPr id="68612" name="Slide Number Placeholder 3"/>
          <p:cNvSpPr txBox="1">
            <a:spLocks noGrp="1"/>
          </p:cNvSpPr>
          <p:nvPr/>
        </p:nvSpPr>
        <p:spPr bwMode="auto">
          <a:xfrm>
            <a:off x="3884414" y="8685894"/>
            <a:ext cx="2972098"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defTabSz="966788" eaLnBrk="0" hangingPunct="0">
              <a:defRPr sz="1600">
                <a:solidFill>
                  <a:schemeClr val="tx1"/>
                </a:solidFill>
                <a:latin typeface="Arial" pitchFamily="34" charset="0"/>
                <a:cs typeface="Arial" pitchFamily="34" charset="0"/>
              </a:defRPr>
            </a:lvl1pPr>
            <a:lvl2pPr marL="742950" indent="-285750" defTabSz="966788" eaLnBrk="0" hangingPunct="0">
              <a:defRPr sz="1600">
                <a:solidFill>
                  <a:schemeClr val="tx1"/>
                </a:solidFill>
                <a:latin typeface="Arial" pitchFamily="34" charset="0"/>
                <a:cs typeface="Arial" pitchFamily="34" charset="0"/>
              </a:defRPr>
            </a:lvl2pPr>
            <a:lvl3pPr marL="1143000" indent="-228600" defTabSz="966788" eaLnBrk="0" hangingPunct="0">
              <a:defRPr sz="1600">
                <a:solidFill>
                  <a:schemeClr val="tx1"/>
                </a:solidFill>
                <a:latin typeface="Arial" pitchFamily="34" charset="0"/>
                <a:cs typeface="Arial" pitchFamily="34" charset="0"/>
              </a:defRPr>
            </a:lvl3pPr>
            <a:lvl4pPr marL="1600200" indent="-228600" defTabSz="966788" eaLnBrk="0" hangingPunct="0">
              <a:defRPr sz="1600">
                <a:solidFill>
                  <a:schemeClr val="tx1"/>
                </a:solidFill>
                <a:latin typeface="Arial" pitchFamily="34" charset="0"/>
                <a:cs typeface="Arial" pitchFamily="34" charset="0"/>
              </a:defRPr>
            </a:lvl4pPr>
            <a:lvl5pPr marL="2057400" indent="-228600" defTabSz="966788" eaLnBrk="0" hangingPunct="0">
              <a:defRPr sz="1600">
                <a:solidFill>
                  <a:schemeClr val="tx1"/>
                </a:solidFill>
                <a:latin typeface="Arial" pitchFamily="34" charset="0"/>
                <a:cs typeface="Arial" pitchFamily="34" charset="0"/>
              </a:defRPr>
            </a:lvl5pPr>
            <a:lvl6pPr marL="2514600" indent="-228600" defTabSz="966788"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defTabSz="966788"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defTabSz="966788"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defTabSz="966788" eaLnBrk="0" fontAlgn="base" hangingPunct="0">
              <a:spcBef>
                <a:spcPct val="0"/>
              </a:spcBef>
              <a:spcAft>
                <a:spcPct val="0"/>
              </a:spcAft>
              <a:defRPr sz="1600">
                <a:solidFill>
                  <a:schemeClr val="tx1"/>
                </a:solidFill>
                <a:latin typeface="Arial" pitchFamily="34" charset="0"/>
                <a:cs typeface="Arial" pitchFamily="34" charset="0"/>
              </a:defRPr>
            </a:lvl9pPr>
          </a:lstStyle>
          <a:p>
            <a:pPr algn="r" eaLnBrk="1" hangingPunct="1"/>
            <a:fld id="{C49DBF3D-3E16-4765-918A-1FD9DC672113}" type="slidenum">
              <a:rPr lang="en-US" sz="1200"/>
              <a:pPr algn="r" eaLnBrk="1" hangingPunct="1"/>
              <a:t>17</a:t>
            </a:fld>
            <a:endParaRPr lang="en-US" sz="1200"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solidFill>
            <a:srgbClr val="FFFFFF"/>
          </a:solidFill>
          <a:ln/>
        </p:spPr>
      </p:sp>
      <p:sp>
        <p:nvSpPr>
          <p:cNvPr id="69635" name="Notes Placeholder 2"/>
          <p:cNvSpPr>
            <a:spLocks noGrp="1"/>
          </p:cNvSpPr>
          <p:nvPr>
            <p:ph type="body" idx="1"/>
          </p:nvPr>
        </p:nvSpPr>
        <p:spPr>
          <a:solidFill>
            <a:srgbClr val="FFFFFF"/>
          </a:solidFill>
          <a:ln>
            <a:solidFill>
              <a:srgbClr val="000000"/>
            </a:solidFill>
          </a:ln>
        </p:spPr>
        <p:txBody>
          <a:bodyPr/>
          <a:lstStyle/>
          <a:p>
            <a:r>
              <a:rPr lang="en-US" dirty="0" smtClean="0">
                <a:latin typeface="Arial" pitchFamily="34" charset="0"/>
                <a:cs typeface="Arial" pitchFamily="34" charset="0"/>
              </a:rPr>
              <a:t>Jane cerates a computer model based on the collected data to project future scenarios</a:t>
            </a:r>
          </a:p>
        </p:txBody>
      </p:sp>
      <p:sp>
        <p:nvSpPr>
          <p:cNvPr id="69636" name="Slide Number Placeholder 3"/>
          <p:cNvSpPr txBox="1">
            <a:spLocks noGrp="1"/>
          </p:cNvSpPr>
          <p:nvPr/>
        </p:nvSpPr>
        <p:spPr bwMode="auto">
          <a:xfrm>
            <a:off x="3884414" y="8685894"/>
            <a:ext cx="2972098"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defTabSz="966788" eaLnBrk="0" hangingPunct="0">
              <a:defRPr sz="1600">
                <a:solidFill>
                  <a:schemeClr val="tx1"/>
                </a:solidFill>
                <a:latin typeface="Arial" pitchFamily="34" charset="0"/>
                <a:cs typeface="Arial" pitchFamily="34" charset="0"/>
              </a:defRPr>
            </a:lvl1pPr>
            <a:lvl2pPr marL="742950" indent="-285750" defTabSz="966788" eaLnBrk="0" hangingPunct="0">
              <a:defRPr sz="1600">
                <a:solidFill>
                  <a:schemeClr val="tx1"/>
                </a:solidFill>
                <a:latin typeface="Arial" pitchFamily="34" charset="0"/>
                <a:cs typeface="Arial" pitchFamily="34" charset="0"/>
              </a:defRPr>
            </a:lvl2pPr>
            <a:lvl3pPr marL="1143000" indent="-228600" defTabSz="966788" eaLnBrk="0" hangingPunct="0">
              <a:defRPr sz="1600">
                <a:solidFill>
                  <a:schemeClr val="tx1"/>
                </a:solidFill>
                <a:latin typeface="Arial" pitchFamily="34" charset="0"/>
                <a:cs typeface="Arial" pitchFamily="34" charset="0"/>
              </a:defRPr>
            </a:lvl3pPr>
            <a:lvl4pPr marL="1600200" indent="-228600" defTabSz="966788" eaLnBrk="0" hangingPunct="0">
              <a:defRPr sz="1600">
                <a:solidFill>
                  <a:schemeClr val="tx1"/>
                </a:solidFill>
                <a:latin typeface="Arial" pitchFamily="34" charset="0"/>
                <a:cs typeface="Arial" pitchFamily="34" charset="0"/>
              </a:defRPr>
            </a:lvl4pPr>
            <a:lvl5pPr marL="2057400" indent="-228600" defTabSz="966788" eaLnBrk="0" hangingPunct="0">
              <a:defRPr sz="1600">
                <a:solidFill>
                  <a:schemeClr val="tx1"/>
                </a:solidFill>
                <a:latin typeface="Arial" pitchFamily="34" charset="0"/>
                <a:cs typeface="Arial" pitchFamily="34" charset="0"/>
              </a:defRPr>
            </a:lvl5pPr>
            <a:lvl6pPr marL="2514600" indent="-228600" defTabSz="966788"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defTabSz="966788"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defTabSz="966788"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defTabSz="966788" eaLnBrk="0" fontAlgn="base" hangingPunct="0">
              <a:spcBef>
                <a:spcPct val="0"/>
              </a:spcBef>
              <a:spcAft>
                <a:spcPct val="0"/>
              </a:spcAft>
              <a:defRPr sz="1600">
                <a:solidFill>
                  <a:schemeClr val="tx1"/>
                </a:solidFill>
                <a:latin typeface="Arial" pitchFamily="34" charset="0"/>
                <a:cs typeface="Arial" pitchFamily="34" charset="0"/>
              </a:defRPr>
            </a:lvl9pPr>
          </a:lstStyle>
          <a:p>
            <a:pPr algn="r" eaLnBrk="1" hangingPunct="1"/>
            <a:fld id="{A9B53BDB-3D95-46AD-B85B-D6F22473B9EC}" type="slidenum">
              <a:rPr lang="en-US" sz="1200"/>
              <a:pPr algn="r" eaLnBrk="1" hangingPunct="1"/>
              <a:t>18</a:t>
            </a:fld>
            <a:endParaRPr lang="en-US" sz="1200"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West Virginia Telehealth Alliance (WVTA) is a non-profit organization dedicated to advancing telehealth use and telemedicine capabilities throughout the Mountain State. Participants in the alliance include hospitals, rural health care centers, medical schools (WVU, Marshall, CAMC, W.Va. School of Osteopathic Medicine), doctors, mental health centers, local health departments, senior groups, consumers as well as AFL-CIO and the West Virginia Chamber of Commerce, and major telecommunications companies.</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45BFEAB0-CCDE-4151-98E7-8EC746082EC1}"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21463555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BFEAB0-CCDE-4151-98E7-8EC746082EC1}" type="slidenum">
              <a:rPr lang="en-US" smtClean="0"/>
              <a:t>22</a:t>
            </a:fld>
            <a:endParaRPr lang="en-US" dirty="0"/>
          </a:p>
        </p:txBody>
      </p:sp>
    </p:spTree>
    <p:extLst>
      <p:ext uri="{BB962C8B-B14F-4D97-AF65-F5344CB8AC3E}">
        <p14:creationId xmlns:p14="http://schemas.microsoft.com/office/powerpoint/2010/main" val="37504043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climbing_emission_lg1.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42205"/>
          <a:stretch/>
        </p:blipFill>
        <p:spPr>
          <a:xfrm>
            <a:off x="0" y="0"/>
            <a:ext cx="9144000" cy="3860800"/>
          </a:xfrm>
          <a:prstGeom prst="rect">
            <a:avLst/>
          </a:prstGeom>
          <a:effectLst>
            <a:reflection blurRad="6350" stA="50000" endA="300" endPos="55000" dir="5400000" sy="-100000" algn="bl" rotWithShape="0"/>
          </a:effectLst>
        </p:spPr>
      </p:pic>
      <p:sp>
        <p:nvSpPr>
          <p:cNvPr id="2" name="Title 1"/>
          <p:cNvSpPr>
            <a:spLocks noGrp="1"/>
          </p:cNvSpPr>
          <p:nvPr>
            <p:ph type="ctrTitle"/>
          </p:nvPr>
        </p:nvSpPr>
        <p:spPr>
          <a:xfrm>
            <a:off x="685800" y="4063314"/>
            <a:ext cx="7772400" cy="1143000"/>
          </a:xfrm>
        </p:spPr>
        <p:txBody>
          <a:bodyPr/>
          <a:lstStyle>
            <a:lvl1pPr algn="ctr">
              <a:defRPr>
                <a:solidFill>
                  <a:schemeClr val="tx2">
                    <a:lumMod val="50000"/>
                  </a:schemeClr>
                </a:solidFill>
                <a:effectLst>
                  <a:reflection blurRad="6350" stA="25000" endPos="45500" dir="5400000" sy="-100000" algn="bl" rotWithShape="0"/>
                </a:effectLst>
              </a:defRPr>
            </a:lvl1pPr>
          </a:lstStyle>
          <a:p>
            <a:r>
              <a:rPr lang="en-US" smtClean="0"/>
              <a:t>Click to edit Master title style</a:t>
            </a:r>
            <a:endParaRPr lang="en-US"/>
          </a:p>
        </p:txBody>
      </p:sp>
      <p:sp>
        <p:nvSpPr>
          <p:cNvPr id="3" name="Subtitle 2"/>
          <p:cNvSpPr>
            <a:spLocks noGrp="1"/>
          </p:cNvSpPr>
          <p:nvPr>
            <p:ph type="subTitle" idx="1"/>
          </p:nvPr>
        </p:nvSpPr>
        <p:spPr>
          <a:xfrm>
            <a:off x="1371600" y="5206314"/>
            <a:ext cx="6400800" cy="1143000"/>
          </a:xfrm>
        </p:spPr>
        <p:txBody>
          <a:bodyPr/>
          <a:lstStyle>
            <a:lvl1pPr marL="0" indent="0" algn="ctr">
              <a:buNone/>
              <a:defRPr>
                <a:solidFill>
                  <a:schemeClr val="tx2">
                    <a:lumMod val="50000"/>
                  </a:schemeClr>
                </a:solidFill>
                <a:effectLst>
                  <a:reflection blurRad="6350" stA="25000" endPos="45500" dir="5400000" sy="-100000" algn="bl" rotWithShape="0"/>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12C9470-335F-4FB4-A190-08EBD6AEAE67}" type="datetimeFigureOut">
              <a:rPr lang="en-US" smtClean="0"/>
              <a:t>7/11/2011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C14F29-5060-4830-A216-B31A92D65088}" type="slidenum">
              <a:rPr lang="en-US" smtClean="0"/>
              <a:t>‹#›</a:t>
            </a:fld>
            <a:endParaRPr lang="en-US"/>
          </a:p>
        </p:txBody>
      </p:sp>
    </p:spTree>
    <p:extLst>
      <p:ext uri="{BB962C8B-B14F-4D97-AF65-F5344CB8AC3E}">
        <p14:creationId xmlns:p14="http://schemas.microsoft.com/office/powerpoint/2010/main" val="3035028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3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solidFill>
                  <a:schemeClr val="tx2">
                    <a:lumMod val="50000"/>
                  </a:schemeClr>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12C9470-335F-4FB4-A190-08EBD6AEAE67}" type="datetimeFigureOut">
              <a:rPr lang="en-US" smtClean="0"/>
              <a:t>7/11/2011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C14F29-5060-4830-A216-B31A92D65088}" type="slidenum">
              <a:rPr lang="en-US" smtClean="0"/>
              <a:t>‹#›</a:t>
            </a:fld>
            <a:endParaRPr lang="en-US"/>
          </a:p>
        </p:txBody>
      </p:sp>
    </p:spTree>
    <p:extLst>
      <p:ext uri="{BB962C8B-B14F-4D97-AF65-F5344CB8AC3E}">
        <p14:creationId xmlns:p14="http://schemas.microsoft.com/office/powerpoint/2010/main" val="270784783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12C9470-335F-4FB4-A190-08EBD6AEAE67}" type="datetimeFigureOut">
              <a:rPr lang="en-US" smtClean="0"/>
              <a:t>7/11/2011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C14F29-5060-4830-A216-B31A92D65088}" type="slidenum">
              <a:rPr lang="en-US" smtClean="0"/>
              <a:t>‹#›</a:t>
            </a:fld>
            <a:endParaRPr lang="en-US"/>
          </a:p>
        </p:txBody>
      </p:sp>
    </p:spTree>
    <p:extLst>
      <p:ext uri="{BB962C8B-B14F-4D97-AF65-F5344CB8AC3E}">
        <p14:creationId xmlns:p14="http://schemas.microsoft.com/office/powerpoint/2010/main" val="4059983185"/>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62800" y="1371600"/>
            <a:ext cx="1524000" cy="4953000"/>
          </a:xfrm>
        </p:spPr>
        <p:txBody>
          <a:bodyPr vert="eaVert"/>
          <a:lstStyle>
            <a:lvl1pPr>
              <a:defRPr>
                <a:solidFill>
                  <a:schemeClr val="tx2">
                    <a:lumMod val="50000"/>
                  </a:schemeClr>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371600"/>
            <a:ext cx="6705600" cy="4953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12C9470-335F-4FB4-A190-08EBD6AEAE67}" type="datetimeFigureOut">
              <a:rPr lang="en-US" smtClean="0"/>
              <a:t>7/11/2011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C14F29-5060-4830-A216-B31A92D65088}" type="slidenum">
              <a:rPr lang="en-US" smtClean="0"/>
              <a:t>‹#›</a:t>
            </a:fld>
            <a:endParaRPr lang="en-US"/>
          </a:p>
        </p:txBody>
      </p:sp>
    </p:spTree>
    <p:extLst>
      <p:ext uri="{BB962C8B-B14F-4D97-AF65-F5344CB8AC3E}">
        <p14:creationId xmlns:p14="http://schemas.microsoft.com/office/powerpoint/2010/main" val="93499"/>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ext, full screen bullets">
    <p:spTree>
      <p:nvGrpSpPr>
        <p:cNvPr id="1" name=""/>
        <p:cNvGrpSpPr/>
        <p:nvPr/>
      </p:nvGrpSpPr>
      <p:grpSpPr>
        <a:xfrm>
          <a:off x="0" y="0"/>
          <a:ext cx="0" cy="0"/>
          <a:chOff x="0" y="0"/>
          <a:chExt cx="0" cy="0"/>
        </a:xfrm>
      </p:grpSpPr>
      <p:sp>
        <p:nvSpPr>
          <p:cNvPr id="4" name="Round Diagonal Corner Rectangle 3"/>
          <p:cNvSpPr/>
          <p:nvPr userDrawn="1"/>
        </p:nvSpPr>
        <p:spPr>
          <a:xfrm>
            <a:off x="457200" y="274638"/>
            <a:ext cx="8229600" cy="715089"/>
          </a:xfrm>
          <a:prstGeom prst="round2DiagRect">
            <a:avLst/>
          </a:prstGeom>
          <a:gradFill flip="none" rotWithShape="1">
            <a:gsLst>
              <a:gs pos="0">
                <a:schemeClr val="bg1">
                  <a:alpha val="50000"/>
                </a:schemeClr>
              </a:gs>
              <a:gs pos="100000">
                <a:srgbClr val="FBF5DF">
                  <a:alpha val="50000"/>
                </a:srgbClr>
              </a:gs>
            </a:gsLst>
            <a:lin ang="0" scaled="1"/>
            <a:tileRect/>
          </a:gradFill>
          <a:ln>
            <a:gradFill flip="none" rotWithShape="1">
              <a:gsLst>
                <a:gs pos="0">
                  <a:schemeClr val="accent1">
                    <a:shade val="95000"/>
                    <a:satMod val="105000"/>
                  </a:schemeClr>
                </a:gs>
                <a:gs pos="100000">
                  <a:srgbClr val="FFFFFF"/>
                </a:gs>
              </a:gsLst>
              <a:lin ang="0" scaled="1"/>
              <a:tileRect/>
            </a:gradFill>
          </a:ln>
          <a:effectLst/>
        </p:spPr>
        <p:style>
          <a:lnRef idx="1">
            <a:schemeClr val="accent1"/>
          </a:lnRef>
          <a:fillRef idx="3">
            <a:schemeClr val="accent1"/>
          </a:fillRef>
          <a:effectRef idx="2">
            <a:schemeClr val="accent1"/>
          </a:effectRef>
          <a:fontRef idx="minor">
            <a:schemeClr val="lt1"/>
          </a:fontRef>
        </p:style>
        <p:txBody>
          <a:bodyPr>
            <a:normAutofit/>
          </a:bodyPr>
          <a:lstStyle/>
          <a:p>
            <a:pPr>
              <a:defRPr/>
            </a:pPr>
            <a:endParaRPr lang="en-US" sz="3600">
              <a:solidFill>
                <a:srgbClr val="000000"/>
              </a:solidFill>
              <a:ea typeface="ＭＳ Ｐゴシック" pitchFamily="-107" charset="-128"/>
            </a:endParaRPr>
          </a:p>
        </p:txBody>
      </p:sp>
      <p:sp>
        <p:nvSpPr>
          <p:cNvPr id="3" name="Content Placeholder 2"/>
          <p:cNvSpPr>
            <a:spLocks noGrp="1"/>
          </p:cNvSpPr>
          <p:nvPr>
            <p:ph idx="1"/>
          </p:nvPr>
        </p:nvSpPr>
        <p:spPr>
          <a:xfrm>
            <a:off x="685800" y="1189037"/>
            <a:ext cx="8001000" cy="4525963"/>
          </a:xfrm>
        </p:spPr>
        <p:txBody>
          <a:bodyPr>
            <a:normAutofit/>
          </a:bodyPr>
          <a:lstStyle>
            <a:lvl1pPr>
              <a:buClr>
                <a:schemeClr val="accent2"/>
              </a:buClr>
              <a:defRPr sz="2200"/>
            </a:lvl1pPr>
            <a:lvl2pPr>
              <a:buClr>
                <a:schemeClr val="accent1"/>
              </a:buClr>
              <a:defRPr sz="2000"/>
            </a:lvl2pPr>
            <a:lvl3pPr>
              <a:buClr>
                <a:schemeClr val="accent6"/>
              </a:buClr>
              <a:defRPr sz="1800"/>
            </a:lvl3pPr>
            <a:lvl4pPr>
              <a:buClr>
                <a:schemeClr val="accent2"/>
              </a:buClr>
              <a:defRPr sz="1600"/>
            </a:lvl4pPr>
            <a:lvl5pPr>
              <a:buClr>
                <a:schemeClr val="accent6"/>
              </a:buCl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a:xfrm>
            <a:off x="457200" y="274638"/>
            <a:ext cx="8229600" cy="715089"/>
          </a:xfrm>
        </p:spPr>
        <p:txBody>
          <a:bodyPr>
            <a:normAutofit/>
          </a:bodyPr>
          <a:lstStyle>
            <a:lvl1pPr marL="57150" indent="0" algn="l">
              <a:defRPr sz="3600"/>
            </a:lvl1pPr>
          </a:lstStyle>
          <a:p>
            <a:r>
              <a:rPr lang="en-US" smtClean="0"/>
              <a:t>Click to edit Master title style</a:t>
            </a:r>
            <a:endParaRPr lang="en-US" dirty="0"/>
          </a:p>
        </p:txBody>
      </p:sp>
      <p:sp>
        <p:nvSpPr>
          <p:cNvPr id="5" name="Date Placeholder 3"/>
          <p:cNvSpPr>
            <a:spLocks noGrp="1"/>
          </p:cNvSpPr>
          <p:nvPr>
            <p:ph type="dt" sz="half" idx="10"/>
          </p:nvPr>
        </p:nvSpPr>
        <p:spPr>
          <a:xfrm>
            <a:off x="457200" y="6356350"/>
            <a:ext cx="2895600" cy="365125"/>
          </a:xfrm>
        </p:spPr>
        <p:txBody>
          <a:bodyPr/>
          <a:lstStyle>
            <a:lvl1pPr>
              <a:defRPr smtClean="0"/>
            </a:lvl1pPr>
          </a:lstStyle>
          <a:p>
            <a:pPr>
              <a:defRPr/>
            </a:pPr>
            <a:fld id="{1044862E-76AD-47CC-8050-A38954A1864C}" type="slidenum">
              <a:rPr lang="en-US"/>
              <a:pPr>
                <a:defRPr/>
              </a:pPr>
              <a:t>‹#›</a:t>
            </a:fld>
            <a:r>
              <a:rPr lang="en-US"/>
              <a:t> – </a:t>
            </a:r>
            <a:fld id="{20D42D0C-7A2B-4280-9C1E-E85E2870C359}" type="datetime1">
              <a:rPr lang="en-US"/>
              <a:pPr>
                <a:defRPr/>
              </a:pPr>
              <a:t>7/11/2011</a:t>
            </a:fld>
            <a:r>
              <a:rPr lang="en-US"/>
              <a:t>, © 2009 Internet2</a:t>
            </a:r>
          </a:p>
        </p:txBody>
      </p:sp>
    </p:spTree>
    <p:extLst>
      <p:ext uri="{BB962C8B-B14F-4D97-AF65-F5344CB8AC3E}">
        <p14:creationId xmlns:p14="http://schemas.microsoft.com/office/powerpoint/2010/main" val="1780374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lvl1pPr algn="l">
              <a:defRPr>
                <a:solidFill>
                  <a:schemeClr val="bg1"/>
                </a:solidFill>
              </a:defRPr>
            </a:lvl1p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12C9470-335F-4FB4-A190-08EBD6AEAE67}" type="datetimeFigureOut">
              <a:rPr lang="en-US" smtClean="0"/>
              <a:t>7/11/2011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C14F29-5060-4830-A216-B31A92D65088}" type="slidenum">
              <a:rPr lang="en-US" smtClean="0"/>
              <a:t>‹#›</a:t>
            </a:fld>
            <a:endParaRPr lang="en-US"/>
          </a:p>
        </p:txBody>
      </p:sp>
    </p:spTree>
    <p:extLst>
      <p:ext uri="{BB962C8B-B14F-4D97-AF65-F5344CB8AC3E}">
        <p14:creationId xmlns:p14="http://schemas.microsoft.com/office/powerpoint/2010/main" val="314651465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1_Title and Content">
    <p:bg>
      <p:bgPr>
        <a:solidFill>
          <a:schemeClr val="tx1"/>
        </a:solidFill>
        <a:effectLst/>
      </p:bgPr>
    </p:bg>
    <p:spTree>
      <p:nvGrpSpPr>
        <p:cNvPr id="1" name=""/>
        <p:cNvGrpSpPr/>
        <p:nvPr/>
      </p:nvGrpSpPr>
      <p:grpSpPr>
        <a:xfrm>
          <a:off x="0" y="0"/>
          <a:ext cx="0" cy="0"/>
          <a:chOff x="0" y="0"/>
          <a:chExt cx="0" cy="0"/>
        </a:xfrm>
      </p:grpSpPr>
      <p:pic>
        <p:nvPicPr>
          <p:cNvPr id="9" name="climbing_emission_lg1.wmv">
            <a:hlinkClick r:id="" action="ppaction://media"/>
          </p:cNvPr>
          <p:cNvPicPr>
            <a:picLocks noChangeAspect="1"/>
          </p:cNvPicPr>
          <p:nvPr userDrawn="1">
            <a:videoFile r:link="rId2"/>
            <p:extLst>
              <p:ext uri="{DAA4B4D4-6D71-4841-9C94-3DE7FCFB9230}">
                <p14:media xmlns:p14="http://schemas.microsoft.com/office/powerpoint/2010/main" r:embed="rId1"/>
              </p:ext>
            </p:extLst>
          </p:nvPr>
        </p:nvPicPr>
        <p:blipFill rotWithShape="1">
          <a:blip r:embed="rId4"/>
          <a:srcRect t="60456" b="20219"/>
          <a:stretch/>
        </p:blipFill>
        <p:spPr>
          <a:xfrm>
            <a:off x="0" y="0"/>
            <a:ext cx="9144000" cy="1290918"/>
          </a:xfrm>
          <a:prstGeom prst="rect">
            <a:avLst/>
          </a:prstGeom>
          <a:effectLst>
            <a:reflection blurRad="6350" stA="15000" endPos="75000" dir="5400000" sy="-100000" algn="bl" rotWithShape="0"/>
          </a:effectLst>
        </p:spPr>
      </p:pic>
      <p:sp>
        <p:nvSpPr>
          <p:cNvPr id="2" name="Title 1"/>
          <p:cNvSpPr>
            <a:spLocks noGrp="1"/>
          </p:cNvSpPr>
          <p:nvPr>
            <p:ph type="title"/>
          </p:nvPr>
        </p:nvSpPr>
        <p:spPr>
          <a:xfrm>
            <a:off x="457200" y="76200"/>
            <a:ext cx="8229600" cy="1143000"/>
          </a:xfrm>
        </p:spPr>
        <p:txBody>
          <a:bodyPr/>
          <a:lstStyle>
            <a:lvl1pPr algn="l">
              <a:defRPr>
                <a:solidFill>
                  <a:schemeClr val="bg1"/>
                </a:solidFill>
              </a:defRPr>
            </a:lvl1p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12C9470-335F-4FB4-A190-08EBD6AEAE67}" type="datetimeFigureOut">
              <a:rPr lang="en-US" smtClean="0"/>
              <a:t>7/11/2011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C14F29-5060-4830-A216-B31A92D65088}" type="slidenum">
              <a:rPr lang="en-US" smtClean="0"/>
              <a:t>‹#›</a:t>
            </a:fld>
            <a:endParaRPr lang="en-US"/>
          </a:p>
        </p:txBody>
      </p:sp>
    </p:spTree>
    <p:extLst>
      <p:ext uri="{BB962C8B-B14F-4D97-AF65-F5344CB8AC3E}">
        <p14:creationId xmlns:p14="http://schemas.microsoft.com/office/powerpoint/2010/main" val="2643132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3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repeatCount="indefinite" fill="hold" display="0">
                  <p:stCondLst>
                    <p:cond delay="indefinite"/>
                  </p:stCondLst>
                </p:cTn>
                <p:tgtEl>
                  <p:spTgt spid="9"/>
                </p:tgtEl>
              </p:cMediaNode>
            </p:video>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590925"/>
            <a:ext cx="7772400" cy="1362075"/>
          </a:xfrm>
        </p:spPr>
        <p:txBody>
          <a:bodyPr anchor="t"/>
          <a:lstStyle>
            <a:lvl1pPr algn="l">
              <a:defRPr sz="4000" b="1" cap="all">
                <a:solidFill>
                  <a:schemeClr val="tx2">
                    <a:lumMod val="50000"/>
                  </a:schemeClr>
                </a:solidFill>
                <a:effectLst>
                  <a:reflection blurRad="6350" stA="25000" endPos="45500" dir="5400000" sy="-100000" algn="bl" rotWithShape="0"/>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722313" y="2090738"/>
            <a:ext cx="7772400" cy="1500187"/>
          </a:xfrm>
        </p:spPr>
        <p:txBody>
          <a:bodyPr anchor="b"/>
          <a:lstStyle>
            <a:lvl1pPr marL="0" indent="0">
              <a:buNone/>
              <a:defRPr sz="2000">
                <a:solidFill>
                  <a:schemeClr val="tx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12C9470-335F-4FB4-A190-08EBD6AEAE67}" type="datetimeFigureOut">
              <a:rPr lang="en-US" smtClean="0"/>
              <a:t>7/11/2011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C14F29-5060-4830-A216-B31A92D65088}" type="slidenum">
              <a:rPr lang="en-US" smtClean="0"/>
              <a:t>‹#›</a:t>
            </a:fld>
            <a:endParaRPr lang="en-US"/>
          </a:p>
        </p:txBody>
      </p:sp>
    </p:spTree>
    <p:extLst>
      <p:ext uri="{BB962C8B-B14F-4D97-AF65-F5344CB8AC3E}">
        <p14:creationId xmlns:p14="http://schemas.microsoft.com/office/powerpoint/2010/main" val="149536943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71600"/>
            <a:ext cx="40386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371600"/>
            <a:ext cx="40386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12C9470-335F-4FB4-A190-08EBD6AEAE67}" type="datetimeFigureOut">
              <a:rPr lang="en-US" smtClean="0"/>
              <a:t>7/11/2011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C14F29-5060-4830-A216-B31A92D65088}" type="slidenum">
              <a:rPr lang="en-US" smtClean="0"/>
              <a:t>‹#›</a:t>
            </a:fld>
            <a:endParaRPr lang="en-US"/>
          </a:p>
        </p:txBody>
      </p:sp>
    </p:spTree>
    <p:extLst>
      <p:ext uri="{BB962C8B-B14F-4D97-AF65-F5344CB8AC3E}">
        <p14:creationId xmlns:p14="http://schemas.microsoft.com/office/powerpoint/2010/main" val="231680060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371600"/>
            <a:ext cx="4040188" cy="8032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4"/>
            <a:ext cx="4040188" cy="41497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371600"/>
            <a:ext cx="4041775" cy="8032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4"/>
            <a:ext cx="4041775" cy="41497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12C9470-335F-4FB4-A190-08EBD6AEAE67}" type="datetimeFigureOut">
              <a:rPr lang="en-US" smtClean="0"/>
              <a:t>7/11/2011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8C14F29-5060-4830-A216-B31A92D65088}" type="slidenum">
              <a:rPr lang="en-US" smtClean="0"/>
              <a:t>‹#›</a:t>
            </a:fld>
            <a:endParaRPr lang="en-US"/>
          </a:p>
        </p:txBody>
      </p:sp>
    </p:spTree>
    <p:extLst>
      <p:ext uri="{BB962C8B-B14F-4D97-AF65-F5344CB8AC3E}">
        <p14:creationId xmlns:p14="http://schemas.microsoft.com/office/powerpoint/2010/main" val="156618895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12C9470-335F-4FB4-A190-08EBD6AEAE67}" type="datetimeFigureOut">
              <a:rPr lang="en-US" smtClean="0"/>
              <a:t>7/11/2011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8C14F29-5060-4830-A216-B31A92D65088}" type="slidenum">
              <a:rPr lang="en-US" smtClean="0"/>
              <a:t>‹#›</a:t>
            </a:fld>
            <a:endParaRPr lang="en-US"/>
          </a:p>
        </p:txBody>
      </p:sp>
    </p:spTree>
    <p:extLst>
      <p:ext uri="{BB962C8B-B14F-4D97-AF65-F5344CB8AC3E}">
        <p14:creationId xmlns:p14="http://schemas.microsoft.com/office/powerpoint/2010/main" val="24961172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2C9470-335F-4FB4-A190-08EBD6AEAE67}" type="datetimeFigureOut">
              <a:rPr lang="en-US" smtClean="0"/>
              <a:t>7/11/2011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8C14F29-5060-4830-A216-B31A92D65088}" type="slidenum">
              <a:rPr lang="en-US" smtClean="0"/>
              <a:t>‹#›</a:t>
            </a:fld>
            <a:endParaRPr lang="en-US"/>
          </a:p>
        </p:txBody>
      </p:sp>
    </p:spTree>
    <p:extLst>
      <p:ext uri="{BB962C8B-B14F-4D97-AF65-F5344CB8AC3E}">
        <p14:creationId xmlns:p14="http://schemas.microsoft.com/office/powerpoint/2010/main" val="391898845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371600"/>
            <a:ext cx="3008313" cy="1162050"/>
          </a:xfrm>
        </p:spPr>
        <p:txBody>
          <a:bodyPr anchor="b"/>
          <a:lstStyle>
            <a:lvl1pPr algn="l">
              <a:defRPr sz="2000" b="1">
                <a:solidFill>
                  <a:schemeClr val="tx2">
                    <a:lumMod val="50000"/>
                  </a:schemeClr>
                </a:solidFill>
              </a:defRPr>
            </a:lvl1pPr>
          </a:lstStyle>
          <a:p>
            <a:r>
              <a:rPr lang="en-US" smtClean="0"/>
              <a:t>Click to edit Master title style</a:t>
            </a:r>
            <a:endParaRPr lang="en-US"/>
          </a:p>
        </p:txBody>
      </p:sp>
      <p:sp>
        <p:nvSpPr>
          <p:cNvPr id="3" name="Content Placeholder 2"/>
          <p:cNvSpPr>
            <a:spLocks noGrp="1"/>
          </p:cNvSpPr>
          <p:nvPr>
            <p:ph idx="1"/>
          </p:nvPr>
        </p:nvSpPr>
        <p:spPr>
          <a:xfrm>
            <a:off x="3575050" y="1371601"/>
            <a:ext cx="5111750" cy="49529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2533651"/>
            <a:ext cx="3008313" cy="37909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12C9470-335F-4FB4-A190-08EBD6AEAE67}" type="datetimeFigureOut">
              <a:rPr lang="en-US" smtClean="0"/>
              <a:t>7/11/2011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C14F29-5060-4830-A216-B31A92D65088}" type="slidenum">
              <a:rPr lang="en-US" smtClean="0"/>
              <a:t>‹#›</a:t>
            </a:fld>
            <a:endParaRPr lang="en-US"/>
          </a:p>
        </p:txBody>
      </p:sp>
    </p:spTree>
    <p:extLst>
      <p:ext uri="{BB962C8B-B14F-4D97-AF65-F5344CB8AC3E}">
        <p14:creationId xmlns:p14="http://schemas.microsoft.com/office/powerpoint/2010/main" val="339129081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video" Target="../media/media1.wmv"/><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microsoft.com/office/2007/relationships/media" Target="../media/media1.wmv"/><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alpha val="25000"/>
          </a:schemeClr>
        </a:solidFill>
        <a:effectLst/>
      </p:bgPr>
    </p:bg>
    <p:spTree>
      <p:nvGrpSpPr>
        <p:cNvPr id="1" name=""/>
        <p:cNvGrpSpPr/>
        <p:nvPr/>
      </p:nvGrpSpPr>
      <p:grpSpPr>
        <a:xfrm>
          <a:off x="0" y="0"/>
          <a:ext cx="0" cy="0"/>
          <a:chOff x="0" y="0"/>
          <a:chExt cx="0" cy="0"/>
        </a:xfrm>
      </p:grpSpPr>
      <p:pic>
        <p:nvPicPr>
          <p:cNvPr id="9" name="climbing_emission_lg1.wmv">
            <a:hlinkClick r:id="" action="ppaction://media"/>
          </p:cNvPr>
          <p:cNvPicPr>
            <a:picLocks noChangeAspect="1"/>
          </p:cNvPicPr>
          <p:nvPr>
            <a:videoFile r:link="rId16"/>
            <p:extLst>
              <p:ext uri="{DAA4B4D4-6D71-4841-9C94-3DE7FCFB9230}">
                <p14:media xmlns:p14="http://schemas.microsoft.com/office/powerpoint/2010/main" r:embed="rId15"/>
              </p:ext>
            </p:extLst>
          </p:nvPr>
        </p:nvPicPr>
        <p:blipFill rotWithShape="1">
          <a:blip r:embed="rId17"/>
          <a:srcRect t="60456" b="20219"/>
          <a:stretch/>
        </p:blipFill>
        <p:spPr>
          <a:xfrm>
            <a:off x="0" y="0"/>
            <a:ext cx="9144000" cy="1290918"/>
          </a:xfrm>
          <a:prstGeom prst="rect">
            <a:avLst/>
          </a:prstGeom>
          <a:effectLst>
            <a:reflection blurRad="6350" stA="50000" endA="300" endPos="55000" dir="5400000" sy="-100000" algn="bl" rotWithShape="0"/>
          </a:effectLst>
        </p:spPr>
      </p:pic>
      <p:sp>
        <p:nvSpPr>
          <p:cNvPr id="2" name="Title Placeholder 1"/>
          <p:cNvSpPr>
            <a:spLocks noGrp="1"/>
          </p:cNvSpPr>
          <p:nvPr>
            <p:ph type="title"/>
          </p:nvPr>
        </p:nvSpPr>
        <p:spPr>
          <a:xfrm>
            <a:off x="457200" y="76200"/>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371600"/>
            <a:ext cx="8229600" cy="49530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2C9470-335F-4FB4-A190-08EBD6AEAE67}" type="datetimeFigureOut">
              <a:rPr lang="en-US" smtClean="0"/>
              <a:t>7/11/2011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C14F29-5060-4830-A216-B31A92D65088}" type="slidenum">
              <a:rPr lang="en-US" smtClean="0"/>
              <a:t>‹#›</a:t>
            </a:fld>
            <a:endParaRPr lang="en-US"/>
          </a:p>
        </p:txBody>
      </p:sp>
    </p:spTree>
    <p:extLst>
      <p:ext uri="{BB962C8B-B14F-4D97-AF65-F5344CB8AC3E}">
        <p14:creationId xmlns:p14="http://schemas.microsoft.com/office/powerpoint/2010/main" val="14865757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1" r:id="rId13"/>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3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repeatCount="indefinite" fill="hold" display="0">
                  <p:stCondLst>
                    <p:cond delay="indefinite"/>
                  </p:stCondLst>
                </p:cTn>
                <p:tgtEl>
                  <p:spTgt spid="9"/>
                </p:tgtEl>
              </p:cMediaNode>
            </p:video>
          </p:childTnLst>
        </p:cTn>
      </p:par>
    </p:tnLst>
  </p:timing>
  <p:txStyles>
    <p:titleStyle>
      <a:lvl1pPr algn="l" defTabSz="9144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39.pn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image" Target="../media/image40.tmp"/><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1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1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58.jpeg"/></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62.png"/><Relationship Id="rId4" Type="http://schemas.openxmlformats.org/officeDocument/2006/relationships/image" Target="../media/image61.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2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24.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1.png"/><Relationship Id="rId7" Type="http://schemas.openxmlformats.org/officeDocument/2006/relationships/image" Target="../media/image74.png"/><Relationship Id="rId2" Type="http://schemas.openxmlformats.org/officeDocument/2006/relationships/image" Target="../media/image76.png"/><Relationship Id="rId1" Type="http://schemas.openxmlformats.org/officeDocument/2006/relationships/slideLayout" Target="../slideLayouts/slideLayout8.xml"/><Relationship Id="rId6" Type="http://schemas.openxmlformats.org/officeDocument/2006/relationships/image" Target="../media/image77.png"/><Relationship Id="rId5" Type="http://schemas.openxmlformats.org/officeDocument/2006/relationships/image" Target="../media/image73.png"/><Relationship Id="rId10" Type="http://schemas.openxmlformats.org/officeDocument/2006/relationships/image" Target="../media/image78.png"/><Relationship Id="rId4" Type="http://schemas.openxmlformats.org/officeDocument/2006/relationships/image" Target="../media/image72.png"/><Relationship Id="rId9" Type="http://schemas.openxmlformats.org/officeDocument/2006/relationships/image" Target="../media/image68.jpeg"/></Relationships>
</file>

<file path=ppt/slides/_rels/slide2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80.png"/><Relationship Id="rId4" Type="http://schemas.openxmlformats.org/officeDocument/2006/relationships/notesSlide" Target="../notesSlides/notesSlide10.xml"/></Relationships>
</file>

<file path=ppt/slides/_rels/slide2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82.png"/><Relationship Id="rId4" Type="http://schemas.openxmlformats.org/officeDocument/2006/relationships/notesSlide" Target="../notesSlides/notesSlide1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wmv"/><Relationship Id="rId1" Type="http://schemas.microsoft.com/office/2007/relationships/media" Target="../media/media4.wmv"/><Relationship Id="rId5" Type="http://schemas.openxmlformats.org/officeDocument/2006/relationships/image" Target="../media/image83.png"/><Relationship Id="rId4" Type="http://schemas.openxmlformats.org/officeDocument/2006/relationships/notesSlide" Target="../notesSlides/notesSlide13.xml"/></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g"/><Relationship Id="rId4" Type="http://schemas.openxmlformats.org/officeDocument/2006/relationships/image" Target="../media/image13.jpeg"/></Relationships>
</file>

<file path=ppt/slides/_rels/slide3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4.xml"/><Relationship Id="rId1" Type="http://schemas.openxmlformats.org/officeDocument/2006/relationships/slideLayout" Target="../slideLayouts/slideLayout8.xml"/><Relationship Id="rId5" Type="http://schemas.openxmlformats.org/officeDocument/2006/relationships/image" Target="../media/image85.jpeg"/><Relationship Id="rId4" Type="http://schemas.openxmlformats.org/officeDocument/2006/relationships/image" Target="../media/image84.jpeg"/></Relationships>
</file>

<file path=ppt/slides/_rels/slide3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png"/><Relationship Id="rId1" Type="http://schemas.openxmlformats.org/officeDocument/2006/relationships/slideLayout" Target="../slideLayouts/slideLayout2.xml"/><Relationship Id="rId4" Type="http://schemas.openxmlformats.org/officeDocument/2006/relationships/image" Target="../media/image88.jpe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17.jpe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png"/><Relationship Id="rId7" Type="http://schemas.openxmlformats.org/officeDocument/2006/relationships/image" Target="../media/image30.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_rels/slide7.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www.youtube.com/watch?v=TT_lWL9U69g" TargetMode="Externa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5.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90800" y="4800599"/>
            <a:ext cx="5791200" cy="1143000"/>
          </a:xfrm>
        </p:spPr>
        <p:txBody>
          <a:bodyPr>
            <a:noAutofit/>
          </a:bodyPr>
          <a:lstStyle/>
          <a:p>
            <a:r>
              <a:rPr lang="en-US" sz="4400" b="0" dirty="0" smtClean="0">
                <a:solidFill>
                  <a:schemeClr val="tx1">
                    <a:lumMod val="95000"/>
                    <a:lumOff val="5000"/>
                  </a:schemeClr>
                </a:solidFill>
                <a:effectLst>
                  <a:reflection blurRad="6350" stA="55000" endA="300" endPos="45500" dir="5400000" sy="-100000" algn="bl" rotWithShape="0"/>
                </a:effectLst>
                <a:latin typeface="Cooper Std Black" pitchFamily="18" charset="0"/>
              </a:rPr>
              <a:t> </a:t>
            </a:r>
            <a:r>
              <a:rPr lang="en-US" sz="5400" b="0" dirty="0" smtClean="0">
                <a:solidFill>
                  <a:schemeClr val="tx1">
                    <a:lumMod val="95000"/>
                    <a:lumOff val="5000"/>
                  </a:schemeClr>
                </a:solidFill>
                <a:effectLst>
                  <a:reflection blurRad="6350" stA="55000" endA="300" endPos="45500" dir="5400000" sy="-100000" algn="bl" rotWithShape="0"/>
                </a:effectLst>
                <a:latin typeface="Cooper Std Black" pitchFamily="18" charset="0"/>
              </a:rPr>
              <a:t>West Virginia Internet2 Consortium</a:t>
            </a:r>
            <a:endParaRPr lang="en-US" sz="5400" b="0" dirty="0">
              <a:solidFill>
                <a:schemeClr val="tx1">
                  <a:lumMod val="95000"/>
                  <a:lumOff val="5000"/>
                </a:schemeClr>
              </a:solidFill>
              <a:effectLst>
                <a:reflection blurRad="6350" stA="55000" endA="300" endPos="45500" dir="5400000" sy="-100000" algn="bl" rotWithShape="0"/>
              </a:effectLst>
              <a:latin typeface="Cooper Std Black" pitchFamily="18" charset="0"/>
            </a:endParaRPr>
          </a:p>
        </p:txBody>
      </p:sp>
      <p:sp>
        <p:nvSpPr>
          <p:cNvPr id="6" name="Slide Number Placeholder 5"/>
          <p:cNvSpPr>
            <a:spLocks noGrp="1"/>
          </p:cNvSpPr>
          <p:nvPr>
            <p:ph type="sldNum" sz="quarter" idx="12"/>
          </p:nvPr>
        </p:nvSpPr>
        <p:spPr/>
        <p:txBody>
          <a:bodyPr/>
          <a:lstStyle/>
          <a:p>
            <a:fld id="{18C14F29-5060-4830-A216-B31A92D65088}" type="slidenum">
              <a:rPr lang="en-US" smtClean="0"/>
              <a:pPr/>
              <a:t>1</a:t>
            </a:fld>
            <a:endParaRPr lang="en-US" dirty="0"/>
          </a:p>
        </p:txBody>
      </p:sp>
      <p:pic>
        <p:nvPicPr>
          <p:cNvPr id="3074" name="Picture 2" descr="C:\Users\fox\AppData\Local\Microsoft\Windows\Temporary Internet Files\Content.IE5\N6CCGBNX\MP900385651[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886199"/>
            <a:ext cx="2122716" cy="2971801"/>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a:off x="0" y="3886199"/>
            <a:ext cx="9144000" cy="0"/>
          </a:xfrm>
          <a:prstGeom prst="line">
            <a:avLst/>
          </a:prstGeom>
          <a:ln w="50800">
            <a:solidFill>
              <a:srgbClr val="00172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38219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782" y="1295400"/>
            <a:ext cx="9164782" cy="5562600"/>
          </a:xfrm>
        </p:spPr>
      </p:pic>
      <p:sp>
        <p:nvSpPr>
          <p:cNvPr id="3" name="Title 2"/>
          <p:cNvSpPr>
            <a:spLocks noGrp="1"/>
          </p:cNvSpPr>
          <p:nvPr>
            <p:ph type="title"/>
          </p:nvPr>
        </p:nvSpPr>
        <p:spPr>
          <a:xfrm>
            <a:off x="533400" y="228600"/>
            <a:ext cx="8382000" cy="715089"/>
          </a:xfrm>
        </p:spPr>
        <p:txBody>
          <a:bodyPr>
            <a:normAutofit fontScale="90000"/>
          </a:bodyPr>
          <a:lstStyle/>
          <a:p>
            <a:r>
              <a:rPr lang="en-US" sz="3400" b="1" dirty="0" smtClean="0">
                <a:effectLst>
                  <a:outerShdw blurRad="38100" dist="38100" dir="2700000" algn="tl">
                    <a:srgbClr val="000000">
                      <a:alpha val="43137"/>
                    </a:srgbClr>
                  </a:outerShdw>
                </a:effectLst>
                <a:latin typeface="Times New Roman" pitchFamily="18" charset="0"/>
                <a:cs typeface="Times New Roman" pitchFamily="18" charset="0"/>
              </a:rPr>
              <a:t>Internet2 Planned 100 Gigabit Infrastructure</a:t>
            </a:r>
            <a:endParaRPr lang="en-US" sz="3400" b="1" dirty="0">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63115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533400" y="304800"/>
            <a:ext cx="8229600" cy="714375"/>
          </a:xfrm>
        </p:spPr>
        <p:txBody>
          <a:bodyPr anchor="t"/>
          <a:lstStyle/>
          <a:p>
            <a:pPr marL="0"/>
            <a:r>
              <a:rPr lang="en-US" smtClean="0">
                <a:ea typeface="ＭＳ Ｐゴシック" charset="-128"/>
              </a:rPr>
              <a:t>U.S. UCAN: Benefits to EPSCoR States</a:t>
            </a:r>
          </a:p>
        </p:txBody>
      </p:sp>
      <p:pic>
        <p:nvPicPr>
          <p:cNvPr id="6" name="Picture 5" descr="US-map-outlines-tran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219200"/>
            <a:ext cx="7826375" cy="503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US-map-EPSCoR-trans.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219200"/>
            <a:ext cx="7826375" cy="503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US-map-network-trans.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219200"/>
            <a:ext cx="7826375" cy="503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a:spLocks noChangeArrowheads="1"/>
          </p:cNvSpPr>
          <p:nvPr/>
        </p:nvSpPr>
        <p:spPr bwMode="auto">
          <a:xfrm>
            <a:off x="7620000" y="4343400"/>
            <a:ext cx="1244600" cy="304800"/>
          </a:xfrm>
          <a:prstGeom prst="rect">
            <a:avLst/>
          </a:prstGeom>
          <a:solidFill>
            <a:srgbClr val="DEAF5E"/>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r>
              <a:rPr lang="en-US" sz="1200">
                <a:latin typeface="+mn-lt"/>
                <a:ea typeface="+mn-ea"/>
              </a:rPr>
              <a:t>EPSCoR states</a:t>
            </a:r>
          </a:p>
        </p:txBody>
      </p:sp>
      <p:grpSp>
        <p:nvGrpSpPr>
          <p:cNvPr id="2" name="Group 15"/>
          <p:cNvGrpSpPr>
            <a:grpSpLocks/>
          </p:cNvGrpSpPr>
          <p:nvPr/>
        </p:nvGrpSpPr>
        <p:grpSpPr bwMode="auto">
          <a:xfrm>
            <a:off x="7532688" y="4762500"/>
            <a:ext cx="1468437" cy="342900"/>
            <a:chOff x="7532155" y="4762499"/>
            <a:chExt cx="1468970" cy="342901"/>
          </a:xfrm>
        </p:grpSpPr>
        <p:cxnSp>
          <p:nvCxnSpPr>
            <p:cNvPr id="13" name="Straight Connector 12"/>
            <p:cNvCxnSpPr>
              <a:cxnSpLocks noChangeShapeType="1"/>
            </p:cNvCxnSpPr>
            <p:nvPr/>
          </p:nvCxnSpPr>
          <p:spPr bwMode="auto">
            <a:xfrm>
              <a:off x="7619499" y="5103813"/>
              <a:ext cx="1245052" cy="1587"/>
            </a:xfrm>
            <a:prstGeom prst="line">
              <a:avLst/>
            </a:prstGeom>
            <a:noFill/>
            <a:ln w="254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4" name="TextBox 13"/>
            <p:cNvSpPr txBox="1"/>
            <p:nvPr/>
          </p:nvSpPr>
          <p:spPr>
            <a:xfrm>
              <a:off x="7532155" y="4762499"/>
              <a:ext cx="1468970" cy="276226"/>
            </a:xfrm>
            <a:prstGeom prst="rect">
              <a:avLst/>
            </a:prstGeom>
            <a:noFill/>
          </p:spPr>
          <p:txBody>
            <a:bodyPr>
              <a:spAutoFit/>
            </a:bodyPr>
            <a:lstStyle/>
            <a:p>
              <a:pPr>
                <a:defRPr/>
              </a:pPr>
              <a:r>
                <a:rPr lang="en-US" sz="1200">
                  <a:latin typeface="+mn-lt"/>
                  <a:cs typeface="ＭＳ Ｐゴシック" charset="-128"/>
                </a:rPr>
                <a:t>U.S. UCAN footprint</a:t>
              </a:r>
            </a:p>
          </p:txBody>
        </p:sp>
      </p:grpSp>
      <p:sp>
        <p:nvSpPr>
          <p:cNvPr id="12" name="TextBox 11"/>
          <p:cNvSpPr txBox="1"/>
          <p:nvPr/>
        </p:nvSpPr>
        <p:spPr>
          <a:xfrm>
            <a:off x="177800" y="6560219"/>
            <a:ext cx="5537200" cy="276999"/>
          </a:xfrm>
          <a:prstGeom prst="rect">
            <a:avLst/>
          </a:prstGeom>
          <a:noFill/>
        </p:spPr>
        <p:txBody>
          <a:bodyPr wrap="square" rtlCol="0">
            <a:spAutoFit/>
          </a:bodyPr>
          <a:lstStyle/>
          <a:p>
            <a:r>
              <a:rPr lang="en-US" sz="1200" dirty="0" smtClean="0">
                <a:latin typeface="Times New Roman" pitchFamily="18" charset="0"/>
                <a:cs typeface="Times New Roman" pitchFamily="18" charset="0"/>
              </a:rPr>
              <a:t>Courtesy of </a:t>
            </a:r>
            <a:r>
              <a:rPr lang="en-US" sz="1200" dirty="0" smtClean="0">
                <a:latin typeface="Times New Roman" pitchFamily="18" charset="0"/>
                <a:ea typeface="ＭＳ Ｐゴシック" charset="-128"/>
                <a:cs typeface="Times New Roman" pitchFamily="18" charset="0"/>
              </a:rPr>
              <a:t>H</a:t>
            </a:r>
            <a:r>
              <a:rPr lang="en-US" sz="1200" dirty="0">
                <a:latin typeface="Times New Roman" pitchFamily="18" charset="0"/>
                <a:ea typeface="ＭＳ Ｐゴシック" charset="-128"/>
                <a:cs typeface="Times New Roman" pitchFamily="18" charset="0"/>
              </a:rPr>
              <a:t>. David </a:t>
            </a:r>
            <a:r>
              <a:rPr lang="en-US" sz="1200" dirty="0" smtClean="0">
                <a:latin typeface="Times New Roman" pitchFamily="18" charset="0"/>
                <a:ea typeface="ＭＳ Ｐゴシック" charset="-128"/>
                <a:cs typeface="Times New Roman" pitchFamily="18" charset="0"/>
              </a:rPr>
              <a:t>Lambert, President of Internet2</a:t>
            </a:r>
            <a:endParaRPr lang="en-US" sz="1200" dirty="0">
              <a:latin typeface="Times New Roman" pitchFamily="18" charset="0"/>
              <a:cs typeface="Times New Roman" pitchFamily="18" charset="0"/>
            </a:endParaRPr>
          </a:p>
        </p:txBody>
      </p:sp>
    </p:spTree>
    <p:extLst>
      <p:ext uri="{BB962C8B-B14F-4D97-AF65-F5344CB8AC3E}">
        <p14:creationId xmlns:p14="http://schemas.microsoft.com/office/powerpoint/2010/main" val="26625815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par>
                          <p:cTn id="8" fill="hold" nodeType="afterGroup">
                            <p:stCondLst>
                              <p:cond delay="2000"/>
                            </p:stCondLst>
                            <p:childTnLst>
                              <p:par>
                                <p:cTn id="9" presetID="10" presetClass="entr" presetSubtype="0" fill="hold" nodeType="afterEffect">
                                  <p:stCondLst>
                                    <p:cond delay="30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2000"/>
                                        <p:tgtEl>
                                          <p:spTgt spid="9"/>
                                        </p:tgtEl>
                                      </p:cBhvr>
                                    </p:animEffect>
                                  </p:childTnLst>
                                </p:cTn>
                              </p:par>
                              <p:par>
                                <p:cTn id="12" presetID="10" presetClass="entr" presetSubtype="0" fill="hold" grpId="0" nodeType="withEffect">
                                  <p:stCondLst>
                                    <p:cond delay="300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2000"/>
                                        <p:tgtEl>
                                          <p:spTgt spid="11"/>
                                        </p:tgtEl>
                                      </p:cBhvr>
                                    </p:animEffect>
                                  </p:childTnLst>
                                </p:cTn>
                              </p:par>
                            </p:childTnLst>
                          </p:cTn>
                        </p:par>
                        <p:par>
                          <p:cTn id="15" fill="hold" nodeType="afterGroup">
                            <p:stCondLst>
                              <p:cond delay="7000"/>
                            </p:stCondLst>
                            <p:childTnLst>
                              <p:par>
                                <p:cTn id="16" presetID="10" presetClass="entr" presetSubtype="0" fill="hold" nodeType="afterEffect">
                                  <p:stCondLst>
                                    <p:cond delay="500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2000"/>
                                        <p:tgtEl>
                                          <p:spTgt spid="10"/>
                                        </p:tgtEl>
                                      </p:cBhvr>
                                    </p:animEffect>
                                  </p:childTnLst>
                                </p:cTn>
                              </p:par>
                              <p:par>
                                <p:cTn id="19" presetID="10" presetClass="entr" presetSubtype="0" fill="hold" nodeType="withEffect">
                                  <p:stCondLst>
                                    <p:cond delay="500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7" name="Content Placeholder 6" descr="Presentation WV  IT SUMMIT.pptx - Microsoft PowerPoint"/>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92587" y="1600200"/>
            <a:ext cx="7558825" cy="4525963"/>
          </a:xfrm>
        </p:spPr>
      </p:pic>
      <p:grpSp>
        <p:nvGrpSpPr>
          <p:cNvPr id="9" name="Group 8"/>
          <p:cNvGrpSpPr/>
          <p:nvPr/>
        </p:nvGrpSpPr>
        <p:grpSpPr>
          <a:xfrm>
            <a:off x="-38100" y="0"/>
            <a:ext cx="9182100" cy="6858000"/>
            <a:chOff x="-38100" y="0"/>
            <a:chExt cx="9109840" cy="685800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8100" y="0"/>
              <a:ext cx="9109840" cy="6858000"/>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 y="6090742"/>
              <a:ext cx="9071741" cy="538655"/>
            </a:xfrm>
            <a:prstGeom prst="rect">
              <a:avLst/>
            </a:prstGeom>
          </p:spPr>
        </p:pic>
      </p:grpSp>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099726" y="914400"/>
            <a:ext cx="7445184" cy="914400"/>
          </a:xfrm>
          <a:prstGeom prst="rect">
            <a:avLst/>
          </a:prstGeom>
          <a:ln>
            <a:noFill/>
          </a:ln>
          <a:effectLst>
            <a:softEdge rad="112500"/>
          </a:effectLst>
        </p:spPr>
      </p:pic>
      <p:pic>
        <p:nvPicPr>
          <p:cNvPr id="12" name="Picture 11"/>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981200" y="3434254"/>
            <a:ext cx="5176345" cy="985346"/>
          </a:xfrm>
          <a:prstGeom prst="rect">
            <a:avLst/>
          </a:prstGeom>
        </p:spPr>
      </p:pic>
      <p:sp>
        <p:nvSpPr>
          <p:cNvPr id="14" name="TextBox 13"/>
          <p:cNvSpPr txBox="1"/>
          <p:nvPr/>
        </p:nvSpPr>
        <p:spPr>
          <a:xfrm>
            <a:off x="2133599" y="914400"/>
            <a:ext cx="5023945" cy="1015663"/>
          </a:xfrm>
          <a:prstGeom prst="rect">
            <a:avLst/>
          </a:prstGeom>
          <a:noFill/>
        </p:spPr>
        <p:txBody>
          <a:bodyPr wrap="square" rtlCol="0">
            <a:spAutoFit/>
          </a:bodyPr>
          <a:lstStyle/>
          <a:p>
            <a:pPr algn="ctr" fontAlgn="base">
              <a:spcBef>
                <a:spcPct val="0"/>
              </a:spcBef>
              <a:spcAft>
                <a:spcPct val="0"/>
              </a:spcAft>
            </a:pPr>
            <a:r>
              <a:rPr lang="en-US" sz="6000"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BTOP Award</a:t>
            </a:r>
            <a:endParaRPr lang="en-US" sz="60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5" name="Rounded Rectangle 14"/>
          <p:cNvSpPr/>
          <p:nvPr/>
        </p:nvSpPr>
        <p:spPr>
          <a:xfrm>
            <a:off x="2743200" y="3048000"/>
            <a:ext cx="3657600" cy="3862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200" dirty="0">
              <a:solidFill>
                <a:prstClr val="white"/>
              </a:solidFill>
            </a:endParaRPr>
          </a:p>
        </p:txBody>
      </p:sp>
      <p:pic>
        <p:nvPicPr>
          <p:cNvPr id="16" name="Picture 15"/>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2709041" y="3048000"/>
            <a:ext cx="3704896" cy="386254"/>
          </a:xfrm>
          <a:prstGeom prst="rect">
            <a:avLst/>
          </a:prstGeom>
        </p:spPr>
      </p:pic>
      <p:sp>
        <p:nvSpPr>
          <p:cNvPr id="17" name="TextBox 16"/>
          <p:cNvSpPr txBox="1"/>
          <p:nvPr/>
        </p:nvSpPr>
        <p:spPr>
          <a:xfrm>
            <a:off x="1676401" y="3031577"/>
            <a:ext cx="6400800" cy="2031325"/>
          </a:xfrm>
          <a:prstGeom prst="rect">
            <a:avLst/>
          </a:prstGeom>
          <a:solidFill>
            <a:srgbClr val="211F29">
              <a:alpha val="75686"/>
            </a:srgbClr>
          </a:solidFill>
        </p:spPr>
        <p:txBody>
          <a:bodyPr wrap="square" rtlCol="0">
            <a:spAutoFit/>
          </a:bodyPr>
          <a:lstStyle/>
          <a:p>
            <a:pPr algn="ctr" fontAlgn="base">
              <a:spcBef>
                <a:spcPct val="0"/>
              </a:spcBef>
              <a:spcAft>
                <a:spcPct val="0"/>
              </a:spcAft>
            </a:pPr>
            <a:r>
              <a:rPr lang="en-US" sz="4200"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WV Statewide Broadband </a:t>
            </a:r>
            <a:r>
              <a:rPr lang="en-US" sz="42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Infrastructure </a:t>
            </a:r>
            <a:r>
              <a:rPr lang="en-US" sz="4200"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Project</a:t>
            </a:r>
            <a:br>
              <a:rPr lang="en-US" sz="4200"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br>
            <a:r>
              <a:rPr lang="en-US" sz="4200"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$126,323,296 </a:t>
            </a:r>
            <a:endParaRPr lang="en-US" sz="42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34742159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28600" y="0"/>
            <a:ext cx="8763000" cy="670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solidFill>
                <a:schemeClr val="tx2"/>
              </a:solidFill>
              <a:latin typeface="Times New Roman" pitchFamily="18" charset="0"/>
              <a:cs typeface="Times New Roman" pitchFamily="18" charset="0"/>
            </a:endParaRPr>
          </a:p>
        </p:txBody>
      </p:sp>
      <p:sp>
        <p:nvSpPr>
          <p:cNvPr id="2" name="Title 1"/>
          <p:cNvSpPr>
            <a:spLocks noGrp="1"/>
          </p:cNvSpPr>
          <p:nvPr>
            <p:ph type="ctrTitle"/>
          </p:nvPr>
        </p:nvSpPr>
        <p:spPr>
          <a:xfrm>
            <a:off x="609600" y="457200"/>
            <a:ext cx="7772400" cy="609600"/>
          </a:xfrm>
        </p:spPr>
        <p:txBody>
          <a:bodyPr>
            <a:normAutofit/>
          </a:bodyPr>
          <a:lstStyle/>
          <a:p>
            <a:endParaRPr lang="en-US" sz="3000" dirty="0"/>
          </a:p>
        </p:txBody>
      </p:sp>
      <p:pic>
        <p:nvPicPr>
          <p:cNvPr id="7" name="Picture 6" descr="broadband.jpg"/>
          <p:cNvPicPr>
            <a:picLocks noChangeAspect="1"/>
          </p:cNvPicPr>
          <p:nvPr/>
        </p:nvPicPr>
        <p:blipFill>
          <a:blip r:embed="rId2" cstate="print"/>
          <a:stretch>
            <a:fillRect/>
          </a:stretch>
        </p:blipFill>
        <p:spPr>
          <a:xfrm>
            <a:off x="609600" y="126192"/>
            <a:ext cx="7892955" cy="657940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437098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056" y="152400"/>
            <a:ext cx="8846344" cy="868363"/>
          </a:xfrm>
        </p:spPr>
        <p:txBody>
          <a:bodyPr>
            <a:normAutofit fontScale="90000"/>
          </a:bodyPr>
          <a:lstStyle/>
          <a:p>
            <a:pPr algn="ctr">
              <a:defRPr/>
            </a:pPr>
            <a:r>
              <a:rPr lang="en-US" sz="5400" dirty="0" smtClean="0">
                <a:effectLst>
                  <a:outerShdw blurRad="38100" dist="38100" dir="2700000" algn="tl">
                    <a:srgbClr val="000000">
                      <a:alpha val="43137"/>
                    </a:srgbClr>
                  </a:outerShdw>
                </a:effectLst>
              </a:rPr>
              <a:t>Access to Specialty Portals</a:t>
            </a:r>
            <a:endParaRPr lang="en-US" sz="5400" b="1" dirty="0">
              <a:effectLst>
                <a:outerShdw blurRad="38100" dist="38100" dir="2700000" algn="tl">
                  <a:srgbClr val="000000">
                    <a:alpha val="43137"/>
                  </a:srgbClr>
                </a:outerShdw>
              </a:effectLst>
            </a:endParaRPr>
          </a:p>
        </p:txBody>
      </p:sp>
      <p:pic>
        <p:nvPicPr>
          <p:cNvPr id="5" name="Picture 4" descr="New Hub Nov 2009.tiff"/>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bwMode="auto">
          <a:xfrm>
            <a:off x="-1" y="2170200"/>
            <a:ext cx="9144001" cy="4687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5766" y="1245476"/>
            <a:ext cx="9144000" cy="951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Indiana_CTSI-_Bill_Barnett.ppt [Read-Only] [Compatibility Mode] - Microsoft PowerPoint"/>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511" y="1219200"/>
            <a:ext cx="9144000" cy="951000"/>
          </a:xfrm>
          <a:prstGeom prst="rect">
            <a:avLst/>
          </a:prstGeom>
        </p:spPr>
      </p:pic>
      <p:pic>
        <p:nvPicPr>
          <p:cNvPr id="8" name="Picture 7" descr="Indiana_CTSI-_Bill_Barnett.ppt [Read-Only] [Compatibility Mode] - Microsoft PowerPoint"/>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715814" y="1250546"/>
            <a:ext cx="7451834" cy="919654"/>
          </a:xfrm>
          <a:prstGeom prst="rect">
            <a:avLst/>
          </a:prstGeom>
        </p:spPr>
      </p:pic>
      <p:sp>
        <p:nvSpPr>
          <p:cNvPr id="9" name="TextBox 8"/>
          <p:cNvSpPr txBox="1"/>
          <p:nvPr/>
        </p:nvSpPr>
        <p:spPr>
          <a:xfrm>
            <a:off x="1828800" y="1463867"/>
            <a:ext cx="7299434" cy="461665"/>
          </a:xfrm>
          <a:prstGeom prst="rect">
            <a:avLst/>
          </a:prstGeom>
          <a:noFill/>
        </p:spPr>
        <p:txBody>
          <a:bodyPr wrap="square" rtlCol="0">
            <a:spAutoFit/>
          </a:bodyPr>
          <a:lstStyle/>
          <a:p>
            <a:r>
              <a:rPr lang="en-US" sz="2400" b="1" dirty="0">
                <a:latin typeface="Times New Roman" pitchFamily="18" charset="0"/>
                <a:ea typeface="ＭＳ Ｐゴシック" pitchFamily="34" charset="-128"/>
                <a:cs typeface="Times New Roman" pitchFamily="18" charset="0"/>
              </a:rPr>
              <a:t>Indiana Clinical and Translational Sciences Institute</a:t>
            </a:r>
            <a:endParaRPr lang="en-US" sz="2400" b="1" dirty="0">
              <a:latin typeface="Times New Roman" pitchFamily="18" charset="0"/>
              <a:cs typeface="Times New Roman" pitchFamily="18" charset="0"/>
            </a:endParaRPr>
          </a:p>
        </p:txBody>
      </p:sp>
    </p:spTree>
    <p:extLst>
      <p:ext uri="{BB962C8B-B14F-4D97-AF65-F5344CB8AC3E}">
        <p14:creationId xmlns:p14="http://schemas.microsoft.com/office/powerpoint/2010/main" val="299382710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056" y="152400"/>
            <a:ext cx="8846344" cy="868363"/>
          </a:xfrm>
        </p:spPr>
        <p:txBody>
          <a:bodyPr>
            <a:normAutofit fontScale="90000"/>
          </a:bodyPr>
          <a:lstStyle/>
          <a:p>
            <a:pPr algn="ctr">
              <a:defRPr/>
            </a:pPr>
            <a:r>
              <a:rPr lang="en-US" sz="5400" dirty="0" smtClean="0">
                <a:effectLst>
                  <a:outerShdw blurRad="38100" dist="38100" dir="2700000" algn="tl">
                    <a:srgbClr val="000000">
                      <a:alpha val="43137"/>
                    </a:srgbClr>
                  </a:outerShdw>
                </a:effectLst>
              </a:rPr>
              <a:t>GRIDS</a:t>
            </a:r>
            <a:endParaRPr lang="en-US" sz="5400" b="1" dirty="0">
              <a:effectLst>
                <a:outerShdw blurRad="38100" dist="38100" dir="2700000" algn="tl">
                  <a:srgbClr val="000000">
                    <a:alpha val="43137"/>
                  </a:srgbClr>
                </a:outerShdw>
              </a:effectLst>
            </a:endParaRPr>
          </a:p>
        </p:txBody>
      </p:sp>
      <p:pic>
        <p:nvPicPr>
          <p:cNvPr id="3" name="Picture 3" descr="NEWTERAGRIDMAP.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8754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648" y="1190298"/>
            <a:ext cx="9167648" cy="566770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11074" name="Picture 2" descr="C:\My Documents\My Pictures\mainImage.jpg"/>
          <p:cNvPicPr>
            <a:picLocks noChangeAspect="1" noChangeArrowheads="1"/>
          </p:cNvPicPr>
          <p:nvPr/>
        </p:nvPicPr>
        <p:blipFill rotWithShape="1">
          <a:blip r:embed="rId3"/>
          <a:srcRect t="5808" b="10161"/>
          <a:stretch/>
        </p:blipFill>
        <p:spPr bwMode="auto">
          <a:xfrm>
            <a:off x="31530" y="1371600"/>
            <a:ext cx="9045859" cy="5181600"/>
          </a:xfrm>
          <a:prstGeom prst="rect">
            <a:avLst/>
          </a:prstGeom>
          <a:noFill/>
        </p:spPr>
      </p:pic>
      <p:sp>
        <p:nvSpPr>
          <p:cNvPr id="1411075" name="Rectangle 3"/>
          <p:cNvSpPr>
            <a:spLocks noChangeArrowheads="1"/>
          </p:cNvSpPr>
          <p:nvPr/>
        </p:nvSpPr>
        <p:spPr bwMode="auto">
          <a:xfrm>
            <a:off x="0" y="3581400"/>
            <a:ext cx="4570686" cy="2677656"/>
          </a:xfrm>
          <a:prstGeom prst="rect">
            <a:avLst/>
          </a:prstGeom>
          <a:noFill/>
          <a:ln w="25400">
            <a:noFill/>
            <a:miter lim="800000"/>
            <a:headEnd/>
            <a:tailEnd/>
          </a:ln>
          <a:effectLst/>
        </p:spPr>
        <p:txBody>
          <a:bodyPr wrap="square">
            <a:spAutoFit/>
          </a:bodyPr>
          <a:lstStyle/>
          <a:p>
            <a:pPr algn="ctr" rtl="0" eaLnBrk="0" fontAlgn="base" hangingPunct="0">
              <a:spcBef>
                <a:spcPct val="0"/>
              </a:spcBef>
              <a:spcAft>
                <a:spcPct val="0"/>
              </a:spcAft>
            </a:pPr>
            <a:r>
              <a:rPr lang="en-US" sz="2800" b="1" dirty="0">
                <a:solidFill>
                  <a:srgbClr val="FFFFFF"/>
                </a:solidFill>
                <a:latin typeface="Times New Roman" pitchFamily="18" charset="0"/>
                <a:cs typeface="Times New Roman" pitchFamily="18" charset="0"/>
              </a:rPr>
              <a:t>I</a:t>
            </a:r>
            <a:r>
              <a:rPr lang="en-US" sz="2800" b="1" kern="1200" dirty="0" smtClean="0">
                <a:solidFill>
                  <a:srgbClr val="FFFFFF"/>
                </a:solidFill>
                <a:latin typeface="Times New Roman" pitchFamily="18" charset="0"/>
                <a:cs typeface="Times New Roman" pitchFamily="18" charset="0"/>
              </a:rPr>
              <a:t>ncludes </a:t>
            </a:r>
            <a:r>
              <a:rPr lang="en-US" sz="2800" b="1" kern="1200" dirty="0">
                <a:solidFill>
                  <a:srgbClr val="FFFFFF"/>
                </a:solidFill>
                <a:latin typeface="Times New Roman" pitchFamily="18" charset="0"/>
                <a:cs typeface="Times New Roman" pitchFamily="18" charset="0"/>
              </a:rPr>
              <a:t>clinical practice, </a:t>
            </a:r>
          </a:p>
          <a:p>
            <a:pPr algn="ctr" rtl="0" eaLnBrk="0" fontAlgn="base" hangingPunct="0">
              <a:spcBef>
                <a:spcPct val="0"/>
              </a:spcBef>
              <a:spcAft>
                <a:spcPct val="0"/>
              </a:spcAft>
            </a:pPr>
            <a:r>
              <a:rPr lang="en-US" sz="2800" b="1" kern="1200" dirty="0">
                <a:solidFill>
                  <a:srgbClr val="FFFFFF"/>
                </a:solidFill>
                <a:latin typeface="Times New Roman" pitchFamily="18" charset="0"/>
                <a:cs typeface="Times New Roman" pitchFamily="18" charset="0"/>
              </a:rPr>
              <a:t>medical and related biological </a:t>
            </a:r>
          </a:p>
          <a:p>
            <a:pPr algn="ctr" rtl="0" eaLnBrk="0" fontAlgn="base" hangingPunct="0">
              <a:spcBef>
                <a:spcPct val="0"/>
              </a:spcBef>
              <a:spcAft>
                <a:spcPct val="0"/>
              </a:spcAft>
            </a:pPr>
            <a:r>
              <a:rPr lang="en-US" sz="2800" b="1" kern="1200" dirty="0">
                <a:solidFill>
                  <a:srgbClr val="FFFFFF"/>
                </a:solidFill>
                <a:latin typeface="Times New Roman" pitchFamily="18" charset="0"/>
                <a:cs typeface="Times New Roman" pitchFamily="18" charset="0"/>
              </a:rPr>
              <a:t>research, education, and </a:t>
            </a:r>
          </a:p>
          <a:p>
            <a:pPr algn="ctr" rtl="0" eaLnBrk="0" fontAlgn="base" hangingPunct="0">
              <a:spcBef>
                <a:spcPct val="0"/>
              </a:spcBef>
              <a:spcAft>
                <a:spcPct val="0"/>
              </a:spcAft>
            </a:pPr>
            <a:r>
              <a:rPr lang="en-US" sz="2800" b="1" kern="1200" dirty="0">
                <a:solidFill>
                  <a:srgbClr val="FFFFFF"/>
                </a:solidFill>
                <a:latin typeface="Times New Roman" pitchFamily="18" charset="0"/>
                <a:cs typeface="Times New Roman" pitchFamily="18" charset="0"/>
              </a:rPr>
              <a:t>medical awareness </a:t>
            </a:r>
          </a:p>
          <a:p>
            <a:pPr algn="ctr" rtl="0" eaLnBrk="0" fontAlgn="base" hangingPunct="0">
              <a:spcBef>
                <a:spcPct val="0"/>
              </a:spcBef>
              <a:spcAft>
                <a:spcPct val="0"/>
              </a:spcAft>
            </a:pPr>
            <a:r>
              <a:rPr lang="en-US" sz="2800" b="1" kern="1200" dirty="0">
                <a:solidFill>
                  <a:srgbClr val="FFFFFF"/>
                </a:solidFill>
                <a:latin typeface="Times New Roman" pitchFamily="18" charset="0"/>
                <a:cs typeface="Times New Roman" pitchFamily="18" charset="0"/>
              </a:rPr>
              <a:t>in the Public.</a:t>
            </a:r>
          </a:p>
        </p:txBody>
      </p:sp>
      <p:sp>
        <p:nvSpPr>
          <p:cNvPr id="2" name="Title 1"/>
          <p:cNvSpPr>
            <a:spLocks noGrp="1"/>
          </p:cNvSpPr>
          <p:nvPr>
            <p:ph type="title"/>
          </p:nvPr>
        </p:nvSpPr>
        <p:spPr>
          <a:xfrm>
            <a:off x="228600" y="76200"/>
            <a:ext cx="8686800" cy="1143000"/>
          </a:xfrm>
        </p:spPr>
        <p:txBody>
          <a:bodyPr>
            <a:normAutofit/>
          </a:bodyPr>
          <a:lstStyle/>
          <a:p>
            <a:pPr eaLnBrk="0" fontAlgn="base" hangingPunct="0">
              <a:spcAft>
                <a:spcPct val="0"/>
              </a:spcAft>
            </a:pPr>
            <a:r>
              <a:rPr lang="en-US" dirty="0">
                <a:solidFill>
                  <a:srgbClr val="FFFFFF"/>
                </a:solidFill>
                <a:latin typeface="Arial" charset="0"/>
              </a:rPr>
              <a:t>Internet2 </a:t>
            </a:r>
            <a:r>
              <a:rPr lang="en-US" dirty="0" smtClean="0">
                <a:solidFill>
                  <a:srgbClr val="FFFFFF"/>
                </a:solidFill>
                <a:latin typeface="Arial" charset="0"/>
              </a:rPr>
              <a:t>Health </a:t>
            </a:r>
            <a:r>
              <a:rPr lang="en-US" dirty="0">
                <a:solidFill>
                  <a:srgbClr val="FFFFFF"/>
                </a:solidFill>
                <a:latin typeface="Arial" charset="0"/>
              </a:rPr>
              <a:t>Science I</a:t>
            </a:r>
            <a:r>
              <a:rPr lang="en-US" dirty="0" smtClean="0">
                <a:solidFill>
                  <a:srgbClr val="FFFFFF"/>
                </a:solidFill>
                <a:latin typeface="Arial" charset="0"/>
              </a:rPr>
              <a:t>nitiative</a:t>
            </a:r>
            <a:endParaRPr lang="en-US" dirty="0"/>
          </a:p>
        </p:txBody>
      </p:sp>
    </p:spTree>
    <p:extLst>
      <p:ext uri="{BB962C8B-B14F-4D97-AF65-F5344CB8AC3E}">
        <p14:creationId xmlns:p14="http://schemas.microsoft.com/office/powerpoint/2010/main" val="416457082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pPr algn="ctr">
              <a:defRPr/>
            </a:pPr>
            <a:r>
              <a:rPr lang="en-US" dirty="0" smtClean="0"/>
              <a:t>Diverse Applications</a:t>
            </a:r>
          </a:p>
        </p:txBody>
      </p:sp>
      <p:pic>
        <p:nvPicPr>
          <p:cNvPr id="30723" name="Picture 5" descr="E80front-OS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8855" y="3581400"/>
            <a:ext cx="2842745" cy="219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6" descr="Collid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1371600"/>
            <a:ext cx="2868613" cy="186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7" descr="NexCAVE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4419600"/>
            <a:ext cx="3311525" cy="189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8" descr="pastedGraphic-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2839" y="1524000"/>
            <a:ext cx="1868488"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Picture 9" descr="pastedGraphic-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33599" y="1981200"/>
            <a:ext cx="4633259"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8" name="Picture 10" descr="Remote Instrumentation - Gemini North"/>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8385" y="4181475"/>
            <a:ext cx="2830428" cy="204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543965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pPr algn="ctr">
              <a:defRPr/>
            </a:pPr>
            <a:r>
              <a:rPr lang="en-US" dirty="0" smtClean="0"/>
              <a:t>Remote Instrumentation</a:t>
            </a:r>
          </a:p>
        </p:txBody>
      </p:sp>
      <p:pic>
        <p:nvPicPr>
          <p:cNvPr id="31747" name="Picture 6" descr="Remote Instrumentation - Gemini Nor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614989"/>
            <a:ext cx="4114800" cy="29723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7" descr="NE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0728" y="3101181"/>
            <a:ext cx="4899832" cy="3276600"/>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167383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t>Distributed Research</a:t>
            </a:r>
            <a:endParaRPr lang="en-US" sz="5400" dirty="0"/>
          </a:p>
        </p:txBody>
      </p:sp>
      <p:sp>
        <p:nvSpPr>
          <p:cNvPr id="4" name="Slide Number Placeholder 3"/>
          <p:cNvSpPr>
            <a:spLocks noGrp="1"/>
          </p:cNvSpPr>
          <p:nvPr>
            <p:ph type="sldNum" sz="quarter" idx="12"/>
          </p:nvPr>
        </p:nvSpPr>
        <p:spPr/>
        <p:txBody>
          <a:bodyPr/>
          <a:lstStyle/>
          <a:p>
            <a:fld id="{18C14F29-5060-4830-A216-B31A92D65088}" type="slidenum">
              <a:rPr lang="en-US" smtClean="0"/>
              <a:t>19</a:t>
            </a:fld>
            <a:endParaRPr lang="en-US" dirty="0"/>
          </a:p>
        </p:txBody>
      </p:sp>
      <p:pic>
        <p:nvPicPr>
          <p:cNvPr id="10" name="Content Placeholder 4" descr="http://www.marshall.edu/it/publications/Major%20Telehealth%20Initiative%20Under%20Way%20from%20 - Windows Internet Explore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934200" y="1450800"/>
            <a:ext cx="1813916" cy="2455845"/>
          </a:xfrm>
          <a:prstGeom prst="rect">
            <a:avLst/>
          </a:prstGeom>
          <a:ln>
            <a:noFill/>
          </a:ln>
          <a:effectLst>
            <a:outerShdw blurRad="292100" dist="139700" dir="2700000" algn="tl" rotWithShape="0">
              <a:srgbClr val="333333">
                <a:alpha val="65000"/>
              </a:srgbClr>
            </a:outerShdw>
          </a:effectLst>
        </p:spPr>
      </p:pic>
      <p:pic>
        <p:nvPicPr>
          <p:cNvPr id="11" name="Picture 10" descr="spring_2010_lr[1].pdf - Adobe Acrobat Pro"/>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733800" y="1347952"/>
            <a:ext cx="2362200" cy="2661542"/>
          </a:xfrm>
          <a:prstGeom prst="rect">
            <a:avLst/>
          </a:prstGeom>
          <a:ln>
            <a:noFill/>
          </a:ln>
          <a:effectLst>
            <a:outerShdw blurRad="292100" dist="139700" dir="2700000" algn="tl" rotWithShape="0">
              <a:srgbClr val="333333">
                <a:alpha val="65000"/>
              </a:srgbClr>
            </a:outerShdw>
          </a:effectLst>
        </p:spPr>
      </p:pic>
      <p:pic>
        <p:nvPicPr>
          <p:cNvPr id="13" name="Content Placeholder 12" descr="august_2010_lr[1].pdf - Adobe Acrobat Pro"/>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a:stretch/>
        </p:blipFill>
        <p:spPr>
          <a:xfrm>
            <a:off x="3048000" y="4335517"/>
            <a:ext cx="5343485" cy="2325414"/>
          </a:xfrm>
          <a:prstGeom prst="rect">
            <a:avLst/>
          </a:prstGeom>
          <a:ln>
            <a:noFill/>
          </a:ln>
          <a:effectLst>
            <a:outerShdw blurRad="292100" dist="139700" dir="2700000" algn="tl" rotWithShape="0">
              <a:srgbClr val="333333">
                <a:alpha val="65000"/>
              </a:srgbClr>
            </a:outerShdw>
          </a:effectLst>
        </p:spPr>
      </p:pic>
      <p:pic>
        <p:nvPicPr>
          <p:cNvPr id="14" name="Picture 13" descr="Marshall University Forensic Science Graduate Program - Huntington, WV USA - Windows Internet Explore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81000" y="1553648"/>
            <a:ext cx="2819400" cy="2250149"/>
          </a:xfrm>
          <a:prstGeom prst="rect">
            <a:avLst/>
          </a:prstGeom>
          <a:ln>
            <a:noFill/>
          </a:ln>
          <a:effectLst>
            <a:outerShdw blurRad="292100" dist="139700" dir="2700000" algn="tl" rotWithShape="0">
              <a:srgbClr val="333333">
                <a:alpha val="65000"/>
              </a:srgbClr>
            </a:outerShdw>
          </a:effectLst>
        </p:spPr>
      </p:pic>
      <p:pic>
        <p:nvPicPr>
          <p:cNvPr id="9220" name="Picture 4" descr="C:\Users\fox\AppData\Local\Microsoft\Windows\Temporary Internet Files\Content.IE5\WJBRHWGW\MP900403705[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6315" y="4263593"/>
            <a:ext cx="1897170" cy="23720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256765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056" y="152400"/>
            <a:ext cx="8846344" cy="868363"/>
          </a:xfrm>
        </p:spPr>
        <p:txBody>
          <a:bodyPr>
            <a:normAutofit fontScale="90000"/>
          </a:bodyPr>
          <a:lstStyle/>
          <a:p>
            <a:pPr algn="ctr">
              <a:defRPr/>
            </a:pPr>
            <a:r>
              <a:rPr lang="en-US" sz="5400" dirty="0" smtClean="0">
                <a:effectLst>
                  <a:outerShdw blurRad="38100" dist="38100" dir="2700000" algn="tl">
                    <a:srgbClr val="000000">
                      <a:alpha val="43137"/>
                    </a:srgbClr>
                  </a:outerShdw>
                </a:effectLst>
              </a:rPr>
              <a:t>E-Opportunity</a:t>
            </a:r>
            <a:endParaRPr lang="en-US" sz="5400" b="1" dirty="0">
              <a:effectLst>
                <a:outerShdw blurRad="38100" dist="38100" dir="2700000" algn="tl">
                  <a:srgbClr val="000000">
                    <a:alpha val="43137"/>
                  </a:srgbClr>
                </a:outerShdw>
              </a:effectLst>
            </a:endParaRPr>
          </a:p>
        </p:txBody>
      </p:sp>
      <p:pic>
        <p:nvPicPr>
          <p:cNvPr id="4" name="Picture 3" descr="The National Broadband Plan: Connecting America - Windows Internet Explore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6112" y="1282262"/>
            <a:ext cx="9210112" cy="5575738"/>
          </a:xfrm>
          <a:prstGeom prst="rect">
            <a:avLst/>
          </a:prstGeom>
        </p:spPr>
      </p:pic>
      <p:pic>
        <p:nvPicPr>
          <p:cNvPr id="5" name="Picture 4" descr="The National Broadband Plan: Connecting America - Windows Internet Explore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1350740"/>
            <a:ext cx="9114352" cy="5507260"/>
          </a:xfrm>
          <a:prstGeom prst="rect">
            <a:avLst/>
          </a:prstGeom>
        </p:spPr>
      </p:pic>
      <p:pic>
        <p:nvPicPr>
          <p:cNvPr id="6" name="Picture 5" descr="The National Broadband Plan: Connecting America - Windows Internet Explore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6112" y="1308855"/>
            <a:ext cx="9144000" cy="5534966"/>
          </a:xfrm>
          <a:prstGeom prst="rect">
            <a:avLst/>
          </a:prstGeom>
        </p:spPr>
      </p:pic>
      <p:pic>
        <p:nvPicPr>
          <p:cNvPr id="7" name="Picture 6" descr="The National Broadband Plan: Connecting America - Windows Internet Explore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21916" y="1358623"/>
            <a:ext cx="9150979" cy="5499377"/>
          </a:xfrm>
          <a:prstGeom prst="rect">
            <a:avLst/>
          </a:prstGeom>
        </p:spPr>
      </p:pic>
      <p:pic>
        <p:nvPicPr>
          <p:cNvPr id="8" name="Picture 7" descr="The National Broadband Plan: Connecting America - Windows Internet Explore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34159" y="1308855"/>
            <a:ext cx="9175598" cy="5549145"/>
          </a:xfrm>
          <a:prstGeom prst="rect">
            <a:avLst/>
          </a:prstGeom>
        </p:spPr>
      </p:pic>
      <p:pic>
        <p:nvPicPr>
          <p:cNvPr id="9" name="Picture 8" descr="The National Broadband Plan: Connecting America - Windows Internet Explore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10529" y="1358623"/>
            <a:ext cx="9175209" cy="5556143"/>
          </a:xfrm>
          <a:prstGeom prst="rect">
            <a:avLst/>
          </a:prstGeom>
        </p:spPr>
      </p:pic>
      <p:pic>
        <p:nvPicPr>
          <p:cNvPr id="10" name="Picture 9" descr="The National Broadband Plan: Connecting America - Windows Internet Explore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9605" y="1358623"/>
            <a:ext cx="9175598" cy="5588832"/>
          </a:xfrm>
          <a:prstGeom prst="rect">
            <a:avLst/>
          </a:prstGeom>
        </p:spPr>
      </p:pic>
      <p:pic>
        <p:nvPicPr>
          <p:cNvPr id="11" name="Picture 10" descr="The National Broadband Plan: Connecting America - Windows Internet Explore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47719" y="1233967"/>
            <a:ext cx="9231243" cy="5713487"/>
          </a:xfrm>
          <a:prstGeom prst="rect">
            <a:avLst/>
          </a:prstGeom>
        </p:spPr>
      </p:pic>
    </p:spTree>
    <p:extLst>
      <p:ext uri="{BB962C8B-B14F-4D97-AF65-F5344CB8AC3E}">
        <p14:creationId xmlns:p14="http://schemas.microsoft.com/office/powerpoint/2010/main" val="1875599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1999"/>
                                          </p:stCondLst>
                                        </p:cTn>
                                        <p:tgtEl>
                                          <p:spTgt spid="5"/>
                                        </p:tgtEl>
                                        <p:attrNameLst>
                                          <p:attrName>style.visibility</p:attrName>
                                        </p:attrNameLst>
                                      </p:cBhvr>
                                      <p:to>
                                        <p:strVal val="visible"/>
                                      </p:to>
                                    </p:set>
                                  </p:childTnLst>
                                </p:cTn>
                              </p:par>
                            </p:childTnLst>
                          </p:cTn>
                        </p:par>
                        <p:par>
                          <p:cTn id="7" fill="hold">
                            <p:stCondLst>
                              <p:cond delay="2000"/>
                            </p:stCondLst>
                            <p:childTnLst>
                              <p:par>
                                <p:cTn id="8" presetID="1" presetClass="entr" presetSubtype="0" fill="hold" nodeType="afterEffect">
                                  <p:stCondLst>
                                    <p:cond delay="0"/>
                                  </p:stCondLst>
                                  <p:childTnLst>
                                    <p:set>
                                      <p:cBhvr>
                                        <p:cTn id="9" dur="1" fill="hold">
                                          <p:stCondLst>
                                            <p:cond delay="1999"/>
                                          </p:stCondLst>
                                        </p:cTn>
                                        <p:tgtEl>
                                          <p:spTgt spid="6"/>
                                        </p:tgtEl>
                                        <p:attrNameLst>
                                          <p:attrName>style.visibility</p:attrName>
                                        </p:attrNameLst>
                                      </p:cBhvr>
                                      <p:to>
                                        <p:strVal val="visible"/>
                                      </p:to>
                                    </p:set>
                                  </p:childTnLst>
                                </p:cTn>
                              </p:par>
                            </p:childTnLst>
                          </p:cTn>
                        </p:par>
                        <p:par>
                          <p:cTn id="10" fill="hold">
                            <p:stCondLst>
                              <p:cond delay="4000"/>
                            </p:stCondLst>
                            <p:childTnLst>
                              <p:par>
                                <p:cTn id="11" presetID="1" presetClass="entr" presetSubtype="0" fill="hold" nodeType="afterEffect">
                                  <p:stCondLst>
                                    <p:cond delay="0"/>
                                  </p:stCondLst>
                                  <p:childTnLst>
                                    <p:set>
                                      <p:cBhvr>
                                        <p:cTn id="12" dur="1" fill="hold">
                                          <p:stCondLst>
                                            <p:cond delay="1999"/>
                                          </p:stCondLst>
                                        </p:cTn>
                                        <p:tgtEl>
                                          <p:spTgt spid="7"/>
                                        </p:tgtEl>
                                        <p:attrNameLst>
                                          <p:attrName>style.visibility</p:attrName>
                                        </p:attrNameLst>
                                      </p:cBhvr>
                                      <p:to>
                                        <p:strVal val="visible"/>
                                      </p:to>
                                    </p:set>
                                  </p:childTnLst>
                                </p:cTn>
                              </p:par>
                            </p:childTnLst>
                          </p:cTn>
                        </p:par>
                        <p:par>
                          <p:cTn id="13" fill="hold">
                            <p:stCondLst>
                              <p:cond delay="6000"/>
                            </p:stCondLst>
                            <p:childTnLst>
                              <p:par>
                                <p:cTn id="14" presetID="1" presetClass="entr" presetSubtype="0" fill="hold" nodeType="afterEffect">
                                  <p:stCondLst>
                                    <p:cond delay="0"/>
                                  </p:stCondLst>
                                  <p:childTnLst>
                                    <p:set>
                                      <p:cBhvr>
                                        <p:cTn id="15" dur="1" fill="hold">
                                          <p:stCondLst>
                                            <p:cond delay="1999"/>
                                          </p:stCondLst>
                                        </p:cTn>
                                        <p:tgtEl>
                                          <p:spTgt spid="8"/>
                                        </p:tgtEl>
                                        <p:attrNameLst>
                                          <p:attrName>style.visibility</p:attrName>
                                        </p:attrNameLst>
                                      </p:cBhvr>
                                      <p:to>
                                        <p:strVal val="visible"/>
                                      </p:to>
                                    </p:set>
                                  </p:childTnLst>
                                </p:cTn>
                              </p:par>
                            </p:childTnLst>
                          </p:cTn>
                        </p:par>
                        <p:par>
                          <p:cTn id="16" fill="hold">
                            <p:stCondLst>
                              <p:cond delay="8000"/>
                            </p:stCondLst>
                            <p:childTnLst>
                              <p:par>
                                <p:cTn id="17" presetID="1" presetClass="entr" presetSubtype="0" fill="hold" nodeType="afterEffect">
                                  <p:stCondLst>
                                    <p:cond delay="0"/>
                                  </p:stCondLst>
                                  <p:childTnLst>
                                    <p:set>
                                      <p:cBhvr>
                                        <p:cTn id="18" dur="1" fill="hold">
                                          <p:stCondLst>
                                            <p:cond delay="1999"/>
                                          </p:stCondLst>
                                        </p:cTn>
                                        <p:tgtEl>
                                          <p:spTgt spid="9"/>
                                        </p:tgtEl>
                                        <p:attrNameLst>
                                          <p:attrName>style.visibility</p:attrName>
                                        </p:attrNameLst>
                                      </p:cBhvr>
                                      <p:to>
                                        <p:strVal val="visible"/>
                                      </p:to>
                                    </p:set>
                                  </p:childTnLst>
                                </p:cTn>
                              </p:par>
                            </p:childTnLst>
                          </p:cTn>
                        </p:par>
                        <p:par>
                          <p:cTn id="19" fill="hold">
                            <p:stCondLst>
                              <p:cond delay="10000"/>
                            </p:stCondLst>
                            <p:childTnLst>
                              <p:par>
                                <p:cTn id="20" presetID="1" presetClass="entr" presetSubtype="0" fill="hold" nodeType="afterEffect">
                                  <p:stCondLst>
                                    <p:cond delay="0"/>
                                  </p:stCondLst>
                                  <p:childTnLst>
                                    <p:set>
                                      <p:cBhvr>
                                        <p:cTn id="21" dur="1" fill="hold">
                                          <p:stCondLst>
                                            <p:cond delay="1999"/>
                                          </p:stCondLst>
                                        </p:cTn>
                                        <p:tgtEl>
                                          <p:spTgt spid="10"/>
                                        </p:tgtEl>
                                        <p:attrNameLst>
                                          <p:attrName>style.visibility</p:attrName>
                                        </p:attrNameLst>
                                      </p:cBhvr>
                                      <p:to>
                                        <p:strVal val="visible"/>
                                      </p:to>
                                    </p:set>
                                  </p:childTnLst>
                                </p:cTn>
                              </p:par>
                            </p:childTnLst>
                          </p:cTn>
                        </p:par>
                        <p:par>
                          <p:cTn id="22" fill="hold">
                            <p:stCondLst>
                              <p:cond delay="12000"/>
                            </p:stCondLst>
                            <p:childTnLst>
                              <p:par>
                                <p:cTn id="23" presetID="1" presetClass="entr" presetSubtype="0" fill="hold" nodeType="afterEffect">
                                  <p:stCondLst>
                                    <p:cond delay="0"/>
                                  </p:stCondLst>
                                  <p:childTnLst>
                                    <p:set>
                                      <p:cBhvr>
                                        <p:cTn id="24" dur="1" fill="hold">
                                          <p:stCondLst>
                                            <p:cond delay="1999"/>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9" name="Rectangle 8"/>
          <p:cNvSpPr/>
          <p:nvPr/>
        </p:nvSpPr>
        <p:spPr>
          <a:xfrm>
            <a:off x="2781300" y="1685927"/>
            <a:ext cx="35052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200" dirty="0">
              <a:solidFill>
                <a:srgbClr val="FFFFFF"/>
              </a:solidFill>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69" y="31531"/>
            <a:ext cx="9177338" cy="1941061"/>
          </a:xfrm>
          <a:prstGeom prst="rect">
            <a:avLst/>
          </a:prstGeom>
        </p:spPr>
      </p:pic>
      <p:sp>
        <p:nvSpPr>
          <p:cNvPr id="8" name="Rectangle 7"/>
          <p:cNvSpPr/>
          <p:nvPr/>
        </p:nvSpPr>
        <p:spPr>
          <a:xfrm>
            <a:off x="1295400" y="3446641"/>
            <a:ext cx="9144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200" dirty="0">
              <a:solidFill>
                <a:srgbClr val="FFFFFF"/>
              </a:solidFill>
            </a:endParaRPr>
          </a:p>
        </p:txBody>
      </p:sp>
      <p:grpSp>
        <p:nvGrpSpPr>
          <p:cNvPr id="15" name="Group 14"/>
          <p:cNvGrpSpPr/>
          <p:nvPr/>
        </p:nvGrpSpPr>
        <p:grpSpPr>
          <a:xfrm>
            <a:off x="7883" y="1734467"/>
            <a:ext cx="9144000" cy="5123533"/>
            <a:chOff x="7883" y="1734467"/>
            <a:chExt cx="9144000" cy="5123533"/>
          </a:xfrm>
        </p:grpSpPr>
        <p:grpSp>
          <p:nvGrpSpPr>
            <p:cNvPr id="13" name="Group 12"/>
            <p:cNvGrpSpPr/>
            <p:nvPr/>
          </p:nvGrpSpPr>
          <p:grpSpPr>
            <a:xfrm>
              <a:off x="7883" y="1734467"/>
              <a:ext cx="9144000" cy="5123533"/>
              <a:chOff x="-388915" y="1734468"/>
              <a:chExt cx="9144000" cy="5123533"/>
            </a:xfrm>
          </p:grpSpPr>
          <p:grpSp>
            <p:nvGrpSpPr>
              <p:cNvPr id="11" name="Group 10"/>
              <p:cNvGrpSpPr/>
              <p:nvPr/>
            </p:nvGrpSpPr>
            <p:grpSpPr>
              <a:xfrm>
                <a:off x="-388915" y="1734468"/>
                <a:ext cx="9144000" cy="5123533"/>
                <a:chOff x="-390334" y="1735018"/>
                <a:chExt cx="9177337" cy="5181598"/>
              </a:xfrm>
            </p:grpSpPr>
            <p:pic>
              <p:nvPicPr>
                <p:cNvPr id="4" name="Picture 2"/>
                <p:cNvPicPr>
                  <a:picLocks noChangeAspect="1" noChangeArrowheads="1"/>
                </p:cNvPicPr>
                <p:nvPr/>
              </p:nvPicPr>
              <p:blipFill>
                <a:blip r:embed="rId4"/>
                <a:srcRect l="881" r="1376"/>
                <a:stretch>
                  <a:fillRect/>
                </a:stretch>
              </p:blipFill>
              <p:spPr bwMode="auto">
                <a:xfrm>
                  <a:off x="-390334" y="1735018"/>
                  <a:ext cx="9177337" cy="5181598"/>
                </a:xfrm>
                <a:prstGeom prst="rect">
                  <a:avLst/>
                </a:prstGeom>
                <a:noFill/>
                <a:ln w="9525">
                  <a:noFill/>
                  <a:miter lim="800000"/>
                  <a:headEnd/>
                  <a:tailEnd/>
                </a:ln>
                <a:effectLst/>
              </p:spPr>
            </p:pic>
            <p:sp>
              <p:nvSpPr>
                <p:cNvPr id="7" name="TextBox 6"/>
                <p:cNvSpPr txBox="1"/>
                <p:nvPr/>
              </p:nvSpPr>
              <p:spPr>
                <a:xfrm>
                  <a:off x="913069" y="2431301"/>
                  <a:ext cx="895350" cy="280138"/>
                </a:xfrm>
                <a:prstGeom prst="rect">
                  <a:avLst/>
                </a:prstGeom>
                <a:noFill/>
              </p:spPr>
              <p:txBody>
                <a:bodyPr wrap="square" rtlCol="0">
                  <a:spAutoFit/>
                </a:bodyPr>
                <a:lstStyle/>
                <a:p>
                  <a:pPr algn="ctr" fontAlgn="base">
                    <a:spcBef>
                      <a:spcPct val="0"/>
                    </a:spcBef>
                    <a:spcAft>
                      <a:spcPct val="0"/>
                    </a:spcAft>
                  </a:pPr>
                  <a:r>
                    <a:rPr lang="en-US" sz="1200" dirty="0" smtClean="0">
                      <a:solidFill>
                        <a:srgbClr val="292929"/>
                      </a:solidFill>
                      <a:latin typeface="Times New Roman" pitchFamily="18" charset="0"/>
                      <a:cs typeface="Times New Roman" pitchFamily="18" charset="0"/>
                    </a:rPr>
                    <a:t>OARNet</a:t>
                  </a:r>
                  <a:endParaRPr lang="en-US" sz="1200" dirty="0">
                    <a:solidFill>
                      <a:srgbClr val="292929"/>
                    </a:solidFill>
                    <a:latin typeface="Times New Roman" pitchFamily="18" charset="0"/>
                    <a:cs typeface="Times New Roman" pitchFamily="18" charset="0"/>
                  </a:endParaRPr>
                </a:p>
              </p:txBody>
            </p:sp>
          </p:grpSp>
          <p:sp>
            <p:nvSpPr>
              <p:cNvPr id="12" name="Rectangle 11"/>
              <p:cNvSpPr/>
              <p:nvPr/>
            </p:nvSpPr>
            <p:spPr>
              <a:xfrm>
                <a:off x="2384502" y="1734468"/>
                <a:ext cx="3505200" cy="6000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200" dirty="0">
                  <a:solidFill>
                    <a:srgbClr val="FFFFFF"/>
                  </a:solidFill>
                </a:endParaRPr>
              </a:p>
            </p:txBody>
          </p:sp>
        </p:grpSp>
        <p:sp>
          <p:nvSpPr>
            <p:cNvPr id="14" name="Rectangle 13"/>
            <p:cNvSpPr/>
            <p:nvPr/>
          </p:nvSpPr>
          <p:spPr>
            <a:xfrm>
              <a:off x="1270406" y="3459965"/>
              <a:ext cx="892098" cy="2871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200" dirty="0">
                <a:solidFill>
                  <a:srgbClr val="FFFFFF"/>
                </a:solidFill>
              </a:endParaRPr>
            </a:p>
          </p:txBody>
        </p:sp>
      </p:grpSp>
      <p:pic>
        <p:nvPicPr>
          <p:cNvPr id="6" name="Content Placeholder 5" descr="West Virginia Telehealth Alliance &gt; Home - Windows Internet Explorer"/>
          <p:cNvPicPr>
            <a:picLocks noGrp="1" noChangeAspect="1"/>
          </p:cNvPicPr>
          <p:nvPr>
            <p:ph idx="1"/>
          </p:nvPr>
        </p:nvPicPr>
        <p:blipFill rotWithShape="1">
          <a:blip r:embed="rId5" cstate="print">
            <a:extLst>
              <a:ext uri="{28A0092B-C50C-407E-A947-70E740481C1C}">
                <a14:useLocalDpi xmlns:a14="http://schemas.microsoft.com/office/drawing/2010/main" val="0"/>
              </a:ext>
            </a:extLst>
          </a:blip>
          <a:srcRect/>
          <a:stretch/>
        </p:blipFill>
        <p:spPr>
          <a:xfrm>
            <a:off x="-54770" y="44797"/>
            <a:ext cx="9207369" cy="1927795"/>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228600" y="1992060"/>
            <a:ext cx="7315200" cy="430887"/>
          </a:xfrm>
          <a:prstGeom prst="rect">
            <a:avLst/>
          </a:prstGeom>
          <a:noFill/>
        </p:spPr>
        <p:txBody>
          <a:bodyPr wrap="square" rtlCol="0">
            <a:spAutoFit/>
          </a:bodyPr>
          <a:lstStyle/>
          <a:p>
            <a:pPr fontAlgn="base">
              <a:spcBef>
                <a:spcPct val="0"/>
              </a:spcBef>
              <a:spcAft>
                <a:spcPct val="0"/>
              </a:spcAft>
            </a:pPr>
            <a:r>
              <a:rPr lang="en-US" sz="2200" b="1" dirty="0">
                <a:solidFill>
                  <a:srgbClr val="000000"/>
                </a:solidFill>
                <a:latin typeface="Times New Roman" pitchFamily="18" charset="0"/>
                <a:cs typeface="Times New Roman" pitchFamily="18" charset="0"/>
              </a:rPr>
              <a:t>$</a:t>
            </a:r>
            <a:r>
              <a:rPr lang="en-US" sz="2200" b="1" dirty="0" smtClean="0">
                <a:solidFill>
                  <a:srgbClr val="000000"/>
                </a:solidFill>
                <a:latin typeface="Times New Roman" pitchFamily="18" charset="0"/>
                <a:cs typeface="Times New Roman" pitchFamily="18" charset="0"/>
              </a:rPr>
              <a:t>8.4 Million FCC + 1.3 M in State and Private Funds</a:t>
            </a:r>
            <a:endParaRPr lang="en-US" sz="2200" b="1"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40213189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334111"/>
            <a:ext cx="9144000" cy="552388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18C14F29-5060-4830-A216-B31A92D65088}" type="slidenum">
              <a:rPr lang="en-US" smtClean="0"/>
              <a:t>21</a:t>
            </a:fld>
            <a:endParaRPr lang="en-US" dirty="0"/>
          </a:p>
        </p:txBody>
      </p:sp>
      <p:pic>
        <p:nvPicPr>
          <p:cNvPr id="4098" name="Picture 2" descr="http://developer.connectopensource.org/download/attachments/655362/NHIN_CONNECT_NEW.jpg?version=1&amp;modificationDate=12336333940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68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52165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rural health.jpg"/>
          <p:cNvPicPr>
            <a:picLocks noGrp="1" noChangeAspect="1"/>
          </p:cNvPicPr>
          <p:nvPr>
            <p:ph idx="1"/>
          </p:nvPr>
        </p:nvPicPr>
        <p:blipFill>
          <a:blip r:embed="rId3"/>
          <a:srcRect l="3571" t="4618" r="3571" b="5333"/>
          <a:stretch>
            <a:fillRect/>
          </a:stretch>
        </p:blipFill>
        <p:spPr>
          <a:xfrm>
            <a:off x="-5256" y="28902"/>
            <a:ext cx="9149255" cy="6861941"/>
          </a:xfrm>
        </p:spPr>
      </p:pic>
    </p:spTree>
    <p:extLst>
      <p:ext uri="{BB962C8B-B14F-4D97-AF65-F5344CB8AC3E}">
        <p14:creationId xmlns:p14="http://schemas.microsoft.com/office/powerpoint/2010/main" val="27092876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4"/>
                                        </p:tgtEl>
                                      </p:cBhvr>
                                      <p:by x="300000" y="300000"/>
                                    </p:animScale>
                                  </p:childTnLst>
                                </p:cTn>
                              </p:par>
                            </p:childTnLst>
                          </p:cTn>
                        </p:par>
                      </p:childTnLst>
                    </p:cTn>
                  </p:par>
                  <p:par>
                    <p:cTn id="7" fill="hold">
                      <p:stCondLst>
                        <p:cond delay="indefinite"/>
                      </p:stCondLst>
                      <p:childTnLst>
                        <p:par>
                          <p:cTn id="8" fill="hold">
                            <p:stCondLst>
                              <p:cond delay="0"/>
                            </p:stCondLst>
                            <p:childTnLst>
                              <p:par>
                                <p:cTn id="9" presetID="35" presetClass="path" presetSubtype="0" accel="50000" decel="50000" fill="hold" nodeType="clickEffect">
                                  <p:stCondLst>
                                    <p:cond delay="0"/>
                                  </p:stCondLst>
                                  <p:childTnLst>
                                    <p:animMotion origin="layout" path="M 0.12535 -0.01549 L -0.63298 0.49514 " pathEditMode="relative" rAng="0" ptsTypes="AA">
                                      <p:cBhvr>
                                        <p:cTn id="10" dur="2000" fill="hold"/>
                                        <p:tgtEl>
                                          <p:spTgt spid="4"/>
                                        </p:tgtEl>
                                        <p:attrNameLst>
                                          <p:attrName>ppt_x</p:attrName>
                                          <p:attrName>ppt_y</p:attrName>
                                        </p:attrNameLst>
                                      </p:cBhvr>
                                      <p:rCtr x="-37917" y="2553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 y="87384"/>
            <a:ext cx="5562600" cy="6663999"/>
            <a:chOff x="1" y="87384"/>
            <a:chExt cx="5562600" cy="6663999"/>
          </a:xfrm>
        </p:grpSpPr>
        <p:pic>
          <p:nvPicPr>
            <p:cNvPr id="26627"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87384"/>
              <a:ext cx="5562600" cy="6663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286000" y="152400"/>
              <a:ext cx="1828800" cy="584775"/>
            </a:xfrm>
            <a:prstGeom prst="rect">
              <a:avLst/>
            </a:prstGeom>
            <a:noFill/>
          </p:spPr>
          <p:txBody>
            <a:bodyPr wrap="square" rtlCol="0">
              <a:spAutoFit/>
            </a:bodyPr>
            <a:lstStyle/>
            <a:p>
              <a:pPr fontAlgn="base">
                <a:spcBef>
                  <a:spcPct val="0"/>
                </a:spcBef>
                <a:spcAft>
                  <a:spcPct val="0"/>
                </a:spcAft>
              </a:pPr>
              <a:r>
                <a:rPr lang="en-US" sz="3200" b="1" dirty="0" smtClean="0">
                  <a:solidFill>
                    <a:prstClr val="black"/>
                  </a:solidFill>
                  <a:latin typeface="Arial" pitchFamily="34" charset="0"/>
                </a:rPr>
                <a:t>OARNet</a:t>
              </a:r>
              <a:endParaRPr lang="en-US" sz="3200" b="1" dirty="0">
                <a:solidFill>
                  <a:prstClr val="black"/>
                </a:solidFill>
                <a:latin typeface="Arial" pitchFamily="34" charset="0"/>
              </a:endParaRPr>
            </a:p>
          </p:txBody>
        </p:sp>
      </p:grpSp>
      <p:grpSp>
        <p:nvGrpSpPr>
          <p:cNvPr id="22" name="Group 21"/>
          <p:cNvGrpSpPr/>
          <p:nvPr/>
        </p:nvGrpSpPr>
        <p:grpSpPr>
          <a:xfrm>
            <a:off x="3153015" y="3204447"/>
            <a:ext cx="5990985" cy="3240099"/>
            <a:chOff x="2862705" y="3200400"/>
            <a:chExt cx="5990985" cy="3240099"/>
          </a:xfrm>
        </p:grpSpPr>
        <p:grpSp>
          <p:nvGrpSpPr>
            <p:cNvPr id="12" name="Group 11"/>
            <p:cNvGrpSpPr/>
            <p:nvPr/>
          </p:nvGrpSpPr>
          <p:grpSpPr>
            <a:xfrm>
              <a:off x="2862705" y="4496529"/>
              <a:ext cx="4286250" cy="1943970"/>
              <a:chOff x="1477711" y="2462345"/>
              <a:chExt cx="8537329" cy="3914291"/>
            </a:xfrm>
          </p:grpSpPr>
          <p:grpSp>
            <p:nvGrpSpPr>
              <p:cNvPr id="13" name="Group 12"/>
              <p:cNvGrpSpPr/>
              <p:nvPr/>
            </p:nvGrpSpPr>
            <p:grpSpPr>
              <a:xfrm>
                <a:off x="1477711" y="2462345"/>
                <a:ext cx="8537329" cy="3914291"/>
                <a:chOff x="5910844" y="11125200"/>
                <a:chExt cx="34149316" cy="16700973"/>
              </a:xfrm>
            </p:grpSpPr>
            <p:pic>
              <p:nvPicPr>
                <p:cNvPr id="18" name="Picture 17" descr="mapNoIcons.png"/>
                <p:cNvPicPr>
                  <a:picLocks noChangeAspect="1"/>
                </p:cNvPicPr>
                <p:nvPr/>
              </p:nvPicPr>
              <p:blipFill>
                <a:blip r:embed="rId3" cstate="print"/>
                <a:stretch>
                  <a:fillRect/>
                </a:stretch>
              </p:blipFill>
              <p:spPr>
                <a:xfrm>
                  <a:off x="5910844" y="11433580"/>
                  <a:ext cx="34149316" cy="163925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Picture 18" descr="stmarysbuttonRotated.png"/>
                <p:cNvPicPr>
                  <a:picLocks noChangeAspect="1"/>
                </p:cNvPicPr>
                <p:nvPr/>
              </p:nvPicPr>
              <p:blipFill>
                <a:blip r:embed="rId4" cstate="print"/>
                <a:stretch>
                  <a:fillRect/>
                </a:stretch>
              </p:blipFill>
              <p:spPr>
                <a:xfrm>
                  <a:off x="27889200" y="11125200"/>
                  <a:ext cx="3128579" cy="1447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Picture 19" descr="stmarysbuttonRotated.png"/>
                <p:cNvPicPr>
                  <a:picLocks noChangeAspect="1"/>
                </p:cNvPicPr>
                <p:nvPr/>
              </p:nvPicPr>
              <p:blipFill>
                <a:blip r:embed="rId4" cstate="print"/>
                <a:srcRect t="37505" r="70773"/>
                <a:stretch>
                  <a:fillRect/>
                </a:stretch>
              </p:blipFill>
              <p:spPr>
                <a:xfrm>
                  <a:off x="28422600" y="14487597"/>
                  <a:ext cx="914400" cy="9048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Picture 20" descr="chh logo color tagMod.png"/>
                <p:cNvPicPr>
                  <a:picLocks noChangeAspect="1"/>
                </p:cNvPicPr>
                <p:nvPr/>
              </p:nvPicPr>
              <p:blipFill>
                <a:blip r:embed="rId5" cstate="print"/>
                <a:stretch>
                  <a:fillRect/>
                </a:stretch>
              </p:blipFill>
              <p:spPr>
                <a:xfrm>
                  <a:off x="15488009" y="23358213"/>
                  <a:ext cx="2723791" cy="12822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pic>
            <p:nvPicPr>
              <p:cNvPr id="14" name="Picture 13" descr="i2TR.png"/>
              <p:cNvPicPr>
                <a:picLocks noChangeAspect="1"/>
              </p:cNvPicPr>
              <p:nvPr/>
            </p:nvPicPr>
            <p:blipFill>
              <a:blip r:embed="rId6" cstate="print"/>
              <a:stretch>
                <a:fillRect/>
              </a:stretch>
            </p:blipFill>
            <p:spPr>
              <a:xfrm>
                <a:off x="1809750" y="4455629"/>
                <a:ext cx="400050" cy="294965"/>
              </a:xfrm>
              <a:prstGeom prst="rect">
                <a:avLst/>
              </a:prstGeom>
            </p:spPr>
          </p:pic>
          <p:pic>
            <p:nvPicPr>
              <p:cNvPr id="15" name="Picture 14" descr="MEDSCHOOLRotated.png"/>
              <p:cNvPicPr>
                <a:picLocks noChangeAspect="1"/>
              </p:cNvPicPr>
              <p:nvPr/>
            </p:nvPicPr>
            <p:blipFill>
              <a:blip r:embed="rId7" cstate="print"/>
              <a:stretch>
                <a:fillRect/>
              </a:stretch>
            </p:blipFill>
            <p:spPr>
              <a:xfrm>
                <a:off x="3105150" y="4715829"/>
                <a:ext cx="1066800" cy="338374"/>
              </a:xfrm>
              <a:prstGeom prst="rect">
                <a:avLst/>
              </a:prstGeom>
            </p:spPr>
          </p:pic>
          <p:pic>
            <p:nvPicPr>
              <p:cNvPr id="16" name="Picture 15" descr="MEDSCHOOLRotated.png"/>
              <p:cNvPicPr>
                <a:picLocks noChangeAspect="1"/>
              </p:cNvPicPr>
              <p:nvPr/>
            </p:nvPicPr>
            <p:blipFill>
              <a:blip r:embed="rId8" cstate="print"/>
              <a:stretch>
                <a:fillRect/>
              </a:stretch>
            </p:blipFill>
            <p:spPr>
              <a:xfrm>
                <a:off x="3333750" y="5645052"/>
                <a:ext cx="952500" cy="302120"/>
              </a:xfrm>
              <a:prstGeom prst="rect">
                <a:avLst/>
              </a:prstGeom>
            </p:spPr>
          </p:pic>
          <p:sp>
            <p:nvSpPr>
              <p:cNvPr id="17" name="TextBox 16"/>
              <p:cNvSpPr txBox="1"/>
              <p:nvPr/>
            </p:nvSpPr>
            <p:spPr>
              <a:xfrm>
                <a:off x="1676400" y="5750719"/>
                <a:ext cx="1352552" cy="448000"/>
              </a:xfrm>
              <a:prstGeom prst="rect">
                <a:avLst/>
              </a:prstGeom>
              <a:noFill/>
            </p:spPr>
            <p:txBody>
              <a:bodyPr wrap="square" lIns="22220" tIns="11110" rIns="22220" bIns="11110" rtlCol="0">
                <a:spAutoFit/>
              </a:bodyPr>
              <a:lstStyle/>
              <a:p>
                <a:pPr defTabSz="914172"/>
                <a:endParaRPr lang="en-US" sz="1300" b="1" dirty="0">
                  <a:solidFill>
                    <a:prstClr val="black"/>
                  </a:solidFill>
                  <a:latin typeface="Arial" pitchFamily="34" charset="0"/>
                  <a:cs typeface="Arial" pitchFamily="34" charset="0"/>
                </a:endParaRPr>
              </a:p>
            </p:txBody>
          </p:sp>
        </p:grpSp>
        <p:sp>
          <p:nvSpPr>
            <p:cNvPr id="11" name="TextBox 10"/>
            <p:cNvSpPr txBox="1"/>
            <p:nvPr/>
          </p:nvSpPr>
          <p:spPr>
            <a:xfrm>
              <a:off x="5374948" y="3200400"/>
              <a:ext cx="3478742" cy="1107996"/>
            </a:xfrm>
            <a:prstGeom prst="rect">
              <a:avLst/>
            </a:prstGeom>
            <a:noFill/>
          </p:spPr>
          <p:txBody>
            <a:bodyPr wrap="square" rtlCol="0">
              <a:spAutoFit/>
            </a:bodyPr>
            <a:lstStyle/>
            <a:p>
              <a:pPr algn="ctr" fontAlgn="base">
                <a:spcBef>
                  <a:spcPct val="0"/>
                </a:spcBef>
                <a:spcAft>
                  <a:spcPct val="0"/>
                </a:spcAft>
              </a:pPr>
              <a:r>
                <a:rPr lang="en-US" sz="2200" b="1" dirty="0" smtClean="0">
                  <a:solidFill>
                    <a:prstClr val="black"/>
                  </a:solidFill>
                  <a:latin typeface="Arial" pitchFamily="34" charset="0"/>
                </a:rPr>
                <a:t>FCC Rural Health</a:t>
              </a:r>
            </a:p>
            <a:p>
              <a:pPr algn="ctr" fontAlgn="base">
                <a:spcBef>
                  <a:spcPct val="0"/>
                </a:spcBef>
                <a:spcAft>
                  <a:spcPct val="0"/>
                </a:spcAft>
              </a:pPr>
              <a:r>
                <a:rPr lang="en-US" sz="2200" b="1" dirty="0" smtClean="0">
                  <a:solidFill>
                    <a:prstClr val="black"/>
                  </a:solidFill>
                  <a:latin typeface="Arial" pitchFamily="34" charset="0"/>
                </a:rPr>
                <a:t>WV TeleHealth Alliance</a:t>
              </a:r>
            </a:p>
            <a:p>
              <a:pPr algn="ctr" fontAlgn="base">
                <a:spcBef>
                  <a:spcPct val="0"/>
                </a:spcBef>
                <a:spcAft>
                  <a:spcPct val="0"/>
                </a:spcAft>
              </a:pPr>
              <a:r>
                <a:rPr lang="en-US" sz="2200" b="1" dirty="0" smtClean="0">
                  <a:solidFill>
                    <a:prstClr val="black"/>
                  </a:solidFill>
                  <a:latin typeface="Arial" pitchFamily="34" charset="0"/>
                </a:rPr>
                <a:t>Huntington Metro Fiber</a:t>
              </a:r>
              <a:endParaRPr lang="en-US" sz="2200" b="1" dirty="0">
                <a:solidFill>
                  <a:prstClr val="black"/>
                </a:solidFill>
                <a:latin typeface="Arial" pitchFamily="34" charset="0"/>
              </a:endParaRPr>
            </a:p>
          </p:txBody>
        </p:sp>
      </p:grpSp>
    </p:spTree>
    <p:extLst>
      <p:ext uri="{BB962C8B-B14F-4D97-AF65-F5344CB8AC3E}">
        <p14:creationId xmlns:p14="http://schemas.microsoft.com/office/powerpoint/2010/main" val="30391473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1905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028700" y="6232922"/>
            <a:ext cx="1352550" cy="299436"/>
          </a:xfrm>
          <a:prstGeom prst="rect">
            <a:avLst/>
          </a:prstGeom>
          <a:noFill/>
        </p:spPr>
        <p:txBody>
          <a:bodyPr wrap="square" lIns="22220" tIns="11110" rIns="22220" bIns="11110" rtlCol="0">
            <a:spAutoFit/>
          </a:bodyPr>
          <a:lstStyle/>
          <a:p>
            <a:pPr algn="ctr" defTabSz="914172"/>
            <a:r>
              <a:rPr lang="en-US" b="1" dirty="0" smtClean="0">
                <a:solidFill>
                  <a:srgbClr val="002060"/>
                </a:solidFill>
              </a:rPr>
              <a:t>– New Fiber</a:t>
            </a:r>
            <a:endParaRPr lang="en-US" b="1" dirty="0">
              <a:solidFill>
                <a:srgbClr val="002060"/>
              </a:solidFill>
            </a:endParaRPr>
          </a:p>
        </p:txBody>
      </p:sp>
      <p:sp>
        <p:nvSpPr>
          <p:cNvPr id="18" name="Rectangle 17"/>
          <p:cNvSpPr/>
          <p:nvPr/>
        </p:nvSpPr>
        <p:spPr>
          <a:xfrm>
            <a:off x="571500" y="6286500"/>
            <a:ext cx="476250" cy="214313"/>
          </a:xfrm>
          <a:prstGeom prst="rect">
            <a:avLst/>
          </a:prstGeom>
          <a:solidFill>
            <a:srgbClr val="C00000"/>
          </a:solidFill>
          <a:ln>
            <a:noFill/>
          </a:ln>
          <a:effectLst>
            <a:outerShdw blurRad="50800" dist="38100" dir="2700000" sx="107000" sy="107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2220" tIns="11110" rIns="22220" bIns="11110" rtlCol="0" anchor="ctr"/>
          <a:lstStyle/>
          <a:p>
            <a:pPr algn="ctr" defTabSz="914172"/>
            <a:endParaRPr lang="en-US">
              <a:solidFill>
                <a:prstClr val="white"/>
              </a:solidFill>
            </a:endParaRPr>
          </a:p>
        </p:txBody>
      </p:sp>
      <p:sp>
        <p:nvSpPr>
          <p:cNvPr id="21" name="TextBox 20"/>
          <p:cNvSpPr txBox="1"/>
          <p:nvPr/>
        </p:nvSpPr>
        <p:spPr>
          <a:xfrm>
            <a:off x="3562350" y="6250781"/>
            <a:ext cx="1981200" cy="299436"/>
          </a:xfrm>
          <a:prstGeom prst="rect">
            <a:avLst/>
          </a:prstGeom>
          <a:noFill/>
        </p:spPr>
        <p:txBody>
          <a:bodyPr wrap="square" lIns="22220" tIns="11110" rIns="22220" bIns="11110" rtlCol="0">
            <a:spAutoFit/>
          </a:bodyPr>
          <a:lstStyle/>
          <a:p>
            <a:pPr algn="ctr" defTabSz="914172"/>
            <a:r>
              <a:rPr lang="en-US" b="1" dirty="0" smtClean="0">
                <a:solidFill>
                  <a:srgbClr val="002060"/>
                </a:solidFill>
              </a:rPr>
              <a:t> – Existing MU Fiber</a:t>
            </a:r>
            <a:endParaRPr lang="en-US" b="1" dirty="0">
              <a:solidFill>
                <a:srgbClr val="002060"/>
              </a:solidFill>
            </a:endParaRPr>
          </a:p>
        </p:txBody>
      </p:sp>
      <p:sp>
        <p:nvSpPr>
          <p:cNvPr id="22" name="Rectangle 21"/>
          <p:cNvSpPr/>
          <p:nvPr/>
        </p:nvSpPr>
        <p:spPr>
          <a:xfrm>
            <a:off x="3086100" y="6286500"/>
            <a:ext cx="476250" cy="214313"/>
          </a:xfrm>
          <a:prstGeom prst="rect">
            <a:avLst/>
          </a:prstGeom>
          <a:solidFill>
            <a:srgbClr val="18481D"/>
          </a:solidFill>
          <a:ln>
            <a:noFill/>
          </a:ln>
          <a:effectLst>
            <a:outerShdw blurRad="50800" dist="38100" dir="2700000" sx="107000" sy="107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2220" tIns="11110" rIns="22220" bIns="11110" rtlCol="0" anchor="ctr"/>
          <a:lstStyle/>
          <a:p>
            <a:pPr algn="ctr" defTabSz="914172"/>
            <a:endParaRPr lang="en-US">
              <a:solidFill>
                <a:prstClr val="white"/>
              </a:solidFill>
            </a:endParaRPr>
          </a:p>
        </p:txBody>
      </p:sp>
      <p:sp>
        <p:nvSpPr>
          <p:cNvPr id="23" name="TextBox 22"/>
          <p:cNvSpPr txBox="1"/>
          <p:nvPr/>
        </p:nvSpPr>
        <p:spPr>
          <a:xfrm>
            <a:off x="6534150" y="6232922"/>
            <a:ext cx="2114550" cy="299436"/>
          </a:xfrm>
          <a:prstGeom prst="rect">
            <a:avLst/>
          </a:prstGeom>
          <a:noFill/>
        </p:spPr>
        <p:txBody>
          <a:bodyPr wrap="square" lIns="22220" tIns="11110" rIns="22220" bIns="11110" rtlCol="0">
            <a:spAutoFit/>
          </a:bodyPr>
          <a:lstStyle/>
          <a:p>
            <a:pPr algn="ctr" defTabSz="914172"/>
            <a:r>
              <a:rPr lang="en-US" b="1" dirty="0" smtClean="0">
                <a:solidFill>
                  <a:srgbClr val="002060"/>
                </a:solidFill>
              </a:rPr>
              <a:t> – </a:t>
            </a:r>
            <a:r>
              <a:rPr lang="en-US" b="1" dirty="0" err="1" smtClean="0">
                <a:solidFill>
                  <a:srgbClr val="002060"/>
                </a:solidFill>
              </a:rPr>
              <a:t>OARnet</a:t>
            </a:r>
            <a:r>
              <a:rPr lang="en-US" b="1" dirty="0" smtClean="0">
                <a:solidFill>
                  <a:srgbClr val="002060"/>
                </a:solidFill>
              </a:rPr>
              <a:t>/Internet2</a:t>
            </a:r>
            <a:endParaRPr lang="en-US" b="1" dirty="0">
              <a:solidFill>
                <a:srgbClr val="002060"/>
              </a:solidFill>
            </a:endParaRPr>
          </a:p>
        </p:txBody>
      </p:sp>
      <p:sp>
        <p:nvSpPr>
          <p:cNvPr id="24" name="Rectangle 23"/>
          <p:cNvSpPr/>
          <p:nvPr/>
        </p:nvSpPr>
        <p:spPr>
          <a:xfrm>
            <a:off x="6096000" y="6286500"/>
            <a:ext cx="476250" cy="214313"/>
          </a:xfrm>
          <a:prstGeom prst="rect">
            <a:avLst/>
          </a:prstGeom>
          <a:solidFill>
            <a:srgbClr val="FFFF00"/>
          </a:solidFill>
          <a:ln>
            <a:noFill/>
          </a:ln>
          <a:effectLst>
            <a:outerShdw blurRad="50800" dist="38100" dir="2700000" sx="107000" sy="107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2220" tIns="11110" rIns="22220" bIns="11110" rtlCol="0" anchor="ctr"/>
          <a:lstStyle/>
          <a:p>
            <a:pPr algn="ctr" defTabSz="914172"/>
            <a:endParaRPr lang="en-US">
              <a:solidFill>
                <a:prstClr val="white"/>
              </a:solidFill>
            </a:endParaRPr>
          </a:p>
        </p:txBody>
      </p:sp>
      <p:grpSp>
        <p:nvGrpSpPr>
          <p:cNvPr id="27" name="Group 26"/>
          <p:cNvGrpSpPr/>
          <p:nvPr/>
        </p:nvGrpSpPr>
        <p:grpSpPr>
          <a:xfrm>
            <a:off x="266700" y="2105157"/>
            <a:ext cx="8537329" cy="3842015"/>
            <a:chOff x="1066800" y="9601200"/>
            <a:chExt cx="34149316" cy="16392596"/>
          </a:xfrm>
        </p:grpSpPr>
        <p:pic>
          <p:nvPicPr>
            <p:cNvPr id="2" name="Picture 1" descr="mapNoIcons.png"/>
            <p:cNvPicPr>
              <a:picLocks noChangeAspect="1"/>
            </p:cNvPicPr>
            <p:nvPr/>
          </p:nvPicPr>
          <p:blipFill>
            <a:blip r:embed="rId2" cstate="print"/>
            <a:stretch>
              <a:fillRect/>
            </a:stretch>
          </p:blipFill>
          <p:spPr>
            <a:xfrm>
              <a:off x="1066800" y="9601200"/>
              <a:ext cx="34149316" cy="16392596"/>
            </a:xfrm>
            <a:prstGeom prst="rect">
              <a:avLst/>
            </a:prstGeom>
            <a:ln w="190500" cmpd="sng">
              <a:noFill/>
            </a:ln>
          </p:spPr>
        </p:pic>
        <p:pic>
          <p:nvPicPr>
            <p:cNvPr id="8" name="Picture 7" descr="stmarysbuttonRotated.png"/>
            <p:cNvPicPr>
              <a:picLocks noChangeAspect="1"/>
            </p:cNvPicPr>
            <p:nvPr/>
          </p:nvPicPr>
          <p:blipFill>
            <a:blip r:embed="rId3" cstate="print"/>
            <a:stretch>
              <a:fillRect/>
            </a:stretch>
          </p:blipFill>
          <p:spPr>
            <a:xfrm>
              <a:off x="27889200" y="11125200"/>
              <a:ext cx="3128579" cy="1447800"/>
            </a:xfrm>
            <a:prstGeom prst="rect">
              <a:avLst/>
            </a:prstGeom>
          </p:spPr>
        </p:pic>
        <p:pic>
          <p:nvPicPr>
            <p:cNvPr id="26" name="Picture 25" descr="chh logo color tagMod.png"/>
            <p:cNvPicPr>
              <a:picLocks noChangeAspect="1"/>
            </p:cNvPicPr>
            <p:nvPr/>
          </p:nvPicPr>
          <p:blipFill>
            <a:blip r:embed="rId4" cstate="print"/>
            <a:stretch>
              <a:fillRect/>
            </a:stretch>
          </p:blipFill>
          <p:spPr>
            <a:xfrm>
              <a:off x="15488009" y="23358213"/>
              <a:ext cx="2723791" cy="1282258"/>
            </a:xfrm>
            <a:prstGeom prst="rect">
              <a:avLst/>
            </a:prstGeom>
          </p:spPr>
        </p:pic>
      </p:grpSp>
      <p:pic>
        <p:nvPicPr>
          <p:cNvPr id="32" name="Picture 31" descr="i2TR.png"/>
          <p:cNvPicPr>
            <a:picLocks noChangeAspect="1"/>
          </p:cNvPicPr>
          <p:nvPr/>
        </p:nvPicPr>
        <p:blipFill>
          <a:blip r:embed="rId5" cstate="print"/>
          <a:stretch>
            <a:fillRect/>
          </a:stretch>
        </p:blipFill>
        <p:spPr>
          <a:xfrm>
            <a:off x="1809750" y="4455629"/>
            <a:ext cx="400050" cy="294965"/>
          </a:xfrm>
          <a:prstGeom prst="rect">
            <a:avLst/>
          </a:prstGeom>
        </p:spPr>
      </p:pic>
      <p:pic>
        <p:nvPicPr>
          <p:cNvPr id="33" name="Picture 32" descr="TelehealthLogo.png"/>
          <p:cNvPicPr>
            <a:picLocks noChangeAspect="1"/>
          </p:cNvPicPr>
          <p:nvPr/>
        </p:nvPicPr>
        <p:blipFill>
          <a:blip r:embed="rId6" cstate="print"/>
          <a:srcRect l="7586" t="21839" r="7931" b="25862"/>
          <a:stretch>
            <a:fillRect/>
          </a:stretch>
        </p:blipFill>
        <p:spPr>
          <a:xfrm>
            <a:off x="190500" y="160734"/>
            <a:ext cx="4667250" cy="1625203"/>
          </a:xfrm>
          <a:prstGeom prst="rect">
            <a:avLst/>
          </a:prstGeom>
        </p:spPr>
      </p:pic>
      <p:pic>
        <p:nvPicPr>
          <p:cNvPr id="19" name="Picture 18" descr="MEDSCHOOLRotated.png"/>
          <p:cNvPicPr>
            <a:picLocks noChangeAspect="1"/>
          </p:cNvPicPr>
          <p:nvPr/>
        </p:nvPicPr>
        <p:blipFill>
          <a:blip r:embed="rId7" cstate="print"/>
          <a:stretch>
            <a:fillRect/>
          </a:stretch>
        </p:blipFill>
        <p:spPr>
          <a:xfrm>
            <a:off x="3105150" y="4715829"/>
            <a:ext cx="1066800" cy="338374"/>
          </a:xfrm>
          <a:prstGeom prst="rect">
            <a:avLst/>
          </a:prstGeom>
        </p:spPr>
      </p:pic>
      <p:pic>
        <p:nvPicPr>
          <p:cNvPr id="28" name="Picture 27" descr="MEDSCHOOLRotated.png"/>
          <p:cNvPicPr>
            <a:picLocks noChangeAspect="1"/>
          </p:cNvPicPr>
          <p:nvPr/>
        </p:nvPicPr>
        <p:blipFill>
          <a:blip r:embed="rId8" cstate="print"/>
          <a:stretch>
            <a:fillRect/>
          </a:stretch>
        </p:blipFill>
        <p:spPr>
          <a:xfrm>
            <a:off x="3867150" y="5572125"/>
            <a:ext cx="952500" cy="302120"/>
          </a:xfrm>
          <a:prstGeom prst="rect">
            <a:avLst/>
          </a:prstGeom>
        </p:spPr>
      </p:pic>
      <p:sp>
        <p:nvSpPr>
          <p:cNvPr id="29" name="TextBox 28"/>
          <p:cNvSpPr txBox="1"/>
          <p:nvPr/>
        </p:nvSpPr>
        <p:spPr>
          <a:xfrm>
            <a:off x="1676400" y="5750719"/>
            <a:ext cx="1352550" cy="222492"/>
          </a:xfrm>
          <a:prstGeom prst="rect">
            <a:avLst/>
          </a:prstGeom>
          <a:noFill/>
        </p:spPr>
        <p:txBody>
          <a:bodyPr wrap="square" lIns="22220" tIns="11110" rIns="22220" bIns="11110" rtlCol="0">
            <a:spAutoFit/>
          </a:bodyPr>
          <a:lstStyle/>
          <a:p>
            <a:pPr defTabSz="914172"/>
            <a:r>
              <a:rPr lang="en-US" sz="1300" b="1" dirty="0">
                <a:solidFill>
                  <a:prstClr val="black"/>
                </a:solidFill>
                <a:latin typeface="Arial" pitchFamily="34" charset="0"/>
                <a:cs typeface="Arial" pitchFamily="34" charset="0"/>
              </a:rPr>
              <a:t>To Ravenswood</a:t>
            </a:r>
          </a:p>
        </p:txBody>
      </p:sp>
      <p:pic>
        <p:nvPicPr>
          <p:cNvPr id="20" name="Picture 2" descr="rural health"/>
          <p:cNvPicPr>
            <a:picLocks noChangeAspect="1" noChangeArrowheads="1"/>
          </p:cNvPicPr>
          <p:nvPr/>
        </p:nvPicPr>
        <p:blipFill>
          <a:blip r:embed="rId9" cstate="print"/>
          <a:srcRect l="4950" t="6415" r="4951" b="6410"/>
          <a:stretch>
            <a:fillRect/>
          </a:stretch>
        </p:blipFill>
        <p:spPr bwMode="auto">
          <a:xfrm>
            <a:off x="5524500" y="3589734"/>
            <a:ext cx="3186673" cy="2232422"/>
          </a:xfrm>
          <a:prstGeom prst="rect">
            <a:avLst/>
          </a:prstGeom>
          <a:ln>
            <a:noFill/>
          </a:ln>
          <a:effectLst>
            <a:outerShdw blurRad="292100" dist="139700" dir="2700000" algn="tl" rotWithShape="0">
              <a:srgbClr val="333333">
                <a:alpha val="65000"/>
              </a:srgbClr>
            </a:outerShdw>
            <a:softEdge rad="127000"/>
          </a:effectLst>
        </p:spPr>
      </p:pic>
      <p:pic>
        <p:nvPicPr>
          <p:cNvPr id="31" name="Picture 30" descr="SM CENTER FOR EDUCAT#4FD90B.png"/>
          <p:cNvPicPr>
            <a:picLocks noChangeAspect="1"/>
          </p:cNvPicPr>
          <p:nvPr/>
        </p:nvPicPr>
        <p:blipFill>
          <a:blip r:embed="rId10" cstate="print"/>
          <a:stretch>
            <a:fillRect/>
          </a:stretch>
        </p:blipFill>
        <p:spPr>
          <a:xfrm>
            <a:off x="7048500" y="3080675"/>
            <a:ext cx="876300" cy="384044"/>
          </a:xfrm>
          <a:prstGeom prst="rect">
            <a:avLst/>
          </a:prstGeom>
        </p:spPr>
      </p:pic>
      <p:cxnSp>
        <p:nvCxnSpPr>
          <p:cNvPr id="30" name="Straight Arrow Connector 29"/>
          <p:cNvCxnSpPr/>
          <p:nvPr/>
        </p:nvCxnSpPr>
        <p:spPr>
          <a:xfrm rot="16200000" flipV="1">
            <a:off x="641152" y="2897386"/>
            <a:ext cx="1518047" cy="1581150"/>
          </a:xfrm>
          <a:prstGeom prst="straightConnector1">
            <a:avLst/>
          </a:prstGeom>
          <a:ln w="2286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533400" y="2482453"/>
            <a:ext cx="2209800" cy="222492"/>
          </a:xfrm>
          <a:prstGeom prst="rect">
            <a:avLst/>
          </a:prstGeom>
          <a:noFill/>
        </p:spPr>
        <p:txBody>
          <a:bodyPr wrap="square" lIns="22220" tIns="11110" rIns="22220" bIns="11110" rtlCol="0">
            <a:spAutoFit/>
          </a:bodyPr>
          <a:lstStyle/>
          <a:p>
            <a:pPr defTabSz="914172"/>
            <a:r>
              <a:rPr lang="en-US" sz="1300" b="1" dirty="0">
                <a:solidFill>
                  <a:prstClr val="black"/>
                </a:solidFill>
                <a:latin typeface="Arial" pitchFamily="34" charset="0"/>
                <a:cs typeface="Arial" pitchFamily="34" charset="0"/>
              </a:rPr>
              <a:t>To Columbus</a:t>
            </a:r>
          </a:p>
        </p:txBody>
      </p:sp>
      <p:sp>
        <p:nvSpPr>
          <p:cNvPr id="3" name="TextBox 2"/>
          <p:cNvSpPr txBox="1"/>
          <p:nvPr/>
        </p:nvSpPr>
        <p:spPr>
          <a:xfrm>
            <a:off x="5105400" y="216277"/>
            <a:ext cx="3886200" cy="1569660"/>
          </a:xfrm>
          <a:prstGeom prst="rect">
            <a:avLst/>
          </a:prstGeom>
          <a:noFill/>
        </p:spPr>
        <p:txBody>
          <a:bodyPr wrap="square" rtlCol="0">
            <a:spAutoFit/>
          </a:bodyPr>
          <a:lstStyle/>
          <a:p>
            <a:pPr defTabSz="914172"/>
            <a:r>
              <a:rPr lang="en-US" sz="3200" b="1" dirty="0">
                <a:solidFill>
                  <a:srgbClr val="002060"/>
                </a:solidFill>
                <a:latin typeface="Times New Roman" pitchFamily="18" charset="0"/>
                <a:cs typeface="Times New Roman" pitchFamily="18" charset="0"/>
              </a:rPr>
              <a:t>Huntington Metro </a:t>
            </a:r>
            <a:r>
              <a:rPr lang="en-US" sz="3200" b="1" dirty="0" smtClean="0">
                <a:solidFill>
                  <a:srgbClr val="002060"/>
                </a:solidFill>
                <a:latin typeface="Times New Roman" pitchFamily="18" charset="0"/>
                <a:cs typeface="Times New Roman" pitchFamily="18" charset="0"/>
              </a:rPr>
              <a:t/>
            </a:r>
            <a:br>
              <a:rPr lang="en-US" sz="3200" b="1" dirty="0" smtClean="0">
                <a:solidFill>
                  <a:srgbClr val="002060"/>
                </a:solidFill>
                <a:latin typeface="Times New Roman" pitchFamily="18" charset="0"/>
                <a:cs typeface="Times New Roman" pitchFamily="18" charset="0"/>
              </a:rPr>
            </a:br>
            <a:r>
              <a:rPr lang="en-US" sz="3200" b="1" dirty="0" smtClean="0">
                <a:solidFill>
                  <a:srgbClr val="002060"/>
                </a:solidFill>
                <a:latin typeface="Times New Roman" pitchFamily="18" charset="0"/>
                <a:cs typeface="Times New Roman" pitchFamily="18" charset="0"/>
              </a:rPr>
              <a:t>Fiber </a:t>
            </a:r>
            <a:r>
              <a:rPr lang="en-US" sz="3200" b="1" dirty="0">
                <a:solidFill>
                  <a:srgbClr val="002060"/>
                </a:solidFill>
                <a:latin typeface="Times New Roman" pitchFamily="18" charset="0"/>
                <a:cs typeface="Times New Roman" pitchFamily="18" charset="0"/>
              </a:rPr>
              <a:t>Build Project</a:t>
            </a:r>
            <a:br>
              <a:rPr lang="en-US" sz="3200" b="1" dirty="0">
                <a:solidFill>
                  <a:srgbClr val="002060"/>
                </a:solidFill>
                <a:latin typeface="Times New Roman" pitchFamily="18" charset="0"/>
                <a:cs typeface="Times New Roman" pitchFamily="18" charset="0"/>
              </a:rPr>
            </a:br>
            <a:r>
              <a:rPr lang="en-US" sz="3200" b="1" dirty="0">
                <a:solidFill>
                  <a:srgbClr val="002060"/>
                </a:solidFill>
                <a:latin typeface="Times New Roman" pitchFamily="18" charset="0"/>
                <a:cs typeface="Times New Roman" pitchFamily="18" charset="0"/>
              </a:rPr>
              <a:t>Fiber </a:t>
            </a:r>
            <a:r>
              <a:rPr lang="en-US" sz="3200" b="1" dirty="0" smtClean="0">
                <a:solidFill>
                  <a:srgbClr val="002060"/>
                </a:solidFill>
                <a:latin typeface="Times New Roman" pitchFamily="18" charset="0"/>
                <a:cs typeface="Times New Roman" pitchFamily="18" charset="0"/>
              </a:rPr>
              <a:t>Routes</a:t>
            </a:r>
            <a:endParaRPr lang="en-US" sz="3200" b="1"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20373561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CI-TRAIN </a:t>
            </a:r>
            <a:endParaRPr lang="en-US" dirty="0"/>
          </a:p>
        </p:txBody>
      </p:sp>
      <p:pic>
        <p:nvPicPr>
          <p:cNvPr id="5" name="Content Placeholder 4" descr="Home | CI-Train - Windows Internet Explore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a:stretch/>
        </p:blipFill>
        <p:spPr>
          <a:xfrm>
            <a:off x="0" y="1308538"/>
            <a:ext cx="9144000" cy="5549462"/>
          </a:xfrm>
        </p:spPr>
      </p:pic>
      <p:sp>
        <p:nvSpPr>
          <p:cNvPr id="4" name="Slide Number Placeholder 3"/>
          <p:cNvSpPr>
            <a:spLocks noGrp="1"/>
          </p:cNvSpPr>
          <p:nvPr>
            <p:ph type="sldNum" sz="quarter" idx="12"/>
          </p:nvPr>
        </p:nvSpPr>
        <p:spPr/>
        <p:txBody>
          <a:bodyPr/>
          <a:lstStyle/>
          <a:p>
            <a:fld id="{18C14F29-5060-4830-A216-B31A92D65088}" type="slidenum">
              <a:rPr lang="en-US" smtClean="0"/>
              <a:t>25</a:t>
            </a:fld>
            <a:endParaRPr lang="en-US" dirty="0"/>
          </a:p>
        </p:txBody>
      </p:sp>
    </p:spTree>
    <p:extLst>
      <p:ext uri="{BB962C8B-B14F-4D97-AF65-F5344CB8AC3E}">
        <p14:creationId xmlns:p14="http://schemas.microsoft.com/office/powerpoint/2010/main" val="27267210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defRPr/>
            </a:pPr>
            <a:r>
              <a:rPr lang="en-US" dirty="0" smtClean="0"/>
              <a:t>Model Simulation</a:t>
            </a:r>
            <a:endParaRPr lang="en-US" dirty="0"/>
          </a:p>
        </p:txBody>
      </p:sp>
      <p:sp>
        <p:nvSpPr>
          <p:cNvPr id="4" name="Content Placeholder 3"/>
          <p:cNvSpPr>
            <a:spLocks noGrp="1"/>
          </p:cNvSpPr>
          <p:nvPr>
            <p:ph idx="1"/>
          </p:nvPr>
        </p:nvSpPr>
        <p:spPr/>
        <p:txBody>
          <a:bodyPr/>
          <a:lstStyle/>
          <a:p>
            <a:endParaRPr lang="en-US"/>
          </a:p>
        </p:txBody>
      </p:sp>
      <p:pic>
        <p:nvPicPr>
          <p:cNvPr id="3" name="mu mining 2.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14400" y="1371600"/>
            <a:ext cx="7160172" cy="5370129"/>
          </a:xfrm>
          <a:prstGeom prst="rect">
            <a:avLst/>
          </a:prstGeom>
        </p:spPr>
      </p:pic>
    </p:spTree>
    <p:extLst>
      <p:ext uri="{BB962C8B-B14F-4D97-AF65-F5344CB8AC3E}">
        <p14:creationId xmlns:p14="http://schemas.microsoft.com/office/powerpoint/2010/main" val="165193237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4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defRPr/>
            </a:pPr>
            <a:r>
              <a:rPr lang="en-US" dirty="0" smtClean="0"/>
              <a:t>Global Collaboration </a:t>
            </a:r>
            <a:endParaRPr lang="en-US" dirty="0"/>
          </a:p>
        </p:txBody>
      </p:sp>
      <p:pic>
        <p:nvPicPr>
          <p:cNvPr id="12291" name="Picture 2" descr="C:\Internet2\CI\Apps Images\scglobal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6" y="1828800"/>
            <a:ext cx="9148177"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340581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defRPr/>
            </a:pPr>
            <a:r>
              <a:rPr lang="en-US" dirty="0" smtClean="0"/>
              <a:t>Advanced Visualization</a:t>
            </a:r>
            <a:endParaRPr lang="en-US" dirty="0"/>
          </a:p>
        </p:txBody>
      </p:sp>
      <p:pic>
        <p:nvPicPr>
          <p:cNvPr id="4" name="mu chemistry visualization.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0" y="1447800"/>
            <a:ext cx="6324600" cy="4743450"/>
          </a:xfrm>
          <a:prstGeom prst="rect">
            <a:avLst/>
          </a:prstGeom>
        </p:spPr>
      </p:pic>
    </p:spTree>
    <p:extLst>
      <p:ext uri="{BB962C8B-B14F-4D97-AF65-F5344CB8AC3E}">
        <p14:creationId xmlns:p14="http://schemas.microsoft.com/office/powerpoint/2010/main" val="11982511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defRPr/>
            </a:pPr>
            <a:r>
              <a:rPr lang="en-US" dirty="0" smtClean="0"/>
              <a:t>Advanced Visualization</a:t>
            </a:r>
            <a:endParaRPr lang="en-US" dirty="0"/>
          </a:p>
        </p:txBody>
      </p:sp>
      <p:pic>
        <p:nvPicPr>
          <p:cNvPr id="5" name="mu visualization.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0" y="1447800"/>
            <a:ext cx="6477000" cy="4857750"/>
          </a:xfrm>
          <a:prstGeom prst="rect">
            <a:avLst/>
          </a:prstGeom>
        </p:spPr>
      </p:pic>
    </p:spTree>
    <p:extLst>
      <p:ext uri="{BB962C8B-B14F-4D97-AF65-F5344CB8AC3E}">
        <p14:creationId xmlns:p14="http://schemas.microsoft.com/office/powerpoint/2010/main" val="16534804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70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a:t>The New Utility</a:t>
            </a:r>
          </a:p>
        </p:txBody>
      </p:sp>
      <p:sp>
        <p:nvSpPr>
          <p:cNvPr id="4" name="Slide Number Placeholder 3"/>
          <p:cNvSpPr>
            <a:spLocks noGrp="1"/>
          </p:cNvSpPr>
          <p:nvPr>
            <p:ph type="sldNum" sz="quarter" idx="12"/>
          </p:nvPr>
        </p:nvSpPr>
        <p:spPr/>
        <p:txBody>
          <a:bodyPr/>
          <a:lstStyle/>
          <a:p>
            <a:fld id="{18C14F29-5060-4830-A216-B31A92D65088}" type="slidenum">
              <a:rPr lang="en-US" smtClean="0"/>
              <a:t>3</a:t>
            </a:fld>
            <a:endParaRPr lang="en-US" dirty="0"/>
          </a:p>
        </p:txBody>
      </p:sp>
      <p:pic>
        <p:nvPicPr>
          <p:cNvPr id="7171" name="Picture 3" descr="C:\Users\fox\AppData\Local\Microsoft\Windows\Temporary Internet Files\Content.IE5\DCPWN06R\MP900444787[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0" y="1676400"/>
            <a:ext cx="2901418" cy="22405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9809" y="4344962"/>
            <a:ext cx="2628900" cy="2240540"/>
          </a:xfrm>
          <a:prstGeom prst="rect">
            <a:avLst/>
          </a:prstGeom>
          <a:ln>
            <a:noFill/>
          </a:ln>
          <a:effectLst>
            <a:outerShdw blurRad="292100" dist="139700" dir="2700000" algn="tl" rotWithShape="0">
              <a:srgbClr val="333333">
                <a:alpha val="65000"/>
              </a:srgbClr>
            </a:outerShdw>
          </a:effectLst>
        </p:spPr>
      </p:pic>
      <p:pic>
        <p:nvPicPr>
          <p:cNvPr id="7173" name="Picture 5" descr="C:\Users\fox\AppData\Local\Microsoft\Windows\Temporary Internet Files\Content.IE5\NU2PAK2M\MP900403732[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5292613" y="4307643"/>
            <a:ext cx="2320160" cy="231517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59920" y="1692166"/>
            <a:ext cx="2379279" cy="2290056"/>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331075" y="1692167"/>
            <a:ext cx="2443655" cy="229005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667997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pPr algn="ctr">
              <a:defRPr/>
            </a:pPr>
            <a:r>
              <a:rPr lang="en-US" dirty="0" smtClean="0"/>
              <a:t>Performing Arts</a:t>
            </a:r>
          </a:p>
        </p:txBody>
      </p:sp>
      <p:pic>
        <p:nvPicPr>
          <p:cNvPr id="33795" name="Picture 4" descr="pastedGraphic-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100" y="4648200"/>
            <a:ext cx="4064000" cy="15367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5" descr="pastedGraphic-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1581424"/>
            <a:ext cx="3810000" cy="45165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6" descr="virtual_dance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56997" y="1661784"/>
            <a:ext cx="1905000" cy="28602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81328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t>Internet2 K20 Initiative</a:t>
            </a:r>
            <a:endParaRPr lang="en-US" dirty="0"/>
          </a:p>
        </p:txBody>
      </p:sp>
      <p:pic>
        <p:nvPicPr>
          <p:cNvPr id="4" name="Picture 8" descr="internet2_k20"/>
          <p:cNvPicPr>
            <a:picLocks noChangeAspect="1" noChangeArrowheads="1"/>
          </p:cNvPicPr>
          <p:nvPr/>
        </p:nvPicPr>
        <p:blipFill>
          <a:blip r:embed="rId2" cstate="print"/>
          <a:srcRect/>
          <a:stretch>
            <a:fillRect/>
          </a:stretch>
        </p:blipFill>
        <p:spPr bwMode="auto">
          <a:xfrm>
            <a:off x="6096000" y="1524000"/>
            <a:ext cx="2362200" cy="1663700"/>
          </a:xfrm>
          <a:prstGeom prst="rect">
            <a:avLst/>
          </a:prstGeom>
          <a:solidFill>
            <a:schemeClr val="bg1"/>
          </a:solidFill>
          <a:ln w="9525">
            <a:solidFill>
              <a:srgbClr val="FFFF00"/>
            </a:solidFill>
            <a:miter lim="800000"/>
            <a:headEnd/>
            <a:tailEnd/>
          </a:ln>
        </p:spPr>
      </p:pic>
      <p:pic>
        <p:nvPicPr>
          <p:cNvPr id="5" name="Picture 9" descr="DL4Mozart"/>
          <p:cNvPicPr>
            <a:picLocks noChangeAspect="1" noChangeArrowheads="1"/>
          </p:cNvPicPr>
          <p:nvPr/>
        </p:nvPicPr>
        <p:blipFill>
          <a:blip r:embed="rId3" cstate="print"/>
          <a:srcRect/>
          <a:stretch>
            <a:fillRect/>
          </a:stretch>
        </p:blipFill>
        <p:spPr bwMode="auto">
          <a:xfrm>
            <a:off x="6096000" y="3124200"/>
            <a:ext cx="2362200" cy="1778000"/>
          </a:xfrm>
          <a:prstGeom prst="rect">
            <a:avLst/>
          </a:prstGeom>
          <a:noFill/>
          <a:ln w="9525">
            <a:noFill/>
            <a:miter lim="800000"/>
            <a:headEnd/>
            <a:tailEnd/>
          </a:ln>
        </p:spPr>
      </p:pic>
      <p:pic>
        <p:nvPicPr>
          <p:cNvPr id="6" name="Picture 10" descr="Mvc-002f"/>
          <p:cNvPicPr>
            <a:picLocks noChangeAspect="1" noChangeArrowheads="1"/>
          </p:cNvPicPr>
          <p:nvPr/>
        </p:nvPicPr>
        <p:blipFill>
          <a:blip r:embed="rId4" cstate="print"/>
          <a:srcRect/>
          <a:stretch>
            <a:fillRect/>
          </a:stretch>
        </p:blipFill>
        <p:spPr bwMode="auto">
          <a:xfrm>
            <a:off x="6096000" y="4876800"/>
            <a:ext cx="2362200" cy="1771650"/>
          </a:xfrm>
          <a:prstGeom prst="rect">
            <a:avLst/>
          </a:prstGeom>
          <a:noFill/>
          <a:ln w="9525">
            <a:noFill/>
            <a:miter lim="800000"/>
            <a:headEnd/>
            <a:tailEnd/>
          </a:ln>
        </p:spPr>
      </p:pic>
      <p:sp>
        <p:nvSpPr>
          <p:cNvPr id="7" name="Rectangle 11"/>
          <p:cNvSpPr txBox="1">
            <a:spLocks noChangeArrowheads="1"/>
          </p:cNvSpPr>
          <p:nvPr/>
        </p:nvSpPr>
        <p:spPr bwMode="auto">
          <a:xfrm>
            <a:off x="533400" y="1498600"/>
            <a:ext cx="4876800" cy="50292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marL="341313" marR="0" lvl="0" indent="-341313" algn="l" defTabSz="914400" rtl="0" eaLnBrk="1" fontAlgn="base" latinLnBrk="0" hangingPunct="1">
              <a:lnSpc>
                <a:spcPct val="100000"/>
              </a:lnSpc>
              <a:spcBef>
                <a:spcPct val="20000"/>
              </a:spcBef>
              <a:spcAft>
                <a:spcPct val="0"/>
              </a:spcAft>
              <a:buClrTx/>
              <a:buSzTx/>
              <a:buFontTx/>
              <a:buChar char="•"/>
              <a:tabLst/>
              <a:defRPr/>
            </a:pPr>
            <a:r>
              <a:rPr kumimoji="0" lang="en-US" sz="2700" b="0" i="0" u="none" strike="noStrike" kern="0" cap="none" spc="0" normalizeH="0" baseline="0" noProof="0" dirty="0" smtClean="0">
                <a:ln>
                  <a:noFill/>
                </a:ln>
                <a:solidFill>
                  <a:srgbClr val="4D4D4D"/>
                </a:solidFill>
                <a:effectLst/>
                <a:uLnTx/>
                <a:uFillTx/>
                <a:latin typeface="+mn-lt"/>
                <a:ea typeface="+mn-ea"/>
                <a:cs typeface="+mn-cs"/>
              </a:rPr>
              <a:t>Connect and engage K12, museums, libraries, science and cultural centers, aquariums, community colleges, universities, etc.</a:t>
            </a:r>
          </a:p>
          <a:p>
            <a:pPr marL="341313" marR="0" lvl="0" indent="-341313" algn="l" defTabSz="914400" rtl="0" eaLnBrk="1" fontAlgn="base" latinLnBrk="0" hangingPunct="1">
              <a:lnSpc>
                <a:spcPct val="100000"/>
              </a:lnSpc>
              <a:spcBef>
                <a:spcPct val="20000"/>
              </a:spcBef>
              <a:spcAft>
                <a:spcPct val="0"/>
              </a:spcAft>
              <a:buClrTx/>
              <a:buSzTx/>
              <a:buFontTx/>
              <a:buChar char="•"/>
              <a:tabLst/>
              <a:defRPr/>
            </a:pPr>
            <a:r>
              <a:rPr kumimoji="0" lang="en-US" sz="2700" b="0" i="0" u="none" strike="noStrike" kern="0" cap="none" spc="0" normalizeH="0" baseline="0" noProof="0" dirty="0" smtClean="0">
                <a:ln>
                  <a:noFill/>
                </a:ln>
                <a:solidFill>
                  <a:srgbClr val="4D4D4D"/>
                </a:solidFill>
                <a:effectLst/>
                <a:uLnTx/>
                <a:uFillTx/>
                <a:latin typeface="+mn-lt"/>
                <a:ea typeface="+mn-ea"/>
                <a:cs typeface="+mn-cs"/>
              </a:rPr>
              <a:t>Increase opportunities for joint funding, collaborations, student recruitment,  enhanced teaching &amp;  learning, incubating global citizens </a:t>
            </a:r>
          </a:p>
        </p:txBody>
      </p:sp>
    </p:spTree>
    <p:extLst>
      <p:ext uri="{BB962C8B-B14F-4D97-AF65-F5344CB8AC3E}">
        <p14:creationId xmlns:p14="http://schemas.microsoft.com/office/powerpoint/2010/main" val="14890739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2"/>
          <p:cNvSpPr>
            <a:spLocks noGrp="1"/>
          </p:cNvSpPr>
          <p:nvPr>
            <p:ph type="title"/>
          </p:nvPr>
        </p:nvSpPr>
        <p:spPr>
          <a:xfrm>
            <a:off x="533400" y="304800"/>
            <a:ext cx="8229600" cy="714375"/>
          </a:xfrm>
        </p:spPr>
        <p:txBody>
          <a:bodyPr anchor="t">
            <a:normAutofit fontScale="90000"/>
          </a:bodyPr>
          <a:lstStyle/>
          <a:p>
            <a:pPr marL="0"/>
            <a:r>
              <a:rPr lang="en-US" sz="4400" dirty="0" smtClean="0">
                <a:latin typeface="Cooper Std Black" pitchFamily="18" charset="0"/>
                <a:ea typeface="ＭＳ Ｐゴシック" charset="-128"/>
                <a:cs typeface="Times New Roman" pitchFamily="18" charset="0"/>
              </a:rPr>
              <a:t>Did You Know?</a:t>
            </a:r>
          </a:p>
        </p:txBody>
      </p:sp>
      <p:grpSp>
        <p:nvGrpSpPr>
          <p:cNvPr id="3" name="Group 29"/>
          <p:cNvGrpSpPr>
            <a:grpSpLocks/>
          </p:cNvGrpSpPr>
          <p:nvPr/>
        </p:nvGrpSpPr>
        <p:grpSpPr bwMode="auto">
          <a:xfrm>
            <a:off x="457200" y="2438400"/>
            <a:ext cx="8305800" cy="1473200"/>
            <a:chOff x="457200" y="2438400"/>
            <a:chExt cx="8305800" cy="1473200"/>
          </a:xfrm>
        </p:grpSpPr>
        <p:pic>
          <p:nvPicPr>
            <p:cNvPr id="16396" name="Picture 27" descr="torn_paper.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438400"/>
              <a:ext cx="8305800"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7" name="TextBox 10"/>
            <p:cNvSpPr txBox="1">
              <a:spLocks noChangeArrowheads="1"/>
            </p:cNvSpPr>
            <p:nvPr/>
          </p:nvSpPr>
          <p:spPr bwMode="auto">
            <a:xfrm>
              <a:off x="977900" y="2692400"/>
              <a:ext cx="71628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sz="1400">
                  <a:cs typeface="Arial" charset="0"/>
                </a:rPr>
                <a:t>…</a:t>
              </a:r>
              <a:r>
                <a:rPr lang="en-US" sz="1400" b="1"/>
                <a:t>Rice </a:t>
              </a:r>
              <a:r>
                <a:rPr lang="en-US" sz="1400"/>
                <a:t>has from its inception been dedicated to</a:t>
              </a:r>
              <a:r>
                <a:rPr lang="en-US" sz="1400" b="1"/>
                <a:t> three missions</a:t>
              </a:r>
              <a:r>
                <a:rPr lang="en-US" sz="1400"/>
                <a:t>: educating and preparing outstanding students for diverse careers and lives; contributing to the advancement of knowledge across a wide range of fields; and </a:t>
              </a:r>
              <a:r>
                <a:rPr lang="en-US" sz="1400" b="1"/>
                <a:t>being of service</a:t>
              </a:r>
              <a:r>
                <a:rPr lang="en-US" sz="1400"/>
                <a:t> to our city, our state, our nation, and our world</a:t>
              </a:r>
              <a:r>
                <a:rPr lang="en-US" sz="1400">
                  <a:cs typeface="Arial" charset="0"/>
                </a:rPr>
                <a:t>…</a:t>
              </a:r>
            </a:p>
          </p:txBody>
        </p:sp>
      </p:grpSp>
      <p:grpSp>
        <p:nvGrpSpPr>
          <p:cNvPr id="5" name="Group 20"/>
          <p:cNvGrpSpPr>
            <a:grpSpLocks/>
          </p:cNvGrpSpPr>
          <p:nvPr/>
        </p:nvGrpSpPr>
        <p:grpSpPr bwMode="auto">
          <a:xfrm>
            <a:off x="-12700" y="1143001"/>
            <a:ext cx="9156700" cy="5291660"/>
            <a:chOff x="-12700" y="1677329"/>
            <a:chExt cx="9156700" cy="4764704"/>
          </a:xfrm>
        </p:grpSpPr>
        <p:sp>
          <p:nvSpPr>
            <p:cNvPr id="16392" name="TextBox 15"/>
            <p:cNvSpPr txBox="1">
              <a:spLocks noChangeArrowheads="1"/>
            </p:cNvSpPr>
            <p:nvPr/>
          </p:nvSpPr>
          <p:spPr bwMode="auto">
            <a:xfrm>
              <a:off x="0" y="5860065"/>
              <a:ext cx="9144000" cy="58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sz="3600" b="1" dirty="0">
                  <a:latin typeface="Calibri" charset="0"/>
                </a:rPr>
                <a:t>Research    </a:t>
              </a:r>
              <a:r>
                <a:rPr lang="en-US" sz="3600" b="1" dirty="0" smtClean="0">
                  <a:latin typeface="Calibri" charset="0"/>
                </a:rPr>
                <a:t>         </a:t>
              </a:r>
              <a:r>
                <a:rPr lang="en-US" sz="2000" b="1" dirty="0" smtClean="0">
                  <a:latin typeface="Calibri" charset="0"/>
                </a:rPr>
                <a:t> </a:t>
              </a:r>
              <a:r>
                <a:rPr lang="en-US" sz="3600" b="1" dirty="0" smtClean="0">
                  <a:latin typeface="Calibri" charset="0"/>
                </a:rPr>
                <a:t> </a:t>
              </a:r>
              <a:r>
                <a:rPr lang="en-US" sz="3600" b="1" dirty="0">
                  <a:latin typeface="Calibri" charset="0"/>
                </a:rPr>
                <a:t>Education    </a:t>
              </a:r>
              <a:r>
                <a:rPr lang="en-US" sz="2000" b="1" dirty="0">
                  <a:latin typeface="Calibri" charset="0"/>
                </a:rPr>
                <a:t> </a:t>
              </a:r>
              <a:r>
                <a:rPr lang="en-US" sz="2000" b="1" dirty="0" smtClean="0">
                  <a:latin typeface="Calibri" charset="0"/>
                </a:rPr>
                <a:t>               </a:t>
              </a:r>
              <a:r>
                <a:rPr lang="en-US" sz="3600" b="1" dirty="0">
                  <a:latin typeface="Calibri" charset="0"/>
                </a:rPr>
                <a:t> Service</a:t>
              </a:r>
            </a:p>
          </p:txBody>
        </p:sp>
        <p:pic>
          <p:nvPicPr>
            <p:cNvPr id="16393" name="Picture 19" descr="iStock_000002328276Small.jpg"/>
            <p:cNvPicPr>
              <a:picLocks noChangeAspect="1"/>
            </p:cNvPicPr>
            <p:nvPr/>
          </p:nvPicPr>
          <p:blipFill>
            <a:blip r:embed="rId4">
              <a:extLst>
                <a:ext uri="{28A0092B-C50C-407E-A947-70E740481C1C}">
                  <a14:useLocalDpi xmlns:a14="http://schemas.microsoft.com/office/drawing/2010/main" val="0"/>
                </a:ext>
              </a:extLst>
            </a:blip>
            <a:srcRect b="35275"/>
            <a:stretch>
              <a:fillRect/>
            </a:stretch>
          </p:blipFill>
          <p:spPr bwMode="auto">
            <a:xfrm>
              <a:off x="-12700" y="1677329"/>
              <a:ext cx="9156700" cy="4182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Group 7"/>
          <p:cNvGrpSpPr/>
          <p:nvPr/>
        </p:nvGrpSpPr>
        <p:grpSpPr>
          <a:xfrm>
            <a:off x="0" y="1143001"/>
            <a:ext cx="9144000" cy="4645329"/>
            <a:chOff x="0" y="1143001"/>
            <a:chExt cx="9144000" cy="4645329"/>
          </a:xfrm>
        </p:grpSpPr>
        <p:sp>
          <p:nvSpPr>
            <p:cNvPr id="6" name="Rectangle 5"/>
            <p:cNvSpPr/>
            <p:nvPr/>
          </p:nvSpPr>
          <p:spPr>
            <a:xfrm>
              <a:off x="0" y="1143001"/>
              <a:ext cx="9144000" cy="4645329"/>
            </a:xfrm>
            <a:prstGeom prst="rect">
              <a:avLst/>
            </a:prstGeom>
            <a:solidFill>
              <a:schemeClr val="accent1">
                <a:alpha val="6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57200" y="1600200"/>
              <a:ext cx="8305800" cy="3970318"/>
            </a:xfrm>
            <a:prstGeom prst="rect">
              <a:avLst/>
            </a:prstGeom>
            <a:noFill/>
          </p:spPr>
          <p:txBody>
            <a:bodyPr wrap="square" rtlCol="0">
              <a:spAutoFit/>
            </a:bodyPr>
            <a:lstStyle/>
            <a:p>
              <a:r>
                <a:rPr lang="en-US" sz="36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Over 50,000 schools, libraries, museums, zoos, aquariums, and other cultural organizations across the US are connected with each other and thousands of institutions around the world via the next-generation Internet?</a:t>
              </a:r>
            </a:p>
            <a:p>
              <a:endParaRPr lang="en-US" sz="3600" b="1" dirty="0">
                <a:solidFill>
                  <a:schemeClr val="bg1"/>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13580658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2" accel="50000" decel="50000" fill="hold" nodeType="afterEffect">
                                  <p:stCondLst>
                                    <p:cond delay="20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par>
                                <p:cTn id="9" presetID="10" presetClass="exit" presetSubtype="0" fill="hold" nodeType="withEffect">
                                  <p:stCondLst>
                                    <p:cond delay="0"/>
                                  </p:stCondLst>
                                  <p:childTnLst>
                                    <p:animEffect transition="out" filter="fade">
                                      <p:cBhvr>
                                        <p:cTn id="10" dur="2000"/>
                                        <p:tgtEl>
                                          <p:spTgt spid="3"/>
                                        </p:tgtEl>
                                      </p:cBhvr>
                                    </p:animEffect>
                                    <p:set>
                                      <p:cBhvr>
                                        <p:cTn id="11" dur="1" fill="hold">
                                          <p:stCondLst>
                                            <p:cond delay="1999"/>
                                          </p:stCondLst>
                                        </p:cTn>
                                        <p:tgtEl>
                                          <p:spTgt spid="3"/>
                                        </p:tgtEl>
                                        <p:attrNameLst>
                                          <p:attrName>style.visibility</p:attrName>
                                        </p:attrNameLst>
                                      </p:cBhvr>
                                      <p:to>
                                        <p:strVal val="hidden"/>
                                      </p:to>
                                    </p:set>
                                  </p:childTnLst>
                                </p:cTn>
                              </p:par>
                              <p:par>
                                <p:cTn id="12" presetID="10"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533400" y="274638"/>
            <a:ext cx="8229600" cy="714375"/>
          </a:xfrm>
        </p:spPr>
        <p:txBody>
          <a:bodyPr anchor="t"/>
          <a:lstStyle/>
          <a:p>
            <a:pPr marL="0"/>
            <a:r>
              <a:rPr lang="en-US" smtClean="0">
                <a:ea typeface="ＭＳ Ｐゴシック" charset="-128"/>
              </a:rPr>
              <a:t>An ecosystem built on partnerships</a:t>
            </a:r>
          </a:p>
        </p:txBody>
      </p:sp>
      <p:pic>
        <p:nvPicPr>
          <p:cNvPr id="8" name="Picture 7" descr="network-ecosystem-5.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7800" y="1879600"/>
            <a:ext cx="8788400"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network-ecosystem-4.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190750"/>
            <a:ext cx="7340600" cy="314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network-ecosystem-3.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600" y="2489200"/>
            <a:ext cx="6019800"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network-ecosystem-2.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8200" y="2838450"/>
            <a:ext cx="4660900"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network-ecosystem-1.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47800" y="3232150"/>
            <a:ext cx="2540000"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network-ecosystem-5a.png"/>
          <p:cNvPicPr>
            <a:picLocks noChangeAspect="1"/>
          </p:cNvPicPr>
          <p:nvPr/>
        </p:nvPicPr>
        <p:blipFill>
          <a:blip r:embed="rId7">
            <a:extLst>
              <a:ext uri="{28A0092B-C50C-407E-A947-70E740481C1C}">
                <a14:useLocalDpi xmlns:a14="http://schemas.microsoft.com/office/drawing/2010/main" val="0"/>
              </a:ext>
            </a:extLst>
          </a:blip>
          <a:srcRect l="6625" r="6627"/>
          <a:stretch>
            <a:fillRect/>
          </a:stretch>
        </p:blipFill>
        <p:spPr bwMode="auto">
          <a:xfrm>
            <a:off x="6350" y="1536700"/>
            <a:ext cx="9144000" cy="430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network-ecosystem-6.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572000" y="3638550"/>
            <a:ext cx="40894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77800" y="6560219"/>
            <a:ext cx="5537200" cy="276999"/>
          </a:xfrm>
          <a:prstGeom prst="rect">
            <a:avLst/>
          </a:prstGeom>
          <a:noFill/>
        </p:spPr>
        <p:txBody>
          <a:bodyPr wrap="square" rtlCol="0">
            <a:spAutoFit/>
          </a:bodyPr>
          <a:lstStyle/>
          <a:p>
            <a:r>
              <a:rPr lang="en-US" sz="1200" dirty="0" smtClean="0">
                <a:latin typeface="Times New Roman" pitchFamily="18" charset="0"/>
                <a:cs typeface="Times New Roman" pitchFamily="18" charset="0"/>
              </a:rPr>
              <a:t>Courtesy of </a:t>
            </a:r>
            <a:r>
              <a:rPr lang="en-US" sz="1200" dirty="0" smtClean="0">
                <a:latin typeface="Times New Roman" pitchFamily="18" charset="0"/>
                <a:ea typeface="ＭＳ Ｐゴシック" charset="-128"/>
                <a:cs typeface="Times New Roman" pitchFamily="18" charset="0"/>
              </a:rPr>
              <a:t>H</a:t>
            </a:r>
            <a:r>
              <a:rPr lang="en-US" sz="1200" dirty="0">
                <a:latin typeface="Times New Roman" pitchFamily="18" charset="0"/>
                <a:ea typeface="ＭＳ Ｐゴシック" charset="-128"/>
                <a:cs typeface="Times New Roman" pitchFamily="18" charset="0"/>
              </a:rPr>
              <a:t>. David </a:t>
            </a:r>
            <a:r>
              <a:rPr lang="en-US" sz="1200" dirty="0" smtClean="0">
                <a:latin typeface="Times New Roman" pitchFamily="18" charset="0"/>
                <a:ea typeface="ＭＳ Ｐゴシック" charset="-128"/>
                <a:cs typeface="Times New Roman" pitchFamily="18" charset="0"/>
              </a:rPr>
              <a:t>Lambert, President of Internet2</a:t>
            </a:r>
            <a:endParaRPr lang="en-US" sz="1200" dirty="0">
              <a:latin typeface="Times New Roman" pitchFamily="18" charset="0"/>
              <a:cs typeface="Times New Roman" pitchFamily="18" charset="0"/>
            </a:endParaRPr>
          </a:p>
        </p:txBody>
      </p:sp>
      <p:pic>
        <p:nvPicPr>
          <p:cNvPr id="16" name="Picture 2" descr="i2-logo"/>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79855" y="5537303"/>
            <a:ext cx="1574800" cy="1161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99830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2000"/>
                                        <p:tgtEl>
                                          <p:spTgt spid="11"/>
                                        </p:tgtEl>
                                      </p:cBhvr>
                                    </p:animEffect>
                                  </p:childTnLst>
                                </p:cTn>
                              </p:par>
                            </p:childTnLst>
                          </p:cTn>
                        </p:par>
                        <p:par>
                          <p:cTn id="12" fill="hold" nodeType="afterGroup">
                            <p:stCondLst>
                              <p:cond delay="4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2000"/>
                                        <p:tgtEl>
                                          <p:spTgt spid="10"/>
                                        </p:tgtEl>
                                      </p:cBhvr>
                                    </p:animEffect>
                                  </p:childTnLst>
                                </p:cTn>
                              </p:par>
                            </p:childTnLst>
                          </p:cTn>
                        </p:par>
                        <p:par>
                          <p:cTn id="16" fill="hold" nodeType="afterGroup">
                            <p:stCondLst>
                              <p:cond delay="600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2000"/>
                                        <p:tgtEl>
                                          <p:spTgt spid="9"/>
                                        </p:tgtEl>
                                      </p:cBhvr>
                                    </p:animEffect>
                                  </p:childTnLst>
                                </p:cTn>
                              </p:par>
                            </p:childTnLst>
                          </p:cTn>
                        </p:par>
                        <p:par>
                          <p:cTn id="20" fill="hold" nodeType="afterGroup">
                            <p:stCondLst>
                              <p:cond delay="8000"/>
                            </p:stCondLst>
                            <p:childTnLst>
                              <p:par>
                                <p:cTn id="21" presetID="10"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2000"/>
                                        <p:tgtEl>
                                          <p:spTgt spid="8"/>
                                        </p:tgtEl>
                                      </p:cBhvr>
                                    </p:animEffect>
                                  </p:childTnLst>
                                </p:cTn>
                              </p:par>
                            </p:childTnLst>
                          </p:cTn>
                        </p:par>
                        <p:par>
                          <p:cTn id="24" fill="hold" nodeType="afterGroup">
                            <p:stCondLst>
                              <p:cond delay="10000"/>
                            </p:stCondLst>
                            <p:childTnLst>
                              <p:par>
                                <p:cTn id="25" presetID="10" presetClass="entr" presetSubtype="0"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2000"/>
                                        <p:tgtEl>
                                          <p:spTgt spid="14"/>
                                        </p:tgtEl>
                                      </p:cBhvr>
                                    </p:animEffect>
                                  </p:childTnLst>
                                </p:cTn>
                              </p:par>
                            </p:childTnLst>
                          </p:cTn>
                        </p:par>
                        <p:par>
                          <p:cTn id="28" fill="hold" nodeType="afterGroup">
                            <p:stCondLst>
                              <p:cond delay="12000"/>
                            </p:stCondLst>
                            <p:childTnLst>
                              <p:par>
                                <p:cTn id="29" presetID="10" presetClass="entr" presetSubtype="0"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2000"/>
                                        <p:tgtEl>
                                          <p:spTgt spid="13"/>
                                        </p:tgtEl>
                                      </p:cBhvr>
                                    </p:animEffect>
                                  </p:childTnLst>
                                </p:cTn>
                              </p:par>
                            </p:childTnLst>
                          </p:cTn>
                        </p:par>
                        <p:par>
                          <p:cTn id="32" fill="hold">
                            <p:stCondLst>
                              <p:cond delay="14000"/>
                            </p:stCondLst>
                            <p:childTnLst>
                              <p:par>
                                <p:cTn id="33" presetID="10" presetClass="entr" presetSubtype="0" fill="hold"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endParaRPr lang="en-US" smtClean="0"/>
          </a:p>
        </p:txBody>
      </p:sp>
      <p:sp>
        <p:nvSpPr>
          <p:cNvPr id="32771" name="Rectangle 3"/>
          <p:cNvSpPr>
            <a:spLocks noGrp="1" noChangeArrowheads="1"/>
          </p:cNvSpPr>
          <p:nvPr>
            <p:ph type="body" idx="1"/>
          </p:nvPr>
        </p:nvSpPr>
        <p:spPr/>
        <p:txBody>
          <a:bodyPr/>
          <a:lstStyle/>
          <a:p>
            <a:endParaRPr lang="en-US" smtClean="0"/>
          </a:p>
        </p:txBody>
      </p:sp>
      <p:pic>
        <p:nvPicPr>
          <p:cNvPr id="32772" name="Picture 4"/>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32773" name="Rectangle 5"/>
          <p:cNvSpPr>
            <a:spLocks noChangeArrowheads="1"/>
          </p:cNvSpPr>
          <p:nvPr/>
        </p:nvSpPr>
        <p:spPr bwMode="auto">
          <a:xfrm>
            <a:off x="419100" y="381000"/>
            <a:ext cx="8305800" cy="914400"/>
          </a:xfrm>
          <a:prstGeom prst="rect">
            <a:avLst/>
          </a:prstGeom>
          <a:noFill/>
          <a:ln w="9525">
            <a:noFill/>
            <a:miter lim="800000"/>
            <a:headEnd/>
            <a:tailEnd/>
          </a:ln>
        </p:spPr>
        <p:txBody>
          <a:bodyPr anchor="ctr"/>
          <a:lstStyle/>
          <a:p>
            <a:pPr fontAlgn="base">
              <a:spcBef>
                <a:spcPct val="0"/>
              </a:spcBef>
              <a:spcAft>
                <a:spcPct val="0"/>
              </a:spcAft>
            </a:pPr>
            <a:r>
              <a:rPr lang="en-US" sz="3600">
                <a:solidFill>
                  <a:srgbClr val="C0C0C0"/>
                </a:solidFill>
              </a:rPr>
              <a:t>An Asset for the Community</a:t>
            </a:r>
            <a:r>
              <a:rPr lang="en-US" sz="3600">
                <a:solidFill>
                  <a:srgbClr val="000000"/>
                </a:solidFill>
              </a:rPr>
              <a:t/>
            </a:r>
            <a:br>
              <a:rPr lang="en-US" sz="3600">
                <a:solidFill>
                  <a:srgbClr val="000000"/>
                </a:solidFill>
              </a:rPr>
            </a:br>
            <a:endParaRPr lang="en-US" sz="3600">
              <a:solidFill>
                <a:srgbClr val="000000"/>
              </a:solidFill>
            </a:endParaRPr>
          </a:p>
        </p:txBody>
      </p:sp>
      <p:sp>
        <p:nvSpPr>
          <p:cNvPr id="32774" name="Rectangle 6"/>
          <p:cNvSpPr>
            <a:spLocks noChangeArrowheads="1"/>
          </p:cNvSpPr>
          <p:nvPr/>
        </p:nvSpPr>
        <p:spPr bwMode="auto">
          <a:xfrm>
            <a:off x="2819400" y="1371600"/>
            <a:ext cx="2743200" cy="457200"/>
          </a:xfrm>
          <a:prstGeom prst="rect">
            <a:avLst/>
          </a:prstGeom>
          <a:noFill/>
          <a:ln w="9525">
            <a:noFill/>
            <a:miter lim="800000"/>
            <a:headEnd/>
            <a:tailEnd/>
          </a:ln>
        </p:spPr>
        <p:txBody>
          <a:bodyPr anchor="ctr"/>
          <a:lstStyle/>
          <a:p>
            <a:pPr fontAlgn="base">
              <a:spcBef>
                <a:spcPct val="0"/>
              </a:spcBef>
              <a:spcAft>
                <a:spcPct val="0"/>
              </a:spcAft>
            </a:pPr>
            <a:r>
              <a:rPr lang="en-US" sz="2200">
                <a:solidFill>
                  <a:srgbClr val="C0C0C0"/>
                </a:solidFill>
              </a:rPr>
              <a:t>Universities</a:t>
            </a:r>
            <a:endParaRPr lang="en-US" sz="2200">
              <a:solidFill>
                <a:srgbClr val="000000"/>
              </a:solidFill>
              <a:latin typeface="Helvetica" pitchFamily="34" charset="0"/>
            </a:endParaRPr>
          </a:p>
        </p:txBody>
      </p:sp>
      <p:sp>
        <p:nvSpPr>
          <p:cNvPr id="32775" name="Rectangle 7"/>
          <p:cNvSpPr>
            <a:spLocks noChangeArrowheads="1"/>
          </p:cNvSpPr>
          <p:nvPr/>
        </p:nvSpPr>
        <p:spPr bwMode="auto">
          <a:xfrm>
            <a:off x="2209800" y="2057400"/>
            <a:ext cx="2743200" cy="482600"/>
          </a:xfrm>
          <a:prstGeom prst="rect">
            <a:avLst/>
          </a:prstGeom>
          <a:noFill/>
          <a:ln w="9525">
            <a:noFill/>
            <a:miter lim="800000"/>
            <a:headEnd/>
            <a:tailEnd/>
          </a:ln>
        </p:spPr>
        <p:txBody>
          <a:bodyPr anchor="ctr"/>
          <a:lstStyle/>
          <a:p>
            <a:pPr fontAlgn="base">
              <a:spcBef>
                <a:spcPct val="0"/>
              </a:spcBef>
              <a:spcAft>
                <a:spcPct val="0"/>
              </a:spcAft>
            </a:pPr>
            <a:r>
              <a:rPr lang="en-US" sz="2200">
                <a:solidFill>
                  <a:srgbClr val="C0C0C0"/>
                </a:solidFill>
              </a:rPr>
              <a:t>Researchers</a:t>
            </a:r>
            <a:endParaRPr lang="en-US" sz="2200">
              <a:solidFill>
                <a:srgbClr val="000000"/>
              </a:solidFill>
              <a:latin typeface="Helvetica" pitchFamily="34" charset="0"/>
            </a:endParaRPr>
          </a:p>
        </p:txBody>
      </p:sp>
      <p:sp>
        <p:nvSpPr>
          <p:cNvPr id="32776" name="Rectangle 8"/>
          <p:cNvSpPr>
            <a:spLocks noChangeArrowheads="1"/>
          </p:cNvSpPr>
          <p:nvPr/>
        </p:nvSpPr>
        <p:spPr bwMode="auto">
          <a:xfrm>
            <a:off x="914400" y="2819400"/>
            <a:ext cx="3886200" cy="381000"/>
          </a:xfrm>
          <a:prstGeom prst="rect">
            <a:avLst/>
          </a:prstGeom>
          <a:noFill/>
          <a:ln w="9525">
            <a:noFill/>
            <a:miter lim="800000"/>
            <a:headEnd/>
            <a:tailEnd/>
          </a:ln>
        </p:spPr>
        <p:txBody>
          <a:bodyPr anchor="ctr"/>
          <a:lstStyle/>
          <a:p>
            <a:pPr fontAlgn="base">
              <a:spcBef>
                <a:spcPct val="0"/>
              </a:spcBef>
              <a:spcAft>
                <a:spcPct val="0"/>
              </a:spcAft>
            </a:pPr>
            <a:r>
              <a:rPr lang="en-US" sz="2200">
                <a:solidFill>
                  <a:srgbClr val="C0C0C0"/>
                </a:solidFill>
              </a:rPr>
              <a:t>Regional Networks</a:t>
            </a:r>
            <a:endParaRPr lang="en-US" sz="2200">
              <a:solidFill>
                <a:srgbClr val="000000"/>
              </a:solidFill>
              <a:latin typeface="Helvetica" pitchFamily="34" charset="0"/>
            </a:endParaRPr>
          </a:p>
        </p:txBody>
      </p:sp>
      <p:sp>
        <p:nvSpPr>
          <p:cNvPr id="32777" name="Rectangle 9"/>
          <p:cNvSpPr>
            <a:spLocks noChangeArrowheads="1"/>
          </p:cNvSpPr>
          <p:nvPr/>
        </p:nvSpPr>
        <p:spPr bwMode="auto">
          <a:xfrm>
            <a:off x="2286000" y="3429000"/>
            <a:ext cx="1752600" cy="457200"/>
          </a:xfrm>
          <a:prstGeom prst="rect">
            <a:avLst/>
          </a:prstGeom>
          <a:noFill/>
          <a:ln w="9525">
            <a:noFill/>
            <a:miter lim="800000"/>
            <a:headEnd/>
            <a:tailEnd/>
          </a:ln>
        </p:spPr>
        <p:txBody>
          <a:bodyPr anchor="ctr"/>
          <a:lstStyle/>
          <a:p>
            <a:pPr fontAlgn="base">
              <a:spcBef>
                <a:spcPct val="0"/>
              </a:spcBef>
              <a:spcAft>
                <a:spcPct val="0"/>
              </a:spcAft>
            </a:pPr>
            <a:r>
              <a:rPr lang="en-US" sz="2200">
                <a:solidFill>
                  <a:srgbClr val="C0C0C0"/>
                </a:solidFill>
              </a:rPr>
              <a:t>K-12</a:t>
            </a:r>
            <a:endParaRPr lang="en-US" sz="2200">
              <a:solidFill>
                <a:srgbClr val="000000"/>
              </a:solidFill>
              <a:latin typeface="Helvetica" pitchFamily="34" charset="0"/>
            </a:endParaRPr>
          </a:p>
        </p:txBody>
      </p:sp>
      <p:sp>
        <p:nvSpPr>
          <p:cNvPr id="32778" name="Rectangle 10"/>
          <p:cNvSpPr>
            <a:spLocks noChangeArrowheads="1"/>
          </p:cNvSpPr>
          <p:nvPr/>
        </p:nvSpPr>
        <p:spPr bwMode="auto">
          <a:xfrm>
            <a:off x="1676400" y="4191000"/>
            <a:ext cx="1905000" cy="457200"/>
          </a:xfrm>
          <a:prstGeom prst="rect">
            <a:avLst/>
          </a:prstGeom>
          <a:noFill/>
          <a:ln w="9525">
            <a:noFill/>
            <a:miter lim="800000"/>
            <a:headEnd/>
            <a:tailEnd/>
          </a:ln>
        </p:spPr>
        <p:txBody>
          <a:bodyPr anchor="ctr"/>
          <a:lstStyle/>
          <a:p>
            <a:pPr fontAlgn="base">
              <a:spcBef>
                <a:spcPct val="0"/>
              </a:spcBef>
              <a:spcAft>
                <a:spcPct val="0"/>
              </a:spcAft>
            </a:pPr>
            <a:r>
              <a:rPr lang="en-US" sz="2200">
                <a:solidFill>
                  <a:srgbClr val="C0C0C0"/>
                </a:solidFill>
              </a:rPr>
              <a:t>Industry</a:t>
            </a:r>
            <a:endParaRPr lang="en-US" sz="2200">
              <a:solidFill>
                <a:srgbClr val="000000"/>
              </a:solidFill>
              <a:latin typeface="Helvetica" pitchFamily="34" charset="0"/>
            </a:endParaRPr>
          </a:p>
        </p:txBody>
      </p:sp>
      <p:sp>
        <p:nvSpPr>
          <p:cNvPr id="32779" name="Rectangle 11"/>
          <p:cNvSpPr>
            <a:spLocks noChangeArrowheads="1"/>
          </p:cNvSpPr>
          <p:nvPr/>
        </p:nvSpPr>
        <p:spPr bwMode="auto">
          <a:xfrm>
            <a:off x="1066800" y="4953000"/>
            <a:ext cx="2590800" cy="381000"/>
          </a:xfrm>
          <a:prstGeom prst="rect">
            <a:avLst/>
          </a:prstGeom>
          <a:noFill/>
          <a:ln w="9525">
            <a:noFill/>
            <a:miter lim="800000"/>
            <a:headEnd/>
            <a:tailEnd/>
          </a:ln>
        </p:spPr>
        <p:txBody>
          <a:bodyPr anchor="ctr"/>
          <a:lstStyle/>
          <a:p>
            <a:pPr fontAlgn="base">
              <a:spcBef>
                <a:spcPct val="0"/>
              </a:spcBef>
              <a:spcAft>
                <a:spcPct val="0"/>
              </a:spcAft>
            </a:pPr>
            <a:r>
              <a:rPr lang="en-US" sz="2200">
                <a:solidFill>
                  <a:srgbClr val="C0C0C0"/>
                </a:solidFill>
              </a:rPr>
              <a:t>International</a:t>
            </a:r>
            <a:endParaRPr lang="en-US" sz="2200">
              <a:solidFill>
                <a:srgbClr val="000000"/>
              </a:solidFill>
              <a:latin typeface="Helvetica" pitchFamily="34" charset="0"/>
            </a:endParaRPr>
          </a:p>
        </p:txBody>
      </p:sp>
      <p:pic>
        <p:nvPicPr>
          <p:cNvPr id="32780" name="Picture 12"/>
          <p:cNvPicPr>
            <a:picLocks noChangeAspect="1" noChangeArrowheads="1"/>
          </p:cNvPicPr>
          <p:nvPr/>
        </p:nvPicPr>
        <p:blipFill>
          <a:blip r:embed="rId4">
            <a:duotone>
              <a:prstClr val="black"/>
              <a:schemeClr val="accent1">
                <a:tint val="45000"/>
                <a:satMod val="400000"/>
              </a:schemeClr>
            </a:duotone>
          </a:blip>
          <a:srcRect/>
          <a:stretch>
            <a:fillRect/>
          </a:stretch>
        </p:blipFill>
        <p:spPr bwMode="auto">
          <a:xfrm>
            <a:off x="0" y="152400"/>
            <a:ext cx="9144000" cy="6858000"/>
          </a:xfrm>
          <a:prstGeom prst="rect">
            <a:avLst/>
          </a:prstGeom>
          <a:noFill/>
          <a:ln w="9525">
            <a:noFill/>
            <a:miter lim="800000"/>
            <a:headEnd/>
            <a:tailEnd/>
          </a:ln>
        </p:spPr>
      </p:pic>
      <p:sp>
        <p:nvSpPr>
          <p:cNvPr id="32781" name="Rectangle 13"/>
          <p:cNvSpPr>
            <a:spLocks noChangeArrowheads="1"/>
          </p:cNvSpPr>
          <p:nvPr/>
        </p:nvSpPr>
        <p:spPr bwMode="auto">
          <a:xfrm>
            <a:off x="1676400" y="381000"/>
            <a:ext cx="7048500" cy="990600"/>
          </a:xfrm>
          <a:prstGeom prst="rect">
            <a:avLst/>
          </a:prstGeom>
          <a:noFill/>
          <a:ln w="9525">
            <a:noFill/>
            <a:miter lim="800000"/>
            <a:headEnd/>
            <a:tailEnd/>
          </a:ln>
        </p:spPr>
        <p:txBody>
          <a:bodyPr anchor="ctr"/>
          <a:lstStyle/>
          <a:p>
            <a:pPr fontAlgn="base">
              <a:spcBef>
                <a:spcPct val="0"/>
              </a:spcBef>
              <a:spcAft>
                <a:spcPct val="0"/>
              </a:spcAft>
            </a:pPr>
            <a:r>
              <a:rPr lang="en-US" sz="4200" b="1" dirty="0">
                <a:solidFill>
                  <a:schemeClr val="bg1"/>
                </a:solidFill>
                <a:latin typeface="Times New Roman" pitchFamily="18" charset="0"/>
                <a:cs typeface="Times New Roman" pitchFamily="18" charset="0"/>
              </a:rPr>
              <a:t>An Asset for the Community</a:t>
            </a:r>
            <a:r>
              <a:rPr lang="en-US" sz="3600" dirty="0">
                <a:solidFill>
                  <a:srgbClr val="000000"/>
                </a:solidFill>
              </a:rPr>
              <a:t/>
            </a:r>
            <a:br>
              <a:rPr lang="en-US" sz="3600" dirty="0">
                <a:solidFill>
                  <a:srgbClr val="000000"/>
                </a:solidFill>
              </a:rPr>
            </a:br>
            <a:endParaRPr lang="en-US" sz="3600" dirty="0">
              <a:solidFill>
                <a:srgbClr val="000000"/>
              </a:solidFill>
            </a:endParaRPr>
          </a:p>
        </p:txBody>
      </p:sp>
      <p:sp>
        <p:nvSpPr>
          <p:cNvPr id="32782" name="Rectangle 14"/>
          <p:cNvSpPr>
            <a:spLocks noChangeArrowheads="1"/>
          </p:cNvSpPr>
          <p:nvPr/>
        </p:nvSpPr>
        <p:spPr bwMode="auto">
          <a:xfrm>
            <a:off x="3124200" y="1524000"/>
            <a:ext cx="2019300" cy="381000"/>
          </a:xfrm>
          <a:prstGeom prst="rect">
            <a:avLst/>
          </a:prstGeom>
          <a:noFill/>
          <a:ln w="9525">
            <a:noFill/>
            <a:miter lim="800000"/>
            <a:headEnd/>
            <a:tailEnd/>
          </a:ln>
        </p:spPr>
        <p:txBody>
          <a:bodyPr anchor="ctr"/>
          <a:lstStyle/>
          <a:p>
            <a:pPr fontAlgn="base">
              <a:spcBef>
                <a:spcPct val="0"/>
              </a:spcBef>
              <a:spcAft>
                <a:spcPct val="0"/>
              </a:spcAft>
            </a:pPr>
            <a:r>
              <a:rPr lang="en-US" sz="2200">
                <a:solidFill>
                  <a:srgbClr val="C0C0C0"/>
                </a:solidFill>
              </a:rPr>
              <a:t>Universities</a:t>
            </a:r>
            <a:endParaRPr lang="en-US" sz="2200">
              <a:solidFill>
                <a:srgbClr val="000000"/>
              </a:solidFill>
              <a:latin typeface="Helvetica" pitchFamily="34" charset="0"/>
            </a:endParaRPr>
          </a:p>
        </p:txBody>
      </p:sp>
      <p:sp>
        <p:nvSpPr>
          <p:cNvPr id="32783" name="Rectangle 15"/>
          <p:cNvSpPr>
            <a:spLocks noChangeArrowheads="1"/>
          </p:cNvSpPr>
          <p:nvPr/>
        </p:nvSpPr>
        <p:spPr bwMode="auto">
          <a:xfrm>
            <a:off x="2590800" y="2184400"/>
            <a:ext cx="2235200" cy="406400"/>
          </a:xfrm>
          <a:prstGeom prst="rect">
            <a:avLst/>
          </a:prstGeom>
          <a:noFill/>
          <a:ln w="9525">
            <a:noFill/>
            <a:miter lim="800000"/>
            <a:headEnd/>
            <a:tailEnd/>
          </a:ln>
        </p:spPr>
        <p:txBody>
          <a:bodyPr anchor="ctr"/>
          <a:lstStyle/>
          <a:p>
            <a:pPr fontAlgn="base">
              <a:spcBef>
                <a:spcPct val="0"/>
              </a:spcBef>
              <a:spcAft>
                <a:spcPct val="0"/>
              </a:spcAft>
            </a:pPr>
            <a:r>
              <a:rPr lang="en-US" sz="2200">
                <a:solidFill>
                  <a:srgbClr val="C0C0C0"/>
                </a:solidFill>
              </a:rPr>
              <a:t>Researchers</a:t>
            </a:r>
            <a:endParaRPr lang="en-US" sz="2200">
              <a:solidFill>
                <a:srgbClr val="000000"/>
              </a:solidFill>
              <a:latin typeface="Helvetica" pitchFamily="34" charset="0"/>
            </a:endParaRPr>
          </a:p>
        </p:txBody>
      </p:sp>
      <p:sp>
        <p:nvSpPr>
          <p:cNvPr id="32784" name="Rectangle 16"/>
          <p:cNvSpPr>
            <a:spLocks noChangeArrowheads="1"/>
          </p:cNvSpPr>
          <p:nvPr/>
        </p:nvSpPr>
        <p:spPr bwMode="auto">
          <a:xfrm>
            <a:off x="1371600" y="2895600"/>
            <a:ext cx="3098800" cy="381000"/>
          </a:xfrm>
          <a:prstGeom prst="rect">
            <a:avLst/>
          </a:prstGeom>
          <a:noFill/>
          <a:ln w="9525">
            <a:noFill/>
            <a:miter lim="800000"/>
            <a:headEnd/>
            <a:tailEnd/>
          </a:ln>
        </p:spPr>
        <p:txBody>
          <a:bodyPr anchor="ctr"/>
          <a:lstStyle/>
          <a:p>
            <a:pPr fontAlgn="base">
              <a:spcBef>
                <a:spcPct val="0"/>
              </a:spcBef>
              <a:spcAft>
                <a:spcPct val="0"/>
              </a:spcAft>
            </a:pPr>
            <a:r>
              <a:rPr lang="en-US" sz="2200">
                <a:solidFill>
                  <a:srgbClr val="C0C0C0"/>
                </a:solidFill>
              </a:rPr>
              <a:t>Regional Networks</a:t>
            </a:r>
            <a:endParaRPr lang="en-US" sz="2200">
              <a:solidFill>
                <a:srgbClr val="000000"/>
              </a:solidFill>
              <a:latin typeface="Helvetica" pitchFamily="34" charset="0"/>
            </a:endParaRPr>
          </a:p>
        </p:txBody>
      </p:sp>
      <p:sp>
        <p:nvSpPr>
          <p:cNvPr id="32785" name="Rectangle 17"/>
          <p:cNvSpPr>
            <a:spLocks noChangeArrowheads="1"/>
          </p:cNvSpPr>
          <p:nvPr/>
        </p:nvSpPr>
        <p:spPr bwMode="auto">
          <a:xfrm>
            <a:off x="2819400" y="3581400"/>
            <a:ext cx="1295400" cy="457200"/>
          </a:xfrm>
          <a:prstGeom prst="rect">
            <a:avLst/>
          </a:prstGeom>
          <a:noFill/>
          <a:ln w="9525">
            <a:noFill/>
            <a:miter lim="800000"/>
            <a:headEnd/>
            <a:tailEnd/>
          </a:ln>
        </p:spPr>
        <p:txBody>
          <a:bodyPr anchor="ctr"/>
          <a:lstStyle/>
          <a:p>
            <a:pPr fontAlgn="base">
              <a:spcBef>
                <a:spcPct val="0"/>
              </a:spcBef>
              <a:spcAft>
                <a:spcPct val="0"/>
              </a:spcAft>
            </a:pPr>
            <a:r>
              <a:rPr lang="en-US" sz="2200">
                <a:solidFill>
                  <a:srgbClr val="C0C0C0"/>
                </a:solidFill>
              </a:rPr>
              <a:t>K-12</a:t>
            </a:r>
            <a:endParaRPr lang="en-US" sz="2200">
              <a:solidFill>
                <a:srgbClr val="000000"/>
              </a:solidFill>
              <a:latin typeface="Helvetica" pitchFamily="34" charset="0"/>
            </a:endParaRPr>
          </a:p>
        </p:txBody>
      </p:sp>
      <p:sp>
        <p:nvSpPr>
          <p:cNvPr id="32786" name="Rectangle 18"/>
          <p:cNvSpPr>
            <a:spLocks noChangeArrowheads="1"/>
          </p:cNvSpPr>
          <p:nvPr/>
        </p:nvSpPr>
        <p:spPr bwMode="auto">
          <a:xfrm>
            <a:off x="2133600" y="4191000"/>
            <a:ext cx="1676400" cy="457200"/>
          </a:xfrm>
          <a:prstGeom prst="rect">
            <a:avLst/>
          </a:prstGeom>
          <a:noFill/>
          <a:ln w="9525">
            <a:noFill/>
            <a:miter lim="800000"/>
            <a:headEnd/>
            <a:tailEnd/>
          </a:ln>
        </p:spPr>
        <p:txBody>
          <a:bodyPr anchor="ctr"/>
          <a:lstStyle/>
          <a:p>
            <a:pPr fontAlgn="base">
              <a:spcBef>
                <a:spcPct val="0"/>
              </a:spcBef>
              <a:spcAft>
                <a:spcPct val="0"/>
              </a:spcAft>
            </a:pPr>
            <a:r>
              <a:rPr lang="en-US" sz="2200">
                <a:solidFill>
                  <a:srgbClr val="C0C0C0"/>
                </a:solidFill>
              </a:rPr>
              <a:t>Industry</a:t>
            </a:r>
            <a:endParaRPr lang="en-US" sz="2200">
              <a:solidFill>
                <a:srgbClr val="000000"/>
              </a:solidFill>
              <a:latin typeface="Helvetica" pitchFamily="34" charset="0"/>
            </a:endParaRPr>
          </a:p>
        </p:txBody>
      </p:sp>
      <p:sp>
        <p:nvSpPr>
          <p:cNvPr id="32787" name="Rectangle 19"/>
          <p:cNvSpPr>
            <a:spLocks noChangeArrowheads="1"/>
          </p:cNvSpPr>
          <p:nvPr/>
        </p:nvSpPr>
        <p:spPr bwMode="auto">
          <a:xfrm>
            <a:off x="1295400" y="4953000"/>
            <a:ext cx="2590800" cy="381000"/>
          </a:xfrm>
          <a:prstGeom prst="rect">
            <a:avLst/>
          </a:prstGeom>
          <a:noFill/>
          <a:ln w="9525">
            <a:noFill/>
            <a:miter lim="800000"/>
            <a:headEnd/>
            <a:tailEnd/>
          </a:ln>
        </p:spPr>
        <p:txBody>
          <a:bodyPr anchor="ctr"/>
          <a:lstStyle/>
          <a:p>
            <a:pPr fontAlgn="base">
              <a:spcBef>
                <a:spcPct val="0"/>
              </a:spcBef>
              <a:spcAft>
                <a:spcPct val="0"/>
              </a:spcAft>
            </a:pPr>
            <a:r>
              <a:rPr lang="en-US" sz="2200">
                <a:solidFill>
                  <a:srgbClr val="C0C0C0"/>
                </a:solidFill>
              </a:rPr>
              <a:t>International</a:t>
            </a:r>
            <a:endParaRPr lang="en-US" sz="2200">
              <a:solidFill>
                <a:srgbClr val="000000"/>
              </a:solidFill>
              <a:latin typeface="Helvetica" pitchFamily="34" charset="0"/>
            </a:endParaRPr>
          </a:p>
        </p:txBody>
      </p:sp>
      <p:pic>
        <p:nvPicPr>
          <p:cNvPr id="2" name="Picture 1" descr="20101102-path-forward-lambert.pdf - Adobe Acrobat Pro"/>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2195972" y="6025732"/>
            <a:ext cx="1385428" cy="1044794"/>
          </a:xfrm>
          <a:prstGeom prst="rect">
            <a:avLst/>
          </a:prstGeom>
          <a:effectLst>
            <a:softEdge rad="63500"/>
          </a:effectLst>
        </p:spPr>
      </p:pic>
      <p:pic>
        <p:nvPicPr>
          <p:cNvPr id="32790" name="Picture 26" descr="j0385784.jpg"/>
          <p:cNvPicPr>
            <a:picLocks noChangeAspect="1"/>
          </p:cNvPicPr>
          <p:nvPr/>
        </p:nvPicPr>
        <p:blipFill>
          <a:blip r:embed="rId6"/>
          <a:srcRect/>
          <a:stretch>
            <a:fillRect/>
          </a:stretch>
        </p:blipFill>
        <p:spPr bwMode="auto">
          <a:xfrm>
            <a:off x="0" y="6075363"/>
            <a:ext cx="1290638" cy="920750"/>
          </a:xfrm>
          <a:prstGeom prst="rect">
            <a:avLst/>
          </a:prstGeom>
          <a:noFill/>
          <a:ln w="9525">
            <a:noFill/>
            <a:miter lim="800000"/>
            <a:headEnd/>
            <a:tailEnd/>
          </a:ln>
        </p:spPr>
      </p:pic>
      <p:pic>
        <p:nvPicPr>
          <p:cNvPr id="4100" name="Picture 4" descr="C:\Users\fox\AppData\Local\Microsoft\Windows\Temporary Internet Files\Content.IE5\7IQJCQR1\MP910220943[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1697788" y="6061076"/>
            <a:ext cx="588212" cy="935037"/>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C:\Users\fox\AppData\Local\Microsoft\Windows\Temporary Internet Files\Content.IE5\NR89I2J8\MP900403688[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11382" y="6025732"/>
            <a:ext cx="762502" cy="989923"/>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pic>
        <p:nvPicPr>
          <p:cNvPr id="25" name="Picture 1028" descr="C:\Documents and Settings\Administrator\Desktop\Revised files\i2-logo-reversed.BMP"/>
          <p:cNvPicPr>
            <a:picLocks noChangeAspect="1" noChangeArrowheads="1"/>
          </p:cNvPicPr>
          <p:nvPr/>
        </p:nvPicPr>
        <p:blipFill>
          <a:blip r:embed="rId9" cstate="print"/>
          <a:srcRect/>
          <a:stretch>
            <a:fillRect/>
          </a:stretch>
        </p:blipFill>
        <p:spPr bwMode="auto">
          <a:xfrm>
            <a:off x="76200" y="152400"/>
            <a:ext cx="1676400" cy="1244296"/>
          </a:xfrm>
          <a:prstGeom prst="rect">
            <a:avLst/>
          </a:prstGeom>
          <a:noFill/>
        </p:spPr>
      </p:pic>
    </p:spTree>
    <p:extLst>
      <p:ext uri="{BB962C8B-B14F-4D97-AF65-F5344CB8AC3E}">
        <p14:creationId xmlns:p14="http://schemas.microsoft.com/office/powerpoint/2010/main" val="33250188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056" y="152400"/>
            <a:ext cx="8008144" cy="868363"/>
          </a:xfrm>
        </p:spPr>
        <p:txBody>
          <a:bodyPr>
            <a:normAutofit fontScale="90000"/>
          </a:bodyPr>
          <a:lstStyle/>
          <a:p>
            <a:pPr>
              <a:defRPr/>
            </a:pPr>
            <a:r>
              <a:rPr lang="en-US" sz="5400" dirty="0">
                <a:effectLst>
                  <a:outerShdw blurRad="38100" dist="38100" dir="2700000" algn="tl">
                    <a:srgbClr val="000000">
                      <a:alpha val="43137"/>
                    </a:srgbClr>
                  </a:outerShdw>
                </a:effectLst>
              </a:rPr>
              <a:t>The </a:t>
            </a:r>
            <a:r>
              <a:rPr lang="en-US" sz="5400" dirty="0" smtClean="0">
                <a:effectLst>
                  <a:outerShdw blurRad="38100" dist="38100" dir="2700000" algn="tl">
                    <a:srgbClr val="000000">
                      <a:alpha val="43137"/>
                    </a:srgbClr>
                  </a:outerShdw>
                </a:effectLst>
              </a:rPr>
              <a:t>Need </a:t>
            </a:r>
            <a:r>
              <a:rPr lang="en-US" sz="5400" dirty="0">
                <a:effectLst>
                  <a:outerShdw blurRad="38100" dist="38100" dir="2700000" algn="tl">
                    <a:srgbClr val="000000">
                      <a:alpha val="43137"/>
                    </a:srgbClr>
                  </a:outerShdw>
                </a:effectLst>
              </a:rPr>
              <a:t>for </a:t>
            </a:r>
            <a:r>
              <a:rPr lang="en-US" sz="5400" dirty="0" smtClean="0">
                <a:effectLst>
                  <a:outerShdw blurRad="38100" dist="38100" dir="2700000" algn="tl">
                    <a:srgbClr val="000000">
                      <a:alpha val="43137"/>
                    </a:srgbClr>
                  </a:outerShdw>
                </a:effectLst>
              </a:rPr>
              <a:t>Speed</a:t>
            </a:r>
            <a:endParaRPr lang="en-US" sz="5400" b="1" dirty="0">
              <a:effectLst>
                <a:outerShdw blurRad="38100" dist="38100" dir="2700000" algn="tl">
                  <a:srgbClr val="000000">
                    <a:alpha val="43137"/>
                  </a:srgbClr>
                </a:outerShdw>
              </a:effectLst>
            </a:endParaRPr>
          </a:p>
        </p:txBody>
      </p:sp>
      <p:sp>
        <p:nvSpPr>
          <p:cNvPr id="20484" name="Rectangle 5"/>
          <p:cNvSpPr>
            <a:spLocks noChangeArrowheads="1"/>
          </p:cNvSpPr>
          <p:nvPr/>
        </p:nvSpPr>
        <p:spPr bwMode="auto">
          <a:xfrm>
            <a:off x="1349375" y="2606675"/>
            <a:ext cx="2468563" cy="2468563"/>
          </a:xfrm>
          <a:prstGeom prst="rect">
            <a:avLst/>
          </a:prstGeom>
          <a:solidFill>
            <a:srgbClr val="FFCC99"/>
          </a:solidFill>
          <a:ln w="9525">
            <a:miter lim="800000"/>
            <a:headEnd/>
            <a:tailEnd/>
          </a:ln>
          <a:scene3d>
            <a:camera prst="legacyObliqueTopRight"/>
            <a:lightRig rig="legacyFlat3" dir="b"/>
          </a:scene3d>
          <a:sp3d extrusionH="1801800" prstMaterial="legacyMatte">
            <a:bevelT w="13500" h="13500" prst="angle"/>
            <a:bevelB w="13500" h="13500" prst="angle"/>
            <a:extrusionClr>
              <a:srgbClr val="FFCC99"/>
            </a:extrusionClr>
          </a:sp3d>
        </p:spPr>
        <p:txBody>
          <a:bodyPr wrap="none" lIns="0" tIns="0" rIns="0" bIns="0" anchor="ctr">
            <a:flatTx/>
          </a:bodyPr>
          <a:lstStyle/>
          <a:p>
            <a:pPr algn="ctr" defTabSz="822325"/>
            <a:r>
              <a:rPr lang="en-US" sz="2200" dirty="0">
                <a:latin typeface="Times New Roman" pitchFamily="18" charset="0"/>
                <a:cs typeface="Times New Roman" pitchFamily="18" charset="0"/>
              </a:rPr>
              <a:t>56 kbps</a:t>
            </a:r>
          </a:p>
        </p:txBody>
      </p:sp>
      <p:sp>
        <p:nvSpPr>
          <p:cNvPr id="20485" name="Rectangle 6"/>
          <p:cNvSpPr>
            <a:spLocks noChangeAspect="1" noChangeArrowheads="1"/>
          </p:cNvSpPr>
          <p:nvPr/>
        </p:nvSpPr>
        <p:spPr bwMode="auto">
          <a:xfrm>
            <a:off x="3829050" y="3222625"/>
            <a:ext cx="1851025" cy="1852613"/>
          </a:xfrm>
          <a:prstGeom prst="rect">
            <a:avLst/>
          </a:prstGeom>
          <a:solidFill>
            <a:srgbClr val="FFCC00"/>
          </a:solidFill>
          <a:ln w="9525">
            <a:miter lim="800000"/>
            <a:headEnd/>
            <a:tailEnd/>
          </a:ln>
          <a:scene3d>
            <a:camera prst="legacyObliqueTopRight"/>
            <a:lightRig rig="legacyFlat3" dir="b"/>
          </a:scene3d>
          <a:sp3d extrusionH="1344600" prstMaterial="legacyMatte">
            <a:bevelT w="13500" h="13500" prst="angle"/>
            <a:bevelB w="13500" h="13500" prst="angle"/>
            <a:extrusionClr>
              <a:srgbClr val="FFCC00"/>
            </a:extrusionClr>
          </a:sp3d>
        </p:spPr>
        <p:txBody>
          <a:bodyPr wrap="none" lIns="0" tIns="0" rIns="0" bIns="0" anchor="ctr">
            <a:flatTx/>
          </a:bodyPr>
          <a:lstStyle/>
          <a:p>
            <a:pPr algn="ctr" defTabSz="822325"/>
            <a:r>
              <a:rPr lang="en-US" sz="2200" dirty="0">
                <a:latin typeface="Times New Roman" pitchFamily="18" charset="0"/>
                <a:cs typeface="Times New Roman" pitchFamily="18" charset="0"/>
              </a:rPr>
              <a:t>ISDN</a:t>
            </a:r>
          </a:p>
        </p:txBody>
      </p:sp>
      <p:sp>
        <p:nvSpPr>
          <p:cNvPr id="20486" name="Rectangle 7"/>
          <p:cNvSpPr>
            <a:spLocks noChangeAspect="1" noChangeArrowheads="1"/>
          </p:cNvSpPr>
          <p:nvPr/>
        </p:nvSpPr>
        <p:spPr bwMode="auto">
          <a:xfrm>
            <a:off x="5692775" y="3760788"/>
            <a:ext cx="1308100" cy="1308100"/>
          </a:xfrm>
          <a:prstGeom prst="rect">
            <a:avLst/>
          </a:prstGeom>
          <a:solidFill>
            <a:srgbClr val="FF9900"/>
          </a:solidFill>
          <a:ln w="9525">
            <a:miter lim="800000"/>
            <a:headEnd/>
            <a:tailEnd/>
          </a:ln>
          <a:scene3d>
            <a:camera prst="legacyObliqueTopRight"/>
            <a:lightRig rig="legacyFlat3" dir="b"/>
          </a:scene3d>
          <a:sp3d extrusionH="938200" prstMaterial="legacyMatte">
            <a:bevelT w="13500" h="13500" prst="angle"/>
            <a:bevelB w="13500" h="13500" prst="angle"/>
            <a:extrusionClr>
              <a:srgbClr val="FF9900"/>
            </a:extrusionClr>
          </a:sp3d>
        </p:spPr>
        <p:txBody>
          <a:bodyPr wrap="none" lIns="0" tIns="0" rIns="0" bIns="0" anchor="ctr">
            <a:flatTx/>
          </a:bodyPr>
          <a:lstStyle/>
          <a:p>
            <a:pPr algn="ctr" defTabSz="822325"/>
            <a:r>
              <a:rPr lang="en-US" sz="2200" dirty="0">
                <a:latin typeface="Times New Roman" pitchFamily="18" charset="0"/>
                <a:cs typeface="Times New Roman" pitchFamily="18" charset="0"/>
              </a:rPr>
              <a:t>DSL/</a:t>
            </a:r>
            <a:br>
              <a:rPr lang="en-US" sz="2200" dirty="0">
                <a:latin typeface="Times New Roman" pitchFamily="18" charset="0"/>
                <a:cs typeface="Times New Roman" pitchFamily="18" charset="0"/>
              </a:rPr>
            </a:br>
            <a:r>
              <a:rPr lang="en-US" sz="2200" dirty="0">
                <a:latin typeface="Times New Roman" pitchFamily="18" charset="0"/>
                <a:cs typeface="Times New Roman" pitchFamily="18" charset="0"/>
              </a:rPr>
              <a:t>Cable</a:t>
            </a:r>
          </a:p>
        </p:txBody>
      </p:sp>
      <p:sp>
        <p:nvSpPr>
          <p:cNvPr id="20487" name="Rectangle 8"/>
          <p:cNvSpPr>
            <a:spLocks noChangeAspect="1" noChangeArrowheads="1"/>
          </p:cNvSpPr>
          <p:nvPr/>
        </p:nvSpPr>
        <p:spPr bwMode="auto">
          <a:xfrm>
            <a:off x="6994525" y="4273550"/>
            <a:ext cx="790575" cy="790575"/>
          </a:xfrm>
          <a:prstGeom prst="rect">
            <a:avLst/>
          </a:prstGeom>
          <a:solidFill>
            <a:srgbClr val="FF6600"/>
          </a:solidFill>
          <a:ln w="9525">
            <a:miter lim="800000"/>
            <a:headEnd/>
            <a:tailEnd/>
          </a:ln>
          <a:scene3d>
            <a:camera prst="legacyObliqueTopRight"/>
            <a:lightRig rig="legacyFlat3" dir="b"/>
          </a:scene3d>
          <a:sp3d extrusionH="557200" prstMaterial="legacyMatte">
            <a:bevelT w="13500" h="13500" prst="angle"/>
            <a:bevelB w="13500" h="13500" prst="angle"/>
            <a:extrusionClr>
              <a:srgbClr val="FF6600"/>
            </a:extrusionClr>
          </a:sp3d>
        </p:spPr>
        <p:txBody>
          <a:bodyPr wrap="none" lIns="0" tIns="0" rIns="0" bIns="0" anchor="ctr">
            <a:flatTx/>
          </a:bodyPr>
          <a:lstStyle/>
          <a:p>
            <a:pPr algn="ctr" defTabSz="822325"/>
            <a:r>
              <a:rPr lang="en-US" sz="2200" dirty="0">
                <a:latin typeface="Times New Roman" pitchFamily="18" charset="0"/>
                <a:cs typeface="Times New Roman" pitchFamily="18" charset="0"/>
              </a:rPr>
              <a:t>T1</a:t>
            </a:r>
          </a:p>
        </p:txBody>
      </p:sp>
      <p:sp>
        <p:nvSpPr>
          <p:cNvPr id="20488" name="Rectangle 9"/>
          <p:cNvSpPr>
            <a:spLocks noChangeAspect="1" noChangeArrowheads="1"/>
          </p:cNvSpPr>
          <p:nvPr/>
        </p:nvSpPr>
        <p:spPr bwMode="auto">
          <a:xfrm>
            <a:off x="7932738" y="4937125"/>
            <a:ext cx="49212" cy="50800"/>
          </a:xfrm>
          <a:prstGeom prst="rect">
            <a:avLst/>
          </a:prstGeom>
          <a:solidFill>
            <a:srgbClr val="66FF33"/>
          </a:solidFill>
          <a:ln w="9525">
            <a:miter lim="800000"/>
            <a:headEnd/>
            <a:tailEnd/>
          </a:ln>
          <a:scene3d>
            <a:camera prst="legacyObliqueTopRight"/>
            <a:lightRig rig="legacyFlat3" dir="b"/>
          </a:scene3d>
          <a:sp3d extrusionH="23800" prstMaterial="legacyMatte">
            <a:bevelT w="13500" h="13500" prst="angle"/>
            <a:bevelB w="13500" h="13500" prst="angle"/>
            <a:extrusionClr>
              <a:srgbClr val="66FF33"/>
            </a:extrusionClr>
          </a:sp3d>
        </p:spPr>
        <p:txBody>
          <a:bodyPr wrap="none" lIns="0" tIns="0" rIns="0" bIns="0" anchor="ctr">
            <a:flatTx/>
          </a:bodyPr>
          <a:lstStyle/>
          <a:p>
            <a:endParaRPr lang="en-US" dirty="0">
              <a:solidFill>
                <a:srgbClr val="FF0000"/>
              </a:solidFill>
            </a:endParaRPr>
          </a:p>
        </p:txBody>
      </p:sp>
      <p:sp>
        <p:nvSpPr>
          <p:cNvPr id="20489" name="Text Box 10"/>
          <p:cNvSpPr txBox="1">
            <a:spLocks noChangeArrowheads="1"/>
          </p:cNvSpPr>
          <p:nvPr/>
        </p:nvSpPr>
        <p:spPr bwMode="auto">
          <a:xfrm>
            <a:off x="1982973" y="5143500"/>
            <a:ext cx="1019510" cy="276999"/>
          </a:xfrm>
          <a:prstGeom prst="rect">
            <a:avLst/>
          </a:prstGeom>
          <a:noFill/>
          <a:ln w="9525">
            <a:noFill/>
            <a:miter lim="800000"/>
            <a:headEnd/>
            <a:tailEnd/>
          </a:ln>
        </p:spPr>
        <p:txBody>
          <a:bodyPr wrap="none" lIns="0" tIns="0" rIns="0" bIns="0">
            <a:spAutoFit/>
          </a:bodyPr>
          <a:lstStyle/>
          <a:p>
            <a:pPr defTabSz="822325"/>
            <a:r>
              <a:rPr lang="en-US" b="1" dirty="0">
                <a:latin typeface="Times New Roman" pitchFamily="18" charset="0"/>
                <a:cs typeface="Times New Roman" pitchFamily="18" charset="0"/>
              </a:rPr>
              <a:t>168 Hours</a:t>
            </a:r>
          </a:p>
        </p:txBody>
      </p:sp>
      <p:sp>
        <p:nvSpPr>
          <p:cNvPr id="20490" name="Text Box 11"/>
          <p:cNvSpPr txBox="1">
            <a:spLocks noChangeArrowheads="1"/>
          </p:cNvSpPr>
          <p:nvPr/>
        </p:nvSpPr>
        <p:spPr bwMode="auto">
          <a:xfrm>
            <a:off x="4310021" y="5143500"/>
            <a:ext cx="904094" cy="276999"/>
          </a:xfrm>
          <a:prstGeom prst="rect">
            <a:avLst/>
          </a:prstGeom>
          <a:noFill/>
          <a:ln w="9525">
            <a:noFill/>
            <a:miter lim="800000"/>
            <a:headEnd/>
            <a:tailEnd/>
          </a:ln>
        </p:spPr>
        <p:txBody>
          <a:bodyPr wrap="none" lIns="0" tIns="0" rIns="0" bIns="0">
            <a:spAutoFit/>
          </a:bodyPr>
          <a:lstStyle/>
          <a:p>
            <a:pPr defTabSz="822325"/>
            <a:r>
              <a:rPr lang="en-US" b="1" dirty="0">
                <a:latin typeface="Times New Roman" pitchFamily="18" charset="0"/>
                <a:cs typeface="Times New Roman" pitchFamily="18" charset="0"/>
              </a:rPr>
              <a:t>74 Hours</a:t>
            </a:r>
            <a:endParaRPr lang="en-US" b="1" dirty="0">
              <a:solidFill>
                <a:schemeClr val="bg1"/>
              </a:solidFill>
              <a:latin typeface="Times New Roman" pitchFamily="18" charset="0"/>
              <a:cs typeface="Times New Roman" pitchFamily="18" charset="0"/>
            </a:endParaRPr>
          </a:p>
        </p:txBody>
      </p:sp>
      <p:sp>
        <p:nvSpPr>
          <p:cNvPr id="20491" name="Text Box 12"/>
          <p:cNvSpPr txBox="1">
            <a:spLocks noChangeArrowheads="1"/>
          </p:cNvSpPr>
          <p:nvPr/>
        </p:nvSpPr>
        <p:spPr bwMode="auto">
          <a:xfrm>
            <a:off x="5867400" y="5105400"/>
            <a:ext cx="904094" cy="276999"/>
          </a:xfrm>
          <a:prstGeom prst="rect">
            <a:avLst/>
          </a:prstGeom>
          <a:noFill/>
          <a:ln w="9525">
            <a:noFill/>
            <a:miter lim="800000"/>
            <a:headEnd/>
            <a:tailEnd/>
          </a:ln>
        </p:spPr>
        <p:txBody>
          <a:bodyPr wrap="none" lIns="0" tIns="0" rIns="0" bIns="0">
            <a:spAutoFit/>
          </a:bodyPr>
          <a:lstStyle/>
          <a:p>
            <a:pPr defTabSz="822325"/>
            <a:r>
              <a:rPr lang="en-US" b="1" dirty="0">
                <a:latin typeface="Times New Roman" pitchFamily="18" charset="0"/>
                <a:cs typeface="Times New Roman" pitchFamily="18" charset="0"/>
              </a:rPr>
              <a:t>25 Hours</a:t>
            </a:r>
          </a:p>
        </p:txBody>
      </p:sp>
      <p:sp>
        <p:nvSpPr>
          <p:cNvPr id="20492" name="Text Box 13"/>
          <p:cNvSpPr txBox="1">
            <a:spLocks noChangeArrowheads="1"/>
          </p:cNvSpPr>
          <p:nvPr/>
        </p:nvSpPr>
        <p:spPr bwMode="auto">
          <a:xfrm>
            <a:off x="7020148" y="5105400"/>
            <a:ext cx="961802" cy="276999"/>
          </a:xfrm>
          <a:prstGeom prst="rect">
            <a:avLst/>
          </a:prstGeom>
          <a:noFill/>
          <a:ln w="9525">
            <a:noFill/>
            <a:miter lim="800000"/>
            <a:headEnd/>
            <a:tailEnd/>
          </a:ln>
        </p:spPr>
        <p:txBody>
          <a:bodyPr wrap="none" lIns="0" tIns="0" rIns="0" bIns="0">
            <a:spAutoFit/>
          </a:bodyPr>
          <a:lstStyle/>
          <a:p>
            <a:pPr defTabSz="822325"/>
            <a:r>
              <a:rPr lang="en-US" b="1" dirty="0">
                <a:latin typeface="Times New Roman" pitchFamily="18" charset="0"/>
                <a:cs typeface="Times New Roman" pitchFamily="18" charset="0"/>
              </a:rPr>
              <a:t>6.4 Hours</a:t>
            </a:r>
            <a:endParaRPr lang="en-US" b="1" dirty="0">
              <a:solidFill>
                <a:schemeClr val="bg1"/>
              </a:solidFill>
              <a:latin typeface="Times New Roman" pitchFamily="18" charset="0"/>
              <a:cs typeface="Times New Roman" pitchFamily="18" charset="0"/>
            </a:endParaRPr>
          </a:p>
        </p:txBody>
      </p:sp>
      <p:cxnSp>
        <p:nvCxnSpPr>
          <p:cNvPr id="20493" name="AutoShape 14"/>
          <p:cNvCxnSpPr>
            <a:cxnSpLocks noChangeShapeType="1"/>
            <a:stCxn id="20488" idx="3"/>
          </p:cNvCxnSpPr>
          <p:nvPr/>
        </p:nvCxnSpPr>
        <p:spPr bwMode="auto">
          <a:xfrm flipV="1">
            <a:off x="7981950" y="2819400"/>
            <a:ext cx="326231" cy="2143125"/>
          </a:xfrm>
          <a:prstGeom prst="curvedConnector2">
            <a:avLst/>
          </a:prstGeom>
          <a:noFill/>
          <a:ln w="76200">
            <a:solidFill>
              <a:srgbClr val="FF0000"/>
            </a:solidFill>
            <a:round/>
            <a:headEnd type="triangle" w="med" len="med"/>
            <a:tailEnd/>
          </a:ln>
        </p:spPr>
      </p:cxnSp>
      <p:sp>
        <p:nvSpPr>
          <p:cNvPr id="20494" name="Text Box 15"/>
          <p:cNvSpPr txBox="1">
            <a:spLocks noChangeArrowheads="1"/>
          </p:cNvSpPr>
          <p:nvPr/>
        </p:nvSpPr>
        <p:spPr bwMode="auto">
          <a:xfrm>
            <a:off x="7310738" y="2326957"/>
            <a:ext cx="1549103" cy="492443"/>
          </a:xfrm>
          <a:prstGeom prst="rect">
            <a:avLst/>
          </a:prstGeom>
          <a:noFill/>
          <a:ln w="9525">
            <a:noFill/>
            <a:miter lim="800000"/>
            <a:headEnd/>
            <a:tailEnd/>
          </a:ln>
        </p:spPr>
        <p:txBody>
          <a:bodyPr wrap="square" lIns="0" tIns="0" rIns="0" bIns="0">
            <a:spAutoFit/>
          </a:bodyPr>
          <a:lstStyle/>
          <a:p>
            <a:pPr algn="ctr" defTabSz="822325"/>
            <a:r>
              <a:rPr lang="en-US" sz="3200" b="1" dirty="0" smtClean="0">
                <a:latin typeface="Times New Roman" pitchFamily="18" charset="0"/>
                <a:cs typeface="Times New Roman" pitchFamily="18" charset="0"/>
              </a:rPr>
              <a:t> </a:t>
            </a:r>
            <a:r>
              <a:rPr lang="en-US" sz="2400" b="1" dirty="0" smtClean="0">
                <a:latin typeface="Times New Roman" pitchFamily="18" charset="0"/>
                <a:cs typeface="Times New Roman" pitchFamily="18" charset="0"/>
              </a:rPr>
              <a:t>6 </a:t>
            </a:r>
            <a:r>
              <a:rPr lang="en-US" sz="2400" b="1" dirty="0">
                <a:latin typeface="Times New Roman" pitchFamily="18" charset="0"/>
                <a:cs typeface="Times New Roman" pitchFamily="18" charset="0"/>
              </a:rPr>
              <a:t>Seconds</a:t>
            </a:r>
          </a:p>
        </p:txBody>
      </p:sp>
      <p:sp>
        <p:nvSpPr>
          <p:cNvPr id="15" name="Rectangle 16"/>
          <p:cNvSpPr>
            <a:spLocks noChangeArrowheads="1"/>
          </p:cNvSpPr>
          <p:nvPr/>
        </p:nvSpPr>
        <p:spPr bwMode="auto">
          <a:xfrm>
            <a:off x="2894013" y="5761038"/>
            <a:ext cx="4495799" cy="788987"/>
          </a:xfrm>
          <a:prstGeom prst="rect">
            <a:avLst/>
          </a:prstGeom>
          <a:noFill/>
          <a:ln w="9525">
            <a:noFill/>
            <a:miter lim="800000"/>
            <a:headEnd/>
            <a:tailEnd/>
          </a:ln>
        </p:spPr>
        <p:txBody>
          <a:bodyPr lIns="82296" tIns="41148" rIns="82296" bIns="41148" anchor="ctr"/>
          <a:lstStyle/>
          <a:p>
            <a:pPr algn="ctr" defTabSz="822325">
              <a:defRPr/>
            </a:pPr>
            <a:r>
              <a:rPr lang="en-US" sz="2500" b="1" dirty="0">
                <a:latin typeface="Trebuchet MS" pitchFamily="20" charset="0"/>
              </a:rPr>
              <a:t>Time Required to Download 2-hour Course Lecture DVD</a:t>
            </a:r>
          </a:p>
        </p:txBody>
      </p:sp>
      <p:pic>
        <p:nvPicPr>
          <p:cNvPr id="4098" name="Picture 2" descr="http://ipv6.internet2.edu/includes/bw/images/I2whitetext_blk.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8931" y="1547873"/>
            <a:ext cx="1190625" cy="971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532659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4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9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hlinkClick r:id="rId2"/>
              </a:rPr>
              <a:t>SEGP Video</a:t>
            </a:r>
            <a:endParaRPr lang="en-US" dirty="0"/>
          </a:p>
        </p:txBody>
      </p:sp>
    </p:spTree>
    <p:extLst>
      <p:ext uri="{BB962C8B-B14F-4D97-AF65-F5344CB8AC3E}">
        <p14:creationId xmlns:p14="http://schemas.microsoft.com/office/powerpoint/2010/main" val="25176509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219200"/>
            <a:ext cx="9143999"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04800" y="344488"/>
            <a:ext cx="8550275" cy="895350"/>
          </a:xfrm>
        </p:spPr>
        <p:txBody>
          <a:bodyPr>
            <a:normAutofit/>
          </a:bodyPr>
          <a:lstStyle/>
          <a:p>
            <a:r>
              <a:rPr lang="en-US" sz="3600" dirty="0" smtClean="0"/>
              <a:t>States with Educational Internet2 Networks  </a:t>
            </a:r>
            <a:endParaRPr lang="en-US" sz="3600" b="1" dirty="0"/>
          </a:p>
        </p:txBody>
      </p:sp>
      <p:sp>
        <p:nvSpPr>
          <p:cNvPr id="6" name="Rectangle 5"/>
          <p:cNvSpPr/>
          <p:nvPr/>
        </p:nvSpPr>
        <p:spPr>
          <a:xfrm>
            <a:off x="21019" y="1219200"/>
            <a:ext cx="9122979" cy="523220"/>
          </a:xfrm>
          <a:prstGeom prst="rect">
            <a:avLst/>
          </a:prstGeom>
        </p:spPr>
        <p:txBody>
          <a:bodyPr wrap="square">
            <a:spAutoFit/>
          </a:bodyPr>
          <a:lstStyle/>
          <a:p>
            <a:pPr algn="ctr"/>
            <a:r>
              <a:rPr lang="en-US" sz="2800" b="1" dirty="0">
                <a:latin typeface="Times New Roman" pitchFamily="18" charset="0"/>
                <a:cs typeface="Times New Roman" pitchFamily="18" charset="0"/>
              </a:rPr>
              <a:t>Now 40 via Marshall Universities NSF EPSCoR Grant</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1020" y="1865531"/>
            <a:ext cx="9122979" cy="5152872"/>
          </a:xfrm>
          <a:prstGeom prst="rect">
            <a:avLst/>
          </a:prstGeom>
        </p:spPr>
      </p:pic>
      <p:pic>
        <p:nvPicPr>
          <p:cNvPr id="9" name="Picture 2" descr="C:\Users\fox\AppData\Local\Microsoft\Windows\Temporary Internet Files\Content.IE5\DCPWN06R\MC900027419[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933474">
            <a:off x="6956406" y="3664840"/>
            <a:ext cx="779517" cy="784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005939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PresentationPro_InMotionVide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93E27973-A7DE-4230-97D1-7E42CEDC0C5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PresentationPro_InMotionVideo</Template>
  <TotalTime>180</TotalTime>
  <Words>680</Words>
  <Application>Microsoft Office PowerPoint</Application>
  <PresentationFormat>On-screen Show (4:3)</PresentationFormat>
  <Paragraphs>115</Paragraphs>
  <Slides>31</Slides>
  <Notes>14</Notes>
  <HiddenSlides>0</HiddenSlides>
  <MMClips>3</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PresentationPro_InMotionVideo</vt:lpstr>
      <vt:lpstr> West Virginia Internet2 Consortium</vt:lpstr>
      <vt:lpstr>E-Opportunity</vt:lpstr>
      <vt:lpstr>The New Utility</vt:lpstr>
      <vt:lpstr>Did You Know?</vt:lpstr>
      <vt:lpstr>An ecosystem built on partnerships</vt:lpstr>
      <vt:lpstr>PowerPoint Presentation</vt:lpstr>
      <vt:lpstr>The Need for Speed</vt:lpstr>
      <vt:lpstr>SEGP Video</vt:lpstr>
      <vt:lpstr>States with Educational Internet2 Networks  </vt:lpstr>
      <vt:lpstr>Internet2 Planned 100 Gigabit Infrastructure</vt:lpstr>
      <vt:lpstr>U.S. UCAN: Benefits to EPSCoR States</vt:lpstr>
      <vt:lpstr>PowerPoint Presentation</vt:lpstr>
      <vt:lpstr>PowerPoint Presentation</vt:lpstr>
      <vt:lpstr>Access to Specialty Portals</vt:lpstr>
      <vt:lpstr>GRIDS</vt:lpstr>
      <vt:lpstr>Internet2 Health Science Initiative</vt:lpstr>
      <vt:lpstr>Diverse Applications</vt:lpstr>
      <vt:lpstr>Remote Instrumentation</vt:lpstr>
      <vt:lpstr>Distributed Research</vt:lpstr>
      <vt:lpstr>PowerPoint Presentation</vt:lpstr>
      <vt:lpstr>PowerPoint Presentation</vt:lpstr>
      <vt:lpstr>PowerPoint Presentation</vt:lpstr>
      <vt:lpstr>PowerPoint Presentation</vt:lpstr>
      <vt:lpstr>PowerPoint Presentation</vt:lpstr>
      <vt:lpstr>CI-TRAIN </vt:lpstr>
      <vt:lpstr>Model Simulation</vt:lpstr>
      <vt:lpstr>Global Collaboration </vt:lpstr>
      <vt:lpstr>Advanced Visualization</vt:lpstr>
      <vt:lpstr>Advanced Visualization</vt:lpstr>
      <vt:lpstr>Performing Arts</vt:lpstr>
      <vt:lpstr>Internet2 K20 Initiative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Cyberinfrastructure E-Everything</dc:title>
  <dc:creator>Jan I. Fox</dc:creator>
  <cp:lastModifiedBy>Jan I. Fox</cp:lastModifiedBy>
  <cp:revision>10</cp:revision>
  <dcterms:created xsi:type="dcterms:W3CDTF">2011-07-10T23:28:52Z</dcterms:created>
  <dcterms:modified xsi:type="dcterms:W3CDTF">2011-07-11T18:15:32Z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TC101881351</vt:lpwstr>
  </property>
</Properties>
</file>