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2" r:id="rId2"/>
    <p:sldId id="268" r:id="rId3"/>
    <p:sldId id="264" r:id="rId4"/>
    <p:sldId id="270" r:id="rId5"/>
    <p:sldId id="265" r:id="rId6"/>
    <p:sldId id="271" r:id="rId7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465C63-0F5D-492E-B1EF-60F31261C03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8D4BC5-79B1-4FBA-A172-C4691D01C57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ci.org/" TargetMode="External"/><Relationship Id="rId2" Type="http://schemas.openxmlformats.org/officeDocument/2006/relationships/hyperlink" Target="http://www.oclc.org/about/default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pyright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ic.ed.gov/ERICWebPortal/detail?accno=ED36424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brooks@marshall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749808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WVVLN Distance Education Forum</a:t>
            </a:r>
            <a:br>
              <a:rPr lang="en-US" b="1" dirty="0" smtClean="0"/>
            </a:br>
            <a:r>
              <a:rPr lang="en-US" b="1" dirty="0" smtClean="0"/>
              <a:t>Return on Investment (ROI) Discussion</a:t>
            </a:r>
            <a:br>
              <a:rPr lang="en-US" b="1" dirty="0" smtClean="0"/>
            </a:br>
            <a:r>
              <a:rPr lang="en-US" b="1" dirty="0" smtClean="0"/>
              <a:t>MU Library 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038600"/>
            <a:ext cx="7866888" cy="2209800"/>
          </a:xfrm>
        </p:spPr>
        <p:txBody>
          <a:bodyPr/>
          <a:lstStyle/>
          <a:p>
            <a:pPr marL="82296" indent="0" algn="ctr">
              <a:buNone/>
            </a:pPr>
            <a:r>
              <a:rPr lang="en-US" dirty="0" smtClean="0"/>
              <a:t>Sub-committee on Higher Education State Authorizations</a:t>
            </a:r>
          </a:p>
          <a:p>
            <a:pPr marL="82296" indent="0" algn="ctr">
              <a:buNone/>
            </a:pPr>
            <a:r>
              <a:rPr lang="en-US" dirty="0" smtClean="0"/>
              <a:t>June 3, 2011</a:t>
            </a:r>
          </a:p>
          <a:p>
            <a:pPr marL="82296" indent="0" algn="ctr">
              <a:buNone/>
            </a:pPr>
            <a:r>
              <a:rPr lang="en-US" dirty="0" smtClean="0"/>
              <a:t>Monica Brooks &amp; Crystal Stewart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848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dobe Kaiti Std R" pitchFamily="18" charset="-128"/>
                <a:ea typeface="Adobe Kaiti Std R" pitchFamily="18" charset="-128"/>
              </a:rPr>
              <a:t>For Your Consideration-</a:t>
            </a:r>
            <a:endParaRPr lang="en-US" dirty="0"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914400"/>
            <a:ext cx="8001000" cy="5943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New and impending regulations require that every school evaluate over-all cost of providing certain distance education degree programs in various states. For the first time many of us will need to apply </a:t>
            </a:r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cost-per-use (CPU)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models similar to those used in other university departments to establish program delivery priorities.</a:t>
            </a:r>
          </a:p>
          <a:p>
            <a:pPr marL="0" indent="0">
              <a:buNone/>
            </a:pPr>
            <a:endParaRPr lang="en-US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0" indent="0">
              <a:buNone/>
            </a:pP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What we do in </a:t>
            </a:r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library-land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: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Due to forced publisher inflation (can fluctuate 7-12% annually) libraries have used CPU models for decades to continually evaluate subscriptions, services, and patron cost models.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A </a:t>
            </a:r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just-in-case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attitude toward purchases of books and journals is  longer acceptable. Most libraries now operate under a </a:t>
            </a:r>
            <a:r>
              <a:rPr lang="en-US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just-in-time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model due to budget constraints, patron use trends, and technology proliferation.</a:t>
            </a:r>
          </a:p>
          <a:p>
            <a:pPr marL="0" indent="0">
              <a:buNone/>
            </a:pPr>
            <a:endParaRPr lang="en-US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0" indent="0">
              <a:buNone/>
            </a:pP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Interlibrary loan (ILL) is a great example. Reciprocal programs and consortiums have been forged within and among states to avoid escalating costs while providing the same levels of service.</a:t>
            </a:r>
            <a:endParaRPr lang="en-US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16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792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dobe Kaiti Std R" pitchFamily="18" charset="-128"/>
                <a:ea typeface="Adobe Kaiti Std R" pitchFamily="18" charset="-128"/>
              </a:rPr>
              <a:t>ILL Cost Example - MU</a:t>
            </a:r>
            <a:endParaRPr lang="en-US" dirty="0"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80772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Even with regional reciprocal programs in place, ILL consist of about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$1,500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in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  <a:hlinkClick r:id="rId2"/>
              </a:rPr>
              <a:t>OCLC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network charges each month.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Annual subscription to a multi-state borrowing consortium like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  <a:hlinkClick r:id="rId3"/>
              </a:rPr>
              <a:t>PALCI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provides access to over 30 million titles for about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$30,000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per year (includes membership fees, software, staff training, etc.)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The MU library system pays about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$10,000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in copyright costs to the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  <a:hlinkClick r:id="rId4"/>
              </a:rPr>
              <a:t>CCC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annually to be in compliance with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Title 17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of the US Code.</a:t>
            </a:r>
            <a:endParaRPr lang="en-US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Annual postage and supplies are another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$10,000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; and staffing adds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130K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(with benefits - 3.5 FTE).</a:t>
            </a:r>
          </a:p>
        </p:txBody>
      </p:sp>
    </p:spTree>
    <p:extLst>
      <p:ext uri="{BB962C8B-B14F-4D97-AF65-F5344CB8AC3E}">
        <p14:creationId xmlns:p14="http://schemas.microsoft.com/office/powerpoint/2010/main" val="1865594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792162"/>
          </a:xfrm>
        </p:spPr>
        <p:txBody>
          <a:bodyPr/>
          <a:lstStyle/>
          <a:p>
            <a:r>
              <a:rPr lang="en-US" dirty="0" smtClean="0">
                <a:latin typeface="Adobe Kaiti Std R" pitchFamily="18" charset="-128"/>
                <a:ea typeface="Adobe Kaiti Std R" pitchFamily="18" charset="-128"/>
              </a:rPr>
              <a:t>Reciprocal Programs</a:t>
            </a:r>
            <a:endParaRPr lang="en-US" dirty="0"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80772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The total for ILL is about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$200,000 annually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for network, supplies, postage, and staff. Approximately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20,000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items are borrowed and loaned each year. 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MU pays an average of about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$10 per item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.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RLG/ACRL studies show that an ILL transaction may cost a university up to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$30 per item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without consideration for special borrowing programs (</a:t>
            </a:r>
            <a:r>
              <a:rPr lang="en-US" sz="2800" dirty="0" smtClean="0">
                <a:latin typeface="Adobe Kaiti Std R" pitchFamily="18" charset="-128"/>
                <a:ea typeface="Adobe Kaiti Std R" pitchFamily="18" charset="-128"/>
                <a:hlinkClick r:id="rId2"/>
              </a:rPr>
              <a:t>ED364242</a:t>
            </a:r>
            <a:r>
              <a:rPr lang="en-US" sz="2800" dirty="0" smtClean="0">
                <a:latin typeface="Adobe Kaiti Std R" pitchFamily="18" charset="-128"/>
                <a:ea typeface="Adobe Kaiti Std R" pitchFamily="18" charset="-128"/>
              </a:rPr>
              <a:t>)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.</a:t>
            </a:r>
          </a:p>
          <a:p>
            <a:pPr marL="457200" indent="-457200"/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Participation in reciprocal programs and consortium agreements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saves MU about $20 per each ILL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transaction!</a:t>
            </a:r>
          </a:p>
        </p:txBody>
      </p:sp>
    </p:spTree>
    <p:extLst>
      <p:ext uri="{BB962C8B-B14F-4D97-AF65-F5344CB8AC3E}">
        <p14:creationId xmlns:p14="http://schemas.microsoft.com/office/powerpoint/2010/main" val="53702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76200"/>
            <a:ext cx="78668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dobe Kaiti Std R" pitchFamily="18" charset="-128"/>
                <a:ea typeface="Adobe Kaiti Std R" pitchFamily="18" charset="-128"/>
              </a:rPr>
              <a:t>Digital Resources – Best Bargains</a:t>
            </a:r>
            <a:endParaRPr lang="en-US" dirty="0"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143000"/>
            <a:ext cx="8077200" cy="5562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Metrics for database subscriptions and e-journal packages also aid in the decision-making process when considering ILL vs. purchase of full text digital titles:</a:t>
            </a:r>
          </a:p>
          <a:p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Science Direct Elsevier = $82,727/</a:t>
            </a:r>
            <a:r>
              <a:rPr lang="en-US" sz="2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yr</a:t>
            </a:r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with 68,000 uses at $1.22 per use</a:t>
            </a:r>
          </a:p>
          <a:p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Springer Online = $55,956/</a:t>
            </a:r>
            <a:r>
              <a:rPr lang="en-US" sz="2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yr</a:t>
            </a:r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with 56,200 uses at .99 per use</a:t>
            </a:r>
          </a:p>
          <a:p>
            <a:pPr marL="0" indent="0" algn="ctr">
              <a:buNone/>
            </a:pP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Even with cost-saving ILL programs in place, the </a:t>
            </a:r>
            <a:r>
              <a:rPr 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cost to 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obtain </a:t>
            </a:r>
            <a:r>
              <a:rPr 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the same items 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listed above </a:t>
            </a:r>
            <a:r>
              <a:rPr 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via ILL would be 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over 1.2 million dollars annually. </a:t>
            </a:r>
          </a:p>
          <a:p>
            <a:pPr marL="0" indent="0" algn="ctr">
              <a:buNone/>
            </a:pPr>
            <a:r>
              <a:rPr lang="en-US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If/when library holdings stop being cost-effective, this is one of the major factors considered prior to cancellation. Other factors include accreditation requirements, ongoing research needs, etc.</a:t>
            </a:r>
            <a:endParaRPr lang="en-U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752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956" y="228600"/>
            <a:ext cx="7714488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dobe Kaiti Std R" pitchFamily="18" charset="-128"/>
                <a:ea typeface="Adobe Kaiti Std R" pitchFamily="18" charset="-128"/>
              </a:rPr>
              <a:t>Add to the discussion!</a:t>
            </a:r>
            <a:endParaRPr lang="en-US" dirty="0"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924800" cy="5486400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This exercise was designed to give us another perspective on how some units on a college campus use metrics and cost factors to make collection or service decisions. At MU we count everything we buy, use, or do! While this is a tedious task it actually pays-off if/when we have to make tough decisions or revise services to our users. </a:t>
            </a:r>
          </a:p>
          <a:p>
            <a:pPr marL="82296" indent="0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82296" indent="0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Do you have a CPU model that you can share with the group?</a:t>
            </a:r>
          </a:p>
          <a:p>
            <a:pPr marL="82296" indent="0"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82296" indent="0"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  <a:p>
            <a:pPr marL="82296" indent="0" algn="r">
              <a:buNone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Monica Brooks, Marshall Univ.</a:t>
            </a:r>
          </a:p>
          <a:p>
            <a:pPr marL="82296" indent="0" algn="r">
              <a:buNone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  <a:hlinkClick r:id="rId2"/>
              </a:rPr>
              <a:t>brooks@marshall.edu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 </a:t>
            </a:r>
          </a:p>
          <a:p>
            <a:pPr marL="82296" indent="0" algn="r">
              <a:buNone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rPr>
              <a:t>(304)696-6474</a:t>
            </a:r>
            <a:endParaRPr lang="en-US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Kaiti Std R" pitchFamily="18" charset="-128"/>
              <a:ea typeface="Adobe Kaiti Std R" pitchFamily="18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5228922"/>
            <a:ext cx="1066800" cy="61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32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Library Collection &amp;amp; Service Stats&amp;#x0D;&amp;#x0A;2009-2010 &amp;#x0D;&amp;#x0A;Highlights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06&quot;&gt;&lt;property id=&quot;20148&quot; value=&quot;5&quot;/&gt;&lt;property id=&quot;20300&quot; value=&quot;Slide 3&quot;/&gt;&lt;property id=&quot;20307&quot; value=&quot;258&quot;/&gt;&lt;/object&gt;&lt;object type=&quot;3&quot; unique_id=&quot;10007&quot;&gt;&lt;property id=&quot;20148&quot; value=&quot;5&quot;/&gt;&lt;property id=&quot;20300&quot; value=&quot;Slide 4&quot;/&gt;&lt;property id=&quot;20307&quot; value=&quot;259&quot;/&gt;&lt;/object&gt;&lt;object type=&quot;3&quot; unique_id=&quot;10008&quot;&gt;&lt;property id=&quot;20148&quot; value=&quot;5&quot;/&gt;&lt;property id=&quot;20300&quot; value=&quot;Slide 5&quot;/&gt;&lt;property id=&quot;20307&quot; value=&quot;260&quot;/&gt;&lt;/object&gt;&lt;object type=&quot;3&quot; unique_id=&quot;10009&quot;&gt;&lt;property id=&quot;20148&quot; value=&quot;5&quot;/&gt;&lt;property id=&quot;20300&quot; value=&quot;Slide 6&quot;/&gt;&lt;property id=&quot;20307&quot; value=&quot;261&quot;/&gt;&lt;/object&gt;&lt;object type=&quot;3&quot; unique_id=&quot;10074&quot;&gt;&lt;property id=&quot;20148&quot; value=&quot;5&quot;/&gt;&lt;property id=&quot;20300&quot; value=&quot;Slide 10&quot;/&gt;&lt;property id=&quot;20307&quot; value=&quot;262&quot;/&gt;&lt;/object&gt;&lt;object type=&quot;3&quot; unique_id=&quot;10126&quot;&gt;&lt;property id=&quot;20148&quot; value=&quot;5&quot;/&gt;&lt;property id=&quot;20300&quot; value=&quot;Slide 7 - &amp;quot;Digital Resources – Use v. Cost &amp;quot;&quot;/&gt;&lt;property id=&quot;20307&quot; value=&quot;264&quot;/&gt;&lt;/object&gt;&lt;object type=&quot;3&quot; unique_id=&quot;12113&quot;&gt;&lt;property id=&quot;20148&quot; value=&quot;5&quot;/&gt;&lt;property id=&quot;20300&quot; value=&quot;Slide 8 - &amp;quot;Digital Resources – Best Bargains&amp;quot;&quot;/&gt;&lt;property id=&quot;20307&quot; value=&quot;265&quot;/&gt;&lt;/object&gt;&lt;object type=&quot;3&quot; unique_id=&quot;12186&quot;&gt;&lt;property id=&quot;20148&quot; value=&quot;5&quot;/&gt;&lt;property id=&quot;20300&quot; value=&quot;Slide 9 - &amp;quot;2009-10 MUOnLine&amp;#x0D;&amp;#x0A;Highlights&amp;#x0D;&amp;#x0A;&amp;quot;&quot;/&gt;&lt;property id=&quot;20307&quot; value=&quot;266&quot;/&gt;&lt;/object&gt;&lt;object type=&quot;3&quot; unique_id=&quot;12252&quot;&gt;&lt;property id=&quot;20148&quot; value=&quot;5&quot;/&gt;&lt;property id=&quot;20300&quot; value=&quot;Slide 11 - &amp;quot;Compact Data:&amp;quot;&quot;/&gt;&lt;property id=&quot;20307&quot; value=&quot;267&quot;/&gt;&lt;/object&gt;&lt;object type=&quot;3&quot; unique_id=&quot;12293&quot;&gt;&lt;property id=&quot;20148&quot; value=&quot;5&quot;/&gt;&lt;property id=&quot;20300&quot; value=&quot;Slide 12 - &amp;quot;Student Stats:&amp;quot;&quot;/&gt;&lt;property id=&quot;20307&quot; value=&quot;268&quot;/&gt;&lt;/object&gt;&lt;object type=&quot;3&quot; unique_id=&quot;12420&quot;&gt;&lt;property id=&quot;20148&quot; value=&quot;5&quot;/&gt;&lt;property id=&quot;20300&quot; value=&quot;Slide 13 - &amp;quot;Est. Annual Expenses:&amp;quot;&quot;/&gt;&lt;property id=&quot;20307&quot; value=&quot;269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404</TotalTime>
  <Words>578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WVVLN Distance Education Forum Return on Investment (ROI) Discussion MU Library Example</vt:lpstr>
      <vt:lpstr>For Your Consideration-</vt:lpstr>
      <vt:lpstr>ILL Cost Example - MU</vt:lpstr>
      <vt:lpstr>Reciprocal Programs</vt:lpstr>
      <vt:lpstr>Digital Resources – Best Bargains</vt:lpstr>
      <vt:lpstr>Add to the discussion!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Collection &amp; Service Stats</dc:title>
  <dc:creator>brooks</dc:creator>
  <cp:lastModifiedBy>brooks</cp:lastModifiedBy>
  <cp:revision>62</cp:revision>
  <dcterms:created xsi:type="dcterms:W3CDTF">2010-09-17T20:21:23Z</dcterms:created>
  <dcterms:modified xsi:type="dcterms:W3CDTF">2011-11-22T21:21:45Z</dcterms:modified>
</cp:coreProperties>
</file>