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87"/>
    <p:restoredTop sz="94631"/>
  </p:normalViewPr>
  <p:slideViewPr>
    <p:cSldViewPr snapToGrid="0" snapToObjects="1">
      <p:cViewPr varScale="1">
        <p:scale>
          <a:sx n="110" d="100"/>
          <a:sy n="110" d="100"/>
        </p:scale>
        <p:origin x="4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Knows Someone in a Union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Knows Someone in a Union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14-6849-B1A9-090D9C003D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14-6849-B1A9-090D9C003DE1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</c:v>
                </c:pt>
                <c:pt idx="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3-804E-A48E-A40F6D08B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Unions Help Workers More than Hurt Them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Unions Help Workers More than Hurt Them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5B1-8E46-ABB1-A47B7B0654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B1-8E46-ABB1-A47B7B065476}"/>
              </c:ext>
            </c:extLst>
          </c:dPt>
          <c:cat>
            <c:strRef>
              <c:f>Sheet1!$A$2:$A$3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9C-9E49-8240-420DC6D58D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EF91E1-3243-4350-9791-C3D939268864}" type="doc">
      <dgm:prSet loTypeId="urn:microsoft.com/office/officeart/2008/layout/LinedList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70639D5B-B5F5-49EE-9AFF-6B189D368590}">
      <dgm:prSet/>
      <dgm:spPr/>
      <dgm:t>
        <a:bodyPr/>
        <a:lstStyle/>
        <a:p>
          <a:r>
            <a:rPr lang="en-US" b="1" dirty="0"/>
            <a:t>Started in Europe with the Industrial Revolution</a:t>
          </a:r>
        </a:p>
      </dgm:t>
    </dgm:pt>
    <dgm:pt modelId="{D11D02FA-BD58-4A83-AA06-DC54B5FF9C87}" type="parTrans" cxnId="{D31AA381-66F9-48DA-9D67-1C535976DBF3}">
      <dgm:prSet/>
      <dgm:spPr/>
      <dgm:t>
        <a:bodyPr/>
        <a:lstStyle/>
        <a:p>
          <a:endParaRPr lang="en-US"/>
        </a:p>
      </dgm:t>
    </dgm:pt>
    <dgm:pt modelId="{27DCA92D-DFC9-4026-BF59-199196CC0173}" type="sibTrans" cxnId="{D31AA381-66F9-48DA-9D67-1C535976DBF3}">
      <dgm:prSet/>
      <dgm:spPr/>
      <dgm:t>
        <a:bodyPr/>
        <a:lstStyle/>
        <a:p>
          <a:endParaRPr lang="en-US"/>
        </a:p>
      </dgm:t>
    </dgm:pt>
    <dgm:pt modelId="{DD6B264E-9F01-45DA-AC89-0D8811F981F3}">
      <dgm:prSet/>
      <dgm:spPr/>
      <dgm:t>
        <a:bodyPr/>
        <a:lstStyle/>
        <a:p>
          <a:r>
            <a:rPr lang="en-US" b="1" dirty="0"/>
            <a:t>Gave workers a platform to fight for better working conditions and fairer wages</a:t>
          </a:r>
        </a:p>
      </dgm:t>
    </dgm:pt>
    <dgm:pt modelId="{942C77A2-7B7B-4C70-B8EE-00D579B7ED14}" type="parTrans" cxnId="{2BD1F0E8-ABA5-4732-A682-F236D6F0BD5D}">
      <dgm:prSet/>
      <dgm:spPr/>
      <dgm:t>
        <a:bodyPr/>
        <a:lstStyle/>
        <a:p>
          <a:endParaRPr lang="en-US"/>
        </a:p>
      </dgm:t>
    </dgm:pt>
    <dgm:pt modelId="{9EB3AF7F-EF43-40D7-B0B3-BAECA0CD7ABB}" type="sibTrans" cxnId="{2BD1F0E8-ABA5-4732-A682-F236D6F0BD5D}">
      <dgm:prSet/>
      <dgm:spPr/>
      <dgm:t>
        <a:bodyPr/>
        <a:lstStyle/>
        <a:p>
          <a:endParaRPr lang="en-US"/>
        </a:p>
      </dgm:t>
    </dgm:pt>
    <dgm:pt modelId="{FB0EF447-54ED-4B5E-90F5-7EB6C01E832D}">
      <dgm:prSet/>
      <dgm:spPr/>
      <dgm:t>
        <a:bodyPr/>
        <a:lstStyle/>
        <a:p>
          <a:r>
            <a:rPr lang="en-US" b="1" dirty="0"/>
            <a:t>1886 - American Federation of Labor</a:t>
          </a:r>
        </a:p>
      </dgm:t>
    </dgm:pt>
    <dgm:pt modelId="{F203A8D0-C3BF-4C5E-A365-6923528C229F}" type="parTrans" cxnId="{5807D7BA-FA0D-4324-B04E-A84D1752F07F}">
      <dgm:prSet/>
      <dgm:spPr/>
      <dgm:t>
        <a:bodyPr/>
        <a:lstStyle/>
        <a:p>
          <a:endParaRPr lang="en-US"/>
        </a:p>
      </dgm:t>
    </dgm:pt>
    <dgm:pt modelId="{B8F92C13-04F1-4821-A091-C394814AC285}" type="sibTrans" cxnId="{5807D7BA-FA0D-4324-B04E-A84D1752F07F}">
      <dgm:prSet/>
      <dgm:spPr/>
      <dgm:t>
        <a:bodyPr/>
        <a:lstStyle/>
        <a:p>
          <a:endParaRPr lang="en-US"/>
        </a:p>
      </dgm:t>
    </dgm:pt>
    <dgm:pt modelId="{2F5A7A0E-DF15-3146-854C-A9EBEF769EC0}" type="pres">
      <dgm:prSet presAssocID="{8EEF91E1-3243-4350-9791-C3D939268864}" presName="vert0" presStyleCnt="0">
        <dgm:presLayoutVars>
          <dgm:dir/>
          <dgm:animOne val="branch"/>
          <dgm:animLvl val="lvl"/>
        </dgm:presLayoutVars>
      </dgm:prSet>
      <dgm:spPr/>
    </dgm:pt>
    <dgm:pt modelId="{EC7D7FD8-1EB8-B749-9EF5-0EFC3DAD8BCC}" type="pres">
      <dgm:prSet presAssocID="{70639D5B-B5F5-49EE-9AFF-6B189D368590}" presName="thickLine" presStyleLbl="alignNode1" presStyleIdx="0" presStyleCnt="3"/>
      <dgm:spPr/>
    </dgm:pt>
    <dgm:pt modelId="{4A07C04A-9D50-174C-BCC0-D3AB02363236}" type="pres">
      <dgm:prSet presAssocID="{70639D5B-B5F5-49EE-9AFF-6B189D368590}" presName="horz1" presStyleCnt="0"/>
      <dgm:spPr/>
    </dgm:pt>
    <dgm:pt modelId="{146F34A7-00DD-BB4C-924D-48E836299B31}" type="pres">
      <dgm:prSet presAssocID="{70639D5B-B5F5-49EE-9AFF-6B189D368590}" presName="tx1" presStyleLbl="revTx" presStyleIdx="0" presStyleCnt="3"/>
      <dgm:spPr/>
    </dgm:pt>
    <dgm:pt modelId="{8ED0EEF6-7596-B041-82D1-5A2F0EE27788}" type="pres">
      <dgm:prSet presAssocID="{70639D5B-B5F5-49EE-9AFF-6B189D368590}" presName="vert1" presStyleCnt="0"/>
      <dgm:spPr/>
    </dgm:pt>
    <dgm:pt modelId="{07345F42-B2BA-BB44-A526-AC61C090956C}" type="pres">
      <dgm:prSet presAssocID="{DD6B264E-9F01-45DA-AC89-0D8811F981F3}" presName="thickLine" presStyleLbl="alignNode1" presStyleIdx="1" presStyleCnt="3"/>
      <dgm:spPr/>
    </dgm:pt>
    <dgm:pt modelId="{F56ED322-4B89-2F42-B1CA-7B612D01D94C}" type="pres">
      <dgm:prSet presAssocID="{DD6B264E-9F01-45DA-AC89-0D8811F981F3}" presName="horz1" presStyleCnt="0"/>
      <dgm:spPr/>
    </dgm:pt>
    <dgm:pt modelId="{5302929D-F07C-3E42-A4D1-C9FCB300002F}" type="pres">
      <dgm:prSet presAssocID="{DD6B264E-9F01-45DA-AC89-0D8811F981F3}" presName="tx1" presStyleLbl="revTx" presStyleIdx="1" presStyleCnt="3"/>
      <dgm:spPr/>
    </dgm:pt>
    <dgm:pt modelId="{26D60955-B517-5B43-A6D0-7DAD98E9E0E4}" type="pres">
      <dgm:prSet presAssocID="{DD6B264E-9F01-45DA-AC89-0D8811F981F3}" presName="vert1" presStyleCnt="0"/>
      <dgm:spPr/>
    </dgm:pt>
    <dgm:pt modelId="{BB15565B-C1B5-D940-8722-C69C04FBDFAE}" type="pres">
      <dgm:prSet presAssocID="{FB0EF447-54ED-4B5E-90F5-7EB6C01E832D}" presName="thickLine" presStyleLbl="alignNode1" presStyleIdx="2" presStyleCnt="3"/>
      <dgm:spPr/>
    </dgm:pt>
    <dgm:pt modelId="{395FF050-EF0A-7C48-BA18-208FB987F529}" type="pres">
      <dgm:prSet presAssocID="{FB0EF447-54ED-4B5E-90F5-7EB6C01E832D}" presName="horz1" presStyleCnt="0"/>
      <dgm:spPr/>
    </dgm:pt>
    <dgm:pt modelId="{2F5CAD5A-9503-484C-BC49-E9A5D15D932C}" type="pres">
      <dgm:prSet presAssocID="{FB0EF447-54ED-4B5E-90F5-7EB6C01E832D}" presName="tx1" presStyleLbl="revTx" presStyleIdx="2" presStyleCnt="3"/>
      <dgm:spPr/>
    </dgm:pt>
    <dgm:pt modelId="{27FEB0F9-70BD-7947-9CA0-D2007F13BCB3}" type="pres">
      <dgm:prSet presAssocID="{FB0EF447-54ED-4B5E-90F5-7EB6C01E832D}" presName="vert1" presStyleCnt="0"/>
      <dgm:spPr/>
    </dgm:pt>
  </dgm:ptLst>
  <dgm:cxnLst>
    <dgm:cxn modelId="{7F3DB103-ED18-F343-AEDA-BA17BD6CC6F2}" type="presOf" srcId="{FB0EF447-54ED-4B5E-90F5-7EB6C01E832D}" destId="{2F5CAD5A-9503-484C-BC49-E9A5D15D932C}" srcOrd="0" destOrd="0" presId="urn:microsoft.com/office/officeart/2008/layout/LinedList"/>
    <dgm:cxn modelId="{CE9C827A-68F3-B848-B9C4-73731755196C}" type="presOf" srcId="{70639D5B-B5F5-49EE-9AFF-6B189D368590}" destId="{146F34A7-00DD-BB4C-924D-48E836299B31}" srcOrd="0" destOrd="0" presId="urn:microsoft.com/office/officeart/2008/layout/LinedList"/>
    <dgm:cxn modelId="{D31AA381-66F9-48DA-9D67-1C535976DBF3}" srcId="{8EEF91E1-3243-4350-9791-C3D939268864}" destId="{70639D5B-B5F5-49EE-9AFF-6B189D368590}" srcOrd="0" destOrd="0" parTransId="{D11D02FA-BD58-4A83-AA06-DC54B5FF9C87}" sibTransId="{27DCA92D-DFC9-4026-BF59-199196CC0173}"/>
    <dgm:cxn modelId="{B46D37B5-FD26-C048-ADB6-CDD1AF6A933E}" type="presOf" srcId="{8EEF91E1-3243-4350-9791-C3D939268864}" destId="{2F5A7A0E-DF15-3146-854C-A9EBEF769EC0}" srcOrd="0" destOrd="0" presId="urn:microsoft.com/office/officeart/2008/layout/LinedList"/>
    <dgm:cxn modelId="{5807D7BA-FA0D-4324-B04E-A84D1752F07F}" srcId="{8EEF91E1-3243-4350-9791-C3D939268864}" destId="{FB0EF447-54ED-4B5E-90F5-7EB6C01E832D}" srcOrd="2" destOrd="0" parTransId="{F203A8D0-C3BF-4C5E-A365-6923528C229F}" sibTransId="{B8F92C13-04F1-4821-A091-C394814AC285}"/>
    <dgm:cxn modelId="{600C44C1-E789-FE44-AE78-11A599EDAEDD}" type="presOf" srcId="{DD6B264E-9F01-45DA-AC89-0D8811F981F3}" destId="{5302929D-F07C-3E42-A4D1-C9FCB300002F}" srcOrd="0" destOrd="0" presId="urn:microsoft.com/office/officeart/2008/layout/LinedList"/>
    <dgm:cxn modelId="{2BD1F0E8-ABA5-4732-A682-F236D6F0BD5D}" srcId="{8EEF91E1-3243-4350-9791-C3D939268864}" destId="{DD6B264E-9F01-45DA-AC89-0D8811F981F3}" srcOrd="1" destOrd="0" parTransId="{942C77A2-7B7B-4C70-B8EE-00D579B7ED14}" sibTransId="{9EB3AF7F-EF43-40D7-B0B3-BAECA0CD7ABB}"/>
    <dgm:cxn modelId="{185DBFC8-A68E-EB48-9358-B3B3173F90A8}" type="presParOf" srcId="{2F5A7A0E-DF15-3146-854C-A9EBEF769EC0}" destId="{EC7D7FD8-1EB8-B749-9EF5-0EFC3DAD8BCC}" srcOrd="0" destOrd="0" presId="urn:microsoft.com/office/officeart/2008/layout/LinedList"/>
    <dgm:cxn modelId="{CD089D18-87AF-BA44-875F-94FD8FF90FF6}" type="presParOf" srcId="{2F5A7A0E-DF15-3146-854C-A9EBEF769EC0}" destId="{4A07C04A-9D50-174C-BCC0-D3AB02363236}" srcOrd="1" destOrd="0" presId="urn:microsoft.com/office/officeart/2008/layout/LinedList"/>
    <dgm:cxn modelId="{F6CD8D14-990B-1F4B-82A3-9170104BB4B4}" type="presParOf" srcId="{4A07C04A-9D50-174C-BCC0-D3AB02363236}" destId="{146F34A7-00DD-BB4C-924D-48E836299B31}" srcOrd="0" destOrd="0" presId="urn:microsoft.com/office/officeart/2008/layout/LinedList"/>
    <dgm:cxn modelId="{AF4D7BAA-5A1E-444A-A0B8-E1E4B1450D1B}" type="presParOf" srcId="{4A07C04A-9D50-174C-BCC0-D3AB02363236}" destId="{8ED0EEF6-7596-B041-82D1-5A2F0EE27788}" srcOrd="1" destOrd="0" presId="urn:microsoft.com/office/officeart/2008/layout/LinedList"/>
    <dgm:cxn modelId="{DB410ED7-02AD-7843-8E8B-9C4BC8E080A8}" type="presParOf" srcId="{2F5A7A0E-DF15-3146-854C-A9EBEF769EC0}" destId="{07345F42-B2BA-BB44-A526-AC61C090956C}" srcOrd="2" destOrd="0" presId="urn:microsoft.com/office/officeart/2008/layout/LinedList"/>
    <dgm:cxn modelId="{23979747-09F9-0E40-B806-87608C917F94}" type="presParOf" srcId="{2F5A7A0E-DF15-3146-854C-A9EBEF769EC0}" destId="{F56ED322-4B89-2F42-B1CA-7B612D01D94C}" srcOrd="3" destOrd="0" presId="urn:microsoft.com/office/officeart/2008/layout/LinedList"/>
    <dgm:cxn modelId="{626E681A-CBF6-D04E-9256-86283F70F942}" type="presParOf" srcId="{F56ED322-4B89-2F42-B1CA-7B612D01D94C}" destId="{5302929D-F07C-3E42-A4D1-C9FCB300002F}" srcOrd="0" destOrd="0" presId="urn:microsoft.com/office/officeart/2008/layout/LinedList"/>
    <dgm:cxn modelId="{563CB1B6-2259-8546-AE7B-78DA21187CC8}" type="presParOf" srcId="{F56ED322-4B89-2F42-B1CA-7B612D01D94C}" destId="{26D60955-B517-5B43-A6D0-7DAD98E9E0E4}" srcOrd="1" destOrd="0" presId="urn:microsoft.com/office/officeart/2008/layout/LinedList"/>
    <dgm:cxn modelId="{7FB29A46-D463-2247-96FB-7E957D1CD692}" type="presParOf" srcId="{2F5A7A0E-DF15-3146-854C-A9EBEF769EC0}" destId="{BB15565B-C1B5-D940-8722-C69C04FBDFAE}" srcOrd="4" destOrd="0" presId="urn:microsoft.com/office/officeart/2008/layout/LinedList"/>
    <dgm:cxn modelId="{9A9315D2-2976-1047-9233-80A746D96B72}" type="presParOf" srcId="{2F5A7A0E-DF15-3146-854C-A9EBEF769EC0}" destId="{395FF050-EF0A-7C48-BA18-208FB987F529}" srcOrd="5" destOrd="0" presId="urn:microsoft.com/office/officeart/2008/layout/LinedList"/>
    <dgm:cxn modelId="{E6B12964-EBC7-7B4D-9829-8D16DB94C00D}" type="presParOf" srcId="{395FF050-EF0A-7C48-BA18-208FB987F529}" destId="{2F5CAD5A-9503-484C-BC49-E9A5D15D932C}" srcOrd="0" destOrd="0" presId="urn:microsoft.com/office/officeart/2008/layout/LinedList"/>
    <dgm:cxn modelId="{92A5FA71-836C-CA42-8619-DD7C73E5FFAC}" type="presParOf" srcId="{395FF050-EF0A-7C48-BA18-208FB987F529}" destId="{27FEB0F9-70BD-7947-9CA0-D2007F13BCB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4FE976-DD91-4BF1-B8CE-202040495CC9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76C4DD-C572-4F00-830A-35DF5B882A4D}">
      <dgm:prSet/>
      <dgm:spPr/>
      <dgm:t>
        <a:bodyPr/>
        <a:lstStyle/>
        <a:p>
          <a:r>
            <a:rPr lang="en-US" b="1" dirty="0"/>
            <a:t>Both of my grandfathers and my father were involved in a union</a:t>
          </a:r>
        </a:p>
      </dgm:t>
    </dgm:pt>
    <dgm:pt modelId="{F841575B-77CB-4D19-A5FF-B3875C6ACCF8}" type="parTrans" cxnId="{E8E40AA7-DA1C-427F-A60A-9E64283947DA}">
      <dgm:prSet/>
      <dgm:spPr/>
      <dgm:t>
        <a:bodyPr/>
        <a:lstStyle/>
        <a:p>
          <a:endParaRPr lang="en-US"/>
        </a:p>
      </dgm:t>
    </dgm:pt>
    <dgm:pt modelId="{9BA47979-5F01-4F99-9674-5E585F7D5E6F}" type="sibTrans" cxnId="{E8E40AA7-DA1C-427F-A60A-9E64283947DA}">
      <dgm:prSet/>
      <dgm:spPr/>
      <dgm:t>
        <a:bodyPr/>
        <a:lstStyle/>
        <a:p>
          <a:endParaRPr lang="en-US"/>
        </a:p>
      </dgm:t>
    </dgm:pt>
    <dgm:pt modelId="{86996D66-7E22-4241-81FC-DDF83111145F}">
      <dgm:prSet/>
      <dgm:spPr/>
      <dgm:t>
        <a:bodyPr/>
        <a:lstStyle/>
        <a:p>
          <a:r>
            <a:rPr lang="en-US" b="1" dirty="0"/>
            <a:t>West Virginia and Appalachian history is full of union movements</a:t>
          </a:r>
        </a:p>
      </dgm:t>
    </dgm:pt>
    <dgm:pt modelId="{CE3D4B74-2D9E-4A60-B75F-18C0AA987F35}" type="parTrans" cxnId="{6A345A08-8A5C-42E9-8AFA-FFE27B03435E}">
      <dgm:prSet/>
      <dgm:spPr/>
      <dgm:t>
        <a:bodyPr/>
        <a:lstStyle/>
        <a:p>
          <a:endParaRPr lang="en-US"/>
        </a:p>
      </dgm:t>
    </dgm:pt>
    <dgm:pt modelId="{9207D41D-398C-4837-9294-79EE4DA7036A}" type="sibTrans" cxnId="{6A345A08-8A5C-42E9-8AFA-FFE27B03435E}">
      <dgm:prSet/>
      <dgm:spPr/>
      <dgm:t>
        <a:bodyPr/>
        <a:lstStyle/>
        <a:p>
          <a:endParaRPr lang="en-US"/>
        </a:p>
      </dgm:t>
    </dgm:pt>
    <dgm:pt modelId="{0EB92C24-67A0-4955-9EAD-3387ECCE5E5F}">
      <dgm:prSet/>
      <dgm:spPr/>
      <dgm:t>
        <a:bodyPr/>
        <a:lstStyle/>
        <a:p>
          <a:r>
            <a:rPr lang="en-US" b="1" dirty="0"/>
            <a:t>Impossible to understand the labor history of the area without studying unions </a:t>
          </a:r>
        </a:p>
      </dgm:t>
    </dgm:pt>
    <dgm:pt modelId="{BB40B4EE-7D01-4FD6-AE17-FCCF319F0FAF}" type="parTrans" cxnId="{FA91E6E2-A5BB-4227-8486-0F3AB61FDD7E}">
      <dgm:prSet/>
      <dgm:spPr/>
      <dgm:t>
        <a:bodyPr/>
        <a:lstStyle/>
        <a:p>
          <a:endParaRPr lang="en-US"/>
        </a:p>
      </dgm:t>
    </dgm:pt>
    <dgm:pt modelId="{D9C69DBD-D75E-474F-8686-E11C01708A23}" type="sibTrans" cxnId="{FA91E6E2-A5BB-4227-8486-0F3AB61FDD7E}">
      <dgm:prSet/>
      <dgm:spPr/>
      <dgm:t>
        <a:bodyPr/>
        <a:lstStyle/>
        <a:p>
          <a:endParaRPr lang="en-US"/>
        </a:p>
      </dgm:t>
    </dgm:pt>
    <dgm:pt modelId="{0A392715-D5CF-41C4-A673-E82B7DAAA9F1}">
      <dgm:prSet/>
      <dgm:spPr/>
      <dgm:t>
        <a:bodyPr/>
        <a:lstStyle/>
        <a:p>
          <a:r>
            <a:rPr lang="en-US" b="1" dirty="0"/>
            <a:t>Post-industrial America has spurred many social changes</a:t>
          </a:r>
        </a:p>
      </dgm:t>
    </dgm:pt>
    <dgm:pt modelId="{BD63B171-F9E7-41A5-AE3B-38EF2B890E8E}" type="parTrans" cxnId="{E7127FD0-133F-4538-857B-506DFB0FD888}">
      <dgm:prSet/>
      <dgm:spPr/>
      <dgm:t>
        <a:bodyPr/>
        <a:lstStyle/>
        <a:p>
          <a:endParaRPr lang="en-US"/>
        </a:p>
      </dgm:t>
    </dgm:pt>
    <dgm:pt modelId="{55ACC229-D665-4926-9FC7-8E8324E02B48}" type="sibTrans" cxnId="{E7127FD0-133F-4538-857B-506DFB0FD888}">
      <dgm:prSet/>
      <dgm:spPr/>
      <dgm:t>
        <a:bodyPr/>
        <a:lstStyle/>
        <a:p>
          <a:endParaRPr lang="en-US"/>
        </a:p>
      </dgm:t>
    </dgm:pt>
    <dgm:pt modelId="{6F529D74-614E-E94E-B164-6C81ECA9792C}" type="pres">
      <dgm:prSet presAssocID="{F94FE976-DD91-4BF1-B8CE-202040495CC9}" presName="vert0" presStyleCnt="0">
        <dgm:presLayoutVars>
          <dgm:dir/>
          <dgm:animOne val="branch"/>
          <dgm:animLvl val="lvl"/>
        </dgm:presLayoutVars>
      </dgm:prSet>
      <dgm:spPr/>
    </dgm:pt>
    <dgm:pt modelId="{F93BCEFD-8967-174A-966F-0670B4C1EA13}" type="pres">
      <dgm:prSet presAssocID="{A176C4DD-C572-4F00-830A-35DF5B882A4D}" presName="thickLine" presStyleLbl="alignNode1" presStyleIdx="0" presStyleCnt="4"/>
      <dgm:spPr/>
    </dgm:pt>
    <dgm:pt modelId="{9C5DF039-AD45-EA4C-A9B6-E0CB96BE432E}" type="pres">
      <dgm:prSet presAssocID="{A176C4DD-C572-4F00-830A-35DF5B882A4D}" presName="horz1" presStyleCnt="0"/>
      <dgm:spPr/>
    </dgm:pt>
    <dgm:pt modelId="{34E07E20-F879-5244-AD32-848EE3323A84}" type="pres">
      <dgm:prSet presAssocID="{A176C4DD-C572-4F00-830A-35DF5B882A4D}" presName="tx1" presStyleLbl="revTx" presStyleIdx="0" presStyleCnt="4"/>
      <dgm:spPr/>
    </dgm:pt>
    <dgm:pt modelId="{679D4580-260C-0749-A0D3-01E262ED4FDE}" type="pres">
      <dgm:prSet presAssocID="{A176C4DD-C572-4F00-830A-35DF5B882A4D}" presName="vert1" presStyleCnt="0"/>
      <dgm:spPr/>
    </dgm:pt>
    <dgm:pt modelId="{E25F89E1-EA66-6041-8403-3A1B42213544}" type="pres">
      <dgm:prSet presAssocID="{86996D66-7E22-4241-81FC-DDF83111145F}" presName="thickLine" presStyleLbl="alignNode1" presStyleIdx="1" presStyleCnt="4"/>
      <dgm:spPr/>
    </dgm:pt>
    <dgm:pt modelId="{019FE67C-DFB9-CA41-BBA1-6DA0D980F810}" type="pres">
      <dgm:prSet presAssocID="{86996D66-7E22-4241-81FC-DDF83111145F}" presName="horz1" presStyleCnt="0"/>
      <dgm:spPr/>
    </dgm:pt>
    <dgm:pt modelId="{70463948-7865-C246-8802-38FB0E0F5A06}" type="pres">
      <dgm:prSet presAssocID="{86996D66-7E22-4241-81FC-DDF83111145F}" presName="tx1" presStyleLbl="revTx" presStyleIdx="1" presStyleCnt="4"/>
      <dgm:spPr/>
    </dgm:pt>
    <dgm:pt modelId="{99A919A2-9652-044A-8E29-50D0DEB6B531}" type="pres">
      <dgm:prSet presAssocID="{86996D66-7E22-4241-81FC-DDF83111145F}" presName="vert1" presStyleCnt="0"/>
      <dgm:spPr/>
    </dgm:pt>
    <dgm:pt modelId="{D963A164-815E-0140-ABB3-EA02BBA20686}" type="pres">
      <dgm:prSet presAssocID="{0EB92C24-67A0-4955-9EAD-3387ECCE5E5F}" presName="thickLine" presStyleLbl="alignNode1" presStyleIdx="2" presStyleCnt="4"/>
      <dgm:spPr/>
    </dgm:pt>
    <dgm:pt modelId="{1563DFB8-FA71-7E48-8FFB-745FCDC5BE2A}" type="pres">
      <dgm:prSet presAssocID="{0EB92C24-67A0-4955-9EAD-3387ECCE5E5F}" presName="horz1" presStyleCnt="0"/>
      <dgm:spPr/>
    </dgm:pt>
    <dgm:pt modelId="{9816B773-2967-4A41-80A1-BE225133BC98}" type="pres">
      <dgm:prSet presAssocID="{0EB92C24-67A0-4955-9EAD-3387ECCE5E5F}" presName="tx1" presStyleLbl="revTx" presStyleIdx="2" presStyleCnt="4"/>
      <dgm:spPr/>
    </dgm:pt>
    <dgm:pt modelId="{AAA41EF1-42DE-D848-994F-B6B5D10B94F7}" type="pres">
      <dgm:prSet presAssocID="{0EB92C24-67A0-4955-9EAD-3387ECCE5E5F}" presName="vert1" presStyleCnt="0"/>
      <dgm:spPr/>
    </dgm:pt>
    <dgm:pt modelId="{B465C485-A6EE-8F4A-BEA3-E6CC3BDDFC65}" type="pres">
      <dgm:prSet presAssocID="{0A392715-D5CF-41C4-A673-E82B7DAAA9F1}" presName="thickLine" presStyleLbl="alignNode1" presStyleIdx="3" presStyleCnt="4"/>
      <dgm:spPr/>
    </dgm:pt>
    <dgm:pt modelId="{45B635D8-8747-C440-A017-D69237E26D20}" type="pres">
      <dgm:prSet presAssocID="{0A392715-D5CF-41C4-A673-E82B7DAAA9F1}" presName="horz1" presStyleCnt="0"/>
      <dgm:spPr/>
    </dgm:pt>
    <dgm:pt modelId="{C103FB55-7AA8-9D47-81F0-3734BC4B4BE3}" type="pres">
      <dgm:prSet presAssocID="{0A392715-D5CF-41C4-A673-E82B7DAAA9F1}" presName="tx1" presStyleLbl="revTx" presStyleIdx="3" presStyleCnt="4"/>
      <dgm:spPr/>
    </dgm:pt>
    <dgm:pt modelId="{A526CC68-F18F-7543-873A-A4DC60788A10}" type="pres">
      <dgm:prSet presAssocID="{0A392715-D5CF-41C4-A673-E82B7DAAA9F1}" presName="vert1" presStyleCnt="0"/>
      <dgm:spPr/>
    </dgm:pt>
  </dgm:ptLst>
  <dgm:cxnLst>
    <dgm:cxn modelId="{6A345A08-8A5C-42E9-8AFA-FFE27B03435E}" srcId="{F94FE976-DD91-4BF1-B8CE-202040495CC9}" destId="{86996D66-7E22-4241-81FC-DDF83111145F}" srcOrd="1" destOrd="0" parTransId="{CE3D4B74-2D9E-4A60-B75F-18C0AA987F35}" sibTransId="{9207D41D-398C-4837-9294-79EE4DA7036A}"/>
    <dgm:cxn modelId="{5519D42E-09E9-304A-BA05-CDE8CAF92323}" type="presOf" srcId="{A176C4DD-C572-4F00-830A-35DF5B882A4D}" destId="{34E07E20-F879-5244-AD32-848EE3323A84}" srcOrd="0" destOrd="0" presId="urn:microsoft.com/office/officeart/2008/layout/LinedList"/>
    <dgm:cxn modelId="{33746041-AC4C-FD4F-8DDD-13BADB369C9A}" type="presOf" srcId="{86996D66-7E22-4241-81FC-DDF83111145F}" destId="{70463948-7865-C246-8802-38FB0E0F5A06}" srcOrd="0" destOrd="0" presId="urn:microsoft.com/office/officeart/2008/layout/LinedList"/>
    <dgm:cxn modelId="{6ECE9541-E44C-EE41-831F-12009D4500EA}" type="presOf" srcId="{F94FE976-DD91-4BF1-B8CE-202040495CC9}" destId="{6F529D74-614E-E94E-B164-6C81ECA9792C}" srcOrd="0" destOrd="0" presId="urn:microsoft.com/office/officeart/2008/layout/LinedList"/>
    <dgm:cxn modelId="{EEA4546F-5A48-B44B-A4E6-73041AB4446D}" type="presOf" srcId="{0EB92C24-67A0-4955-9EAD-3387ECCE5E5F}" destId="{9816B773-2967-4A41-80A1-BE225133BC98}" srcOrd="0" destOrd="0" presId="urn:microsoft.com/office/officeart/2008/layout/LinedList"/>
    <dgm:cxn modelId="{E46C7078-7B66-E546-9EDD-13FB127E40B8}" type="presOf" srcId="{0A392715-D5CF-41C4-A673-E82B7DAAA9F1}" destId="{C103FB55-7AA8-9D47-81F0-3734BC4B4BE3}" srcOrd="0" destOrd="0" presId="urn:microsoft.com/office/officeart/2008/layout/LinedList"/>
    <dgm:cxn modelId="{E8E40AA7-DA1C-427F-A60A-9E64283947DA}" srcId="{F94FE976-DD91-4BF1-B8CE-202040495CC9}" destId="{A176C4DD-C572-4F00-830A-35DF5B882A4D}" srcOrd="0" destOrd="0" parTransId="{F841575B-77CB-4D19-A5FF-B3875C6ACCF8}" sibTransId="{9BA47979-5F01-4F99-9674-5E585F7D5E6F}"/>
    <dgm:cxn modelId="{E7127FD0-133F-4538-857B-506DFB0FD888}" srcId="{F94FE976-DD91-4BF1-B8CE-202040495CC9}" destId="{0A392715-D5CF-41C4-A673-E82B7DAAA9F1}" srcOrd="3" destOrd="0" parTransId="{BD63B171-F9E7-41A5-AE3B-38EF2B890E8E}" sibTransId="{55ACC229-D665-4926-9FC7-8E8324E02B48}"/>
    <dgm:cxn modelId="{FA91E6E2-A5BB-4227-8486-0F3AB61FDD7E}" srcId="{F94FE976-DD91-4BF1-B8CE-202040495CC9}" destId="{0EB92C24-67A0-4955-9EAD-3387ECCE5E5F}" srcOrd="2" destOrd="0" parTransId="{BB40B4EE-7D01-4FD6-AE17-FCCF319F0FAF}" sibTransId="{D9C69DBD-D75E-474F-8686-E11C01708A23}"/>
    <dgm:cxn modelId="{52447A13-BB9C-574F-8A5A-463039C86F0F}" type="presParOf" srcId="{6F529D74-614E-E94E-B164-6C81ECA9792C}" destId="{F93BCEFD-8967-174A-966F-0670B4C1EA13}" srcOrd="0" destOrd="0" presId="urn:microsoft.com/office/officeart/2008/layout/LinedList"/>
    <dgm:cxn modelId="{B657D068-EE07-8E41-A8FA-8A3228E1BCE4}" type="presParOf" srcId="{6F529D74-614E-E94E-B164-6C81ECA9792C}" destId="{9C5DF039-AD45-EA4C-A9B6-E0CB96BE432E}" srcOrd="1" destOrd="0" presId="urn:microsoft.com/office/officeart/2008/layout/LinedList"/>
    <dgm:cxn modelId="{C4719121-B8A6-454F-B7AC-3B4C6C459DB6}" type="presParOf" srcId="{9C5DF039-AD45-EA4C-A9B6-E0CB96BE432E}" destId="{34E07E20-F879-5244-AD32-848EE3323A84}" srcOrd="0" destOrd="0" presId="urn:microsoft.com/office/officeart/2008/layout/LinedList"/>
    <dgm:cxn modelId="{79A25F41-3820-004E-80DE-3EAB4C33C96B}" type="presParOf" srcId="{9C5DF039-AD45-EA4C-A9B6-E0CB96BE432E}" destId="{679D4580-260C-0749-A0D3-01E262ED4FDE}" srcOrd="1" destOrd="0" presId="urn:microsoft.com/office/officeart/2008/layout/LinedList"/>
    <dgm:cxn modelId="{22C4C3C4-C5C9-744A-829C-4430D75FE21A}" type="presParOf" srcId="{6F529D74-614E-E94E-B164-6C81ECA9792C}" destId="{E25F89E1-EA66-6041-8403-3A1B42213544}" srcOrd="2" destOrd="0" presId="urn:microsoft.com/office/officeart/2008/layout/LinedList"/>
    <dgm:cxn modelId="{F7F46BB2-7F19-6846-8559-383B3708F06D}" type="presParOf" srcId="{6F529D74-614E-E94E-B164-6C81ECA9792C}" destId="{019FE67C-DFB9-CA41-BBA1-6DA0D980F810}" srcOrd="3" destOrd="0" presId="urn:microsoft.com/office/officeart/2008/layout/LinedList"/>
    <dgm:cxn modelId="{9EB3052B-02A8-B340-A7AA-9D84BB1A818E}" type="presParOf" srcId="{019FE67C-DFB9-CA41-BBA1-6DA0D980F810}" destId="{70463948-7865-C246-8802-38FB0E0F5A06}" srcOrd="0" destOrd="0" presId="urn:microsoft.com/office/officeart/2008/layout/LinedList"/>
    <dgm:cxn modelId="{B241BE8E-9D8C-3A4F-A0CD-0C8C0141DE1D}" type="presParOf" srcId="{019FE67C-DFB9-CA41-BBA1-6DA0D980F810}" destId="{99A919A2-9652-044A-8E29-50D0DEB6B531}" srcOrd="1" destOrd="0" presId="urn:microsoft.com/office/officeart/2008/layout/LinedList"/>
    <dgm:cxn modelId="{63554620-C4E6-5342-953C-866118B4EA51}" type="presParOf" srcId="{6F529D74-614E-E94E-B164-6C81ECA9792C}" destId="{D963A164-815E-0140-ABB3-EA02BBA20686}" srcOrd="4" destOrd="0" presId="urn:microsoft.com/office/officeart/2008/layout/LinedList"/>
    <dgm:cxn modelId="{28320961-7E9B-2947-A82C-D8EA3414784F}" type="presParOf" srcId="{6F529D74-614E-E94E-B164-6C81ECA9792C}" destId="{1563DFB8-FA71-7E48-8FFB-745FCDC5BE2A}" srcOrd="5" destOrd="0" presId="urn:microsoft.com/office/officeart/2008/layout/LinedList"/>
    <dgm:cxn modelId="{CA2B42E4-1F9C-1541-929A-A40AECDCEAAD}" type="presParOf" srcId="{1563DFB8-FA71-7E48-8FFB-745FCDC5BE2A}" destId="{9816B773-2967-4A41-80A1-BE225133BC98}" srcOrd="0" destOrd="0" presId="urn:microsoft.com/office/officeart/2008/layout/LinedList"/>
    <dgm:cxn modelId="{3B528F00-E33A-F74F-AED6-CC27E260F46D}" type="presParOf" srcId="{1563DFB8-FA71-7E48-8FFB-745FCDC5BE2A}" destId="{AAA41EF1-42DE-D848-994F-B6B5D10B94F7}" srcOrd="1" destOrd="0" presId="urn:microsoft.com/office/officeart/2008/layout/LinedList"/>
    <dgm:cxn modelId="{690FA950-9DA6-1246-84D8-F481E96A0170}" type="presParOf" srcId="{6F529D74-614E-E94E-B164-6C81ECA9792C}" destId="{B465C485-A6EE-8F4A-BEA3-E6CC3BDDFC65}" srcOrd="6" destOrd="0" presId="urn:microsoft.com/office/officeart/2008/layout/LinedList"/>
    <dgm:cxn modelId="{C15D9303-9727-F64E-8F9E-B07B6C90FFFF}" type="presParOf" srcId="{6F529D74-614E-E94E-B164-6C81ECA9792C}" destId="{45B635D8-8747-C440-A017-D69237E26D20}" srcOrd="7" destOrd="0" presId="urn:microsoft.com/office/officeart/2008/layout/LinedList"/>
    <dgm:cxn modelId="{83B6F415-CFBE-6D44-9784-DF80E3EF612E}" type="presParOf" srcId="{45B635D8-8747-C440-A017-D69237E26D20}" destId="{C103FB55-7AA8-9D47-81F0-3734BC4B4BE3}" srcOrd="0" destOrd="0" presId="urn:microsoft.com/office/officeart/2008/layout/LinedList"/>
    <dgm:cxn modelId="{71B1964E-C206-FF46-A069-04D57B345613}" type="presParOf" srcId="{45B635D8-8747-C440-A017-D69237E26D20}" destId="{A526CC68-F18F-7543-873A-A4DC60788A1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776A5E-85C2-44E5-BAAF-4B6D5055F5A9}" type="doc">
      <dgm:prSet loTypeId="urn:microsoft.com/office/officeart/2008/layout/LinedList" loCatId="list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8AF2AF47-A3CC-48DA-854E-4B1671D8AE93}">
      <dgm:prSet/>
      <dgm:spPr/>
      <dgm:t>
        <a:bodyPr/>
        <a:lstStyle/>
        <a:p>
          <a:r>
            <a:rPr lang="en-US" b="1" dirty="0"/>
            <a:t>Everyone acknowledged the past sacrifice of union members, especially coal miners</a:t>
          </a:r>
        </a:p>
      </dgm:t>
    </dgm:pt>
    <dgm:pt modelId="{79C2F3CF-E05C-46AB-8659-DF2E89E3FA4B}" type="parTrans" cxnId="{EB27273B-9859-45F0-B58F-476DE1591610}">
      <dgm:prSet/>
      <dgm:spPr/>
      <dgm:t>
        <a:bodyPr/>
        <a:lstStyle/>
        <a:p>
          <a:endParaRPr lang="en-US"/>
        </a:p>
      </dgm:t>
    </dgm:pt>
    <dgm:pt modelId="{3F1465AD-35F9-48D7-8083-F5359CDD1450}" type="sibTrans" cxnId="{EB27273B-9859-45F0-B58F-476DE1591610}">
      <dgm:prSet/>
      <dgm:spPr/>
      <dgm:t>
        <a:bodyPr/>
        <a:lstStyle/>
        <a:p>
          <a:endParaRPr lang="en-US"/>
        </a:p>
      </dgm:t>
    </dgm:pt>
    <dgm:pt modelId="{BD9F4DE0-E247-4FE6-B31D-A24AEC45A17F}">
      <dgm:prSet/>
      <dgm:spPr/>
      <dgm:t>
        <a:bodyPr/>
        <a:lstStyle/>
        <a:p>
          <a:r>
            <a:rPr lang="en-US" b="1" dirty="0"/>
            <a:t>All hourly employees said a union is beneficial</a:t>
          </a:r>
        </a:p>
      </dgm:t>
    </dgm:pt>
    <dgm:pt modelId="{101C4370-F976-4282-8C9C-431BC9A0514D}" type="parTrans" cxnId="{25C5E598-9CCB-4E05-88F7-BA551B6CDE20}">
      <dgm:prSet/>
      <dgm:spPr/>
      <dgm:t>
        <a:bodyPr/>
        <a:lstStyle/>
        <a:p>
          <a:endParaRPr lang="en-US"/>
        </a:p>
      </dgm:t>
    </dgm:pt>
    <dgm:pt modelId="{3B85AC5C-726D-43F8-A39A-E52C121F1684}" type="sibTrans" cxnId="{25C5E598-9CCB-4E05-88F7-BA551B6CDE20}">
      <dgm:prSet/>
      <dgm:spPr/>
      <dgm:t>
        <a:bodyPr/>
        <a:lstStyle/>
        <a:p>
          <a:endParaRPr lang="en-US"/>
        </a:p>
      </dgm:t>
    </dgm:pt>
    <dgm:pt modelId="{857C2B40-A44A-4230-A070-ED8CAAE1E828}">
      <dgm:prSet/>
      <dgm:spPr/>
      <dgm:t>
        <a:bodyPr/>
        <a:lstStyle/>
        <a:p>
          <a:r>
            <a:rPr lang="en-US" b="1" dirty="0"/>
            <a:t>Mixed reviews from salary employees</a:t>
          </a:r>
        </a:p>
      </dgm:t>
    </dgm:pt>
    <dgm:pt modelId="{FFB37411-7FA1-4A0B-820B-B2DE08D571AE}" type="parTrans" cxnId="{873B5C1D-A8AD-4A05-A016-D27D599784A5}">
      <dgm:prSet/>
      <dgm:spPr/>
      <dgm:t>
        <a:bodyPr/>
        <a:lstStyle/>
        <a:p>
          <a:endParaRPr lang="en-US"/>
        </a:p>
      </dgm:t>
    </dgm:pt>
    <dgm:pt modelId="{5B4BAAE8-C32D-4A70-BE75-5D0F852B4ACC}" type="sibTrans" cxnId="{873B5C1D-A8AD-4A05-A016-D27D599784A5}">
      <dgm:prSet/>
      <dgm:spPr/>
      <dgm:t>
        <a:bodyPr/>
        <a:lstStyle/>
        <a:p>
          <a:endParaRPr lang="en-US"/>
        </a:p>
      </dgm:t>
    </dgm:pt>
    <dgm:pt modelId="{FEAB6E3B-5D22-A34D-8D0F-C962B8AC4471}" type="pres">
      <dgm:prSet presAssocID="{1D776A5E-85C2-44E5-BAAF-4B6D5055F5A9}" presName="vert0" presStyleCnt="0">
        <dgm:presLayoutVars>
          <dgm:dir/>
          <dgm:animOne val="branch"/>
          <dgm:animLvl val="lvl"/>
        </dgm:presLayoutVars>
      </dgm:prSet>
      <dgm:spPr/>
    </dgm:pt>
    <dgm:pt modelId="{E2E353E0-167C-DA45-9B15-B69DA1B10E38}" type="pres">
      <dgm:prSet presAssocID="{8AF2AF47-A3CC-48DA-854E-4B1671D8AE93}" presName="thickLine" presStyleLbl="alignNode1" presStyleIdx="0" presStyleCnt="3"/>
      <dgm:spPr/>
    </dgm:pt>
    <dgm:pt modelId="{1C0B097E-D564-5A47-9072-30ABF776EBF3}" type="pres">
      <dgm:prSet presAssocID="{8AF2AF47-A3CC-48DA-854E-4B1671D8AE93}" presName="horz1" presStyleCnt="0"/>
      <dgm:spPr/>
    </dgm:pt>
    <dgm:pt modelId="{6A9D86C9-23FB-3044-BCF3-90F272D62BB0}" type="pres">
      <dgm:prSet presAssocID="{8AF2AF47-A3CC-48DA-854E-4B1671D8AE93}" presName="tx1" presStyleLbl="revTx" presStyleIdx="0" presStyleCnt="3"/>
      <dgm:spPr/>
    </dgm:pt>
    <dgm:pt modelId="{153D5A14-AC1A-4E4B-A6E7-9C85DAE093D2}" type="pres">
      <dgm:prSet presAssocID="{8AF2AF47-A3CC-48DA-854E-4B1671D8AE93}" presName="vert1" presStyleCnt="0"/>
      <dgm:spPr/>
    </dgm:pt>
    <dgm:pt modelId="{079BFFE7-7EAE-914D-B8CC-05FE98704D1C}" type="pres">
      <dgm:prSet presAssocID="{BD9F4DE0-E247-4FE6-B31D-A24AEC45A17F}" presName="thickLine" presStyleLbl="alignNode1" presStyleIdx="1" presStyleCnt="3"/>
      <dgm:spPr/>
    </dgm:pt>
    <dgm:pt modelId="{4D916AB4-2A25-054A-9B62-005C54DB69F7}" type="pres">
      <dgm:prSet presAssocID="{BD9F4DE0-E247-4FE6-B31D-A24AEC45A17F}" presName="horz1" presStyleCnt="0"/>
      <dgm:spPr/>
    </dgm:pt>
    <dgm:pt modelId="{09333EB2-0192-B845-BD2A-4BBC3CE85A8D}" type="pres">
      <dgm:prSet presAssocID="{BD9F4DE0-E247-4FE6-B31D-A24AEC45A17F}" presName="tx1" presStyleLbl="revTx" presStyleIdx="1" presStyleCnt="3"/>
      <dgm:spPr/>
    </dgm:pt>
    <dgm:pt modelId="{8813FF0D-8E4E-C042-BEA1-4EF0202A31EB}" type="pres">
      <dgm:prSet presAssocID="{BD9F4DE0-E247-4FE6-B31D-A24AEC45A17F}" presName="vert1" presStyleCnt="0"/>
      <dgm:spPr/>
    </dgm:pt>
    <dgm:pt modelId="{D4D0F80E-A6D4-1C42-AC46-7D837EB38769}" type="pres">
      <dgm:prSet presAssocID="{857C2B40-A44A-4230-A070-ED8CAAE1E828}" presName="thickLine" presStyleLbl="alignNode1" presStyleIdx="2" presStyleCnt="3"/>
      <dgm:spPr/>
    </dgm:pt>
    <dgm:pt modelId="{C24BCC63-9896-6647-9252-F4F7EA9B2F62}" type="pres">
      <dgm:prSet presAssocID="{857C2B40-A44A-4230-A070-ED8CAAE1E828}" presName="horz1" presStyleCnt="0"/>
      <dgm:spPr/>
    </dgm:pt>
    <dgm:pt modelId="{32E27DC0-407F-144A-9539-D90425086B4C}" type="pres">
      <dgm:prSet presAssocID="{857C2B40-A44A-4230-A070-ED8CAAE1E828}" presName="tx1" presStyleLbl="revTx" presStyleIdx="2" presStyleCnt="3"/>
      <dgm:spPr/>
    </dgm:pt>
    <dgm:pt modelId="{CF1CF49C-2B42-3144-B872-DB57FEE80F93}" type="pres">
      <dgm:prSet presAssocID="{857C2B40-A44A-4230-A070-ED8CAAE1E828}" presName="vert1" presStyleCnt="0"/>
      <dgm:spPr/>
    </dgm:pt>
  </dgm:ptLst>
  <dgm:cxnLst>
    <dgm:cxn modelId="{873B5C1D-A8AD-4A05-A016-D27D599784A5}" srcId="{1D776A5E-85C2-44E5-BAAF-4B6D5055F5A9}" destId="{857C2B40-A44A-4230-A070-ED8CAAE1E828}" srcOrd="2" destOrd="0" parTransId="{FFB37411-7FA1-4A0B-820B-B2DE08D571AE}" sibTransId="{5B4BAAE8-C32D-4A70-BE75-5D0F852B4ACC}"/>
    <dgm:cxn modelId="{151B043A-8CEE-0143-B487-C30EDCFA61FF}" type="presOf" srcId="{857C2B40-A44A-4230-A070-ED8CAAE1E828}" destId="{32E27DC0-407F-144A-9539-D90425086B4C}" srcOrd="0" destOrd="0" presId="urn:microsoft.com/office/officeart/2008/layout/LinedList"/>
    <dgm:cxn modelId="{EB27273B-9859-45F0-B58F-476DE1591610}" srcId="{1D776A5E-85C2-44E5-BAAF-4B6D5055F5A9}" destId="{8AF2AF47-A3CC-48DA-854E-4B1671D8AE93}" srcOrd="0" destOrd="0" parTransId="{79C2F3CF-E05C-46AB-8659-DF2E89E3FA4B}" sibTransId="{3F1465AD-35F9-48D7-8083-F5359CDD1450}"/>
    <dgm:cxn modelId="{DD069887-B189-2044-BB07-D2D20460C07E}" type="presOf" srcId="{8AF2AF47-A3CC-48DA-854E-4B1671D8AE93}" destId="{6A9D86C9-23FB-3044-BCF3-90F272D62BB0}" srcOrd="0" destOrd="0" presId="urn:microsoft.com/office/officeart/2008/layout/LinedList"/>
    <dgm:cxn modelId="{25C5E598-9CCB-4E05-88F7-BA551B6CDE20}" srcId="{1D776A5E-85C2-44E5-BAAF-4B6D5055F5A9}" destId="{BD9F4DE0-E247-4FE6-B31D-A24AEC45A17F}" srcOrd="1" destOrd="0" parTransId="{101C4370-F976-4282-8C9C-431BC9A0514D}" sibTransId="{3B85AC5C-726D-43F8-A39A-E52C121F1684}"/>
    <dgm:cxn modelId="{DEDEF6A7-7BAC-0844-A344-DC15DDC366A7}" type="presOf" srcId="{BD9F4DE0-E247-4FE6-B31D-A24AEC45A17F}" destId="{09333EB2-0192-B845-BD2A-4BBC3CE85A8D}" srcOrd="0" destOrd="0" presId="urn:microsoft.com/office/officeart/2008/layout/LinedList"/>
    <dgm:cxn modelId="{8261D3DC-FF5C-E54C-B956-3C4A9B0A376D}" type="presOf" srcId="{1D776A5E-85C2-44E5-BAAF-4B6D5055F5A9}" destId="{FEAB6E3B-5D22-A34D-8D0F-C962B8AC4471}" srcOrd="0" destOrd="0" presId="urn:microsoft.com/office/officeart/2008/layout/LinedList"/>
    <dgm:cxn modelId="{B76CB99F-F696-F94E-A424-C237B57E1937}" type="presParOf" srcId="{FEAB6E3B-5D22-A34D-8D0F-C962B8AC4471}" destId="{E2E353E0-167C-DA45-9B15-B69DA1B10E38}" srcOrd="0" destOrd="0" presId="urn:microsoft.com/office/officeart/2008/layout/LinedList"/>
    <dgm:cxn modelId="{39ABCB18-1DF6-5742-8FFE-C32ABB3A379C}" type="presParOf" srcId="{FEAB6E3B-5D22-A34D-8D0F-C962B8AC4471}" destId="{1C0B097E-D564-5A47-9072-30ABF776EBF3}" srcOrd="1" destOrd="0" presId="urn:microsoft.com/office/officeart/2008/layout/LinedList"/>
    <dgm:cxn modelId="{60DF1AFB-66C4-E548-99C8-286149750228}" type="presParOf" srcId="{1C0B097E-D564-5A47-9072-30ABF776EBF3}" destId="{6A9D86C9-23FB-3044-BCF3-90F272D62BB0}" srcOrd="0" destOrd="0" presId="urn:microsoft.com/office/officeart/2008/layout/LinedList"/>
    <dgm:cxn modelId="{A7BDC19B-B358-C846-9792-FD92C267476E}" type="presParOf" srcId="{1C0B097E-D564-5A47-9072-30ABF776EBF3}" destId="{153D5A14-AC1A-4E4B-A6E7-9C85DAE093D2}" srcOrd="1" destOrd="0" presId="urn:microsoft.com/office/officeart/2008/layout/LinedList"/>
    <dgm:cxn modelId="{5540BAC1-49B3-0740-B3DF-C56057995371}" type="presParOf" srcId="{FEAB6E3B-5D22-A34D-8D0F-C962B8AC4471}" destId="{079BFFE7-7EAE-914D-B8CC-05FE98704D1C}" srcOrd="2" destOrd="0" presId="urn:microsoft.com/office/officeart/2008/layout/LinedList"/>
    <dgm:cxn modelId="{35F3617B-02E0-6545-AB0C-53CB9C91051F}" type="presParOf" srcId="{FEAB6E3B-5D22-A34D-8D0F-C962B8AC4471}" destId="{4D916AB4-2A25-054A-9B62-005C54DB69F7}" srcOrd="3" destOrd="0" presId="urn:microsoft.com/office/officeart/2008/layout/LinedList"/>
    <dgm:cxn modelId="{11DCF425-11E2-974E-9807-B85B2C2AA8F1}" type="presParOf" srcId="{4D916AB4-2A25-054A-9B62-005C54DB69F7}" destId="{09333EB2-0192-B845-BD2A-4BBC3CE85A8D}" srcOrd="0" destOrd="0" presId="urn:microsoft.com/office/officeart/2008/layout/LinedList"/>
    <dgm:cxn modelId="{16C7495A-3BB1-0547-8C03-783AA663905B}" type="presParOf" srcId="{4D916AB4-2A25-054A-9B62-005C54DB69F7}" destId="{8813FF0D-8E4E-C042-BEA1-4EF0202A31EB}" srcOrd="1" destOrd="0" presId="urn:microsoft.com/office/officeart/2008/layout/LinedList"/>
    <dgm:cxn modelId="{50BF0148-FB1E-D34D-9172-4F8DCAF3018A}" type="presParOf" srcId="{FEAB6E3B-5D22-A34D-8D0F-C962B8AC4471}" destId="{D4D0F80E-A6D4-1C42-AC46-7D837EB38769}" srcOrd="4" destOrd="0" presId="urn:microsoft.com/office/officeart/2008/layout/LinedList"/>
    <dgm:cxn modelId="{6DC5FECE-BF26-8447-883F-9C1B6BCD14C9}" type="presParOf" srcId="{FEAB6E3B-5D22-A34D-8D0F-C962B8AC4471}" destId="{C24BCC63-9896-6647-9252-F4F7EA9B2F62}" srcOrd="5" destOrd="0" presId="urn:microsoft.com/office/officeart/2008/layout/LinedList"/>
    <dgm:cxn modelId="{C7FBF05C-9E5A-134C-9749-48305B9BBB02}" type="presParOf" srcId="{C24BCC63-9896-6647-9252-F4F7EA9B2F62}" destId="{32E27DC0-407F-144A-9539-D90425086B4C}" srcOrd="0" destOrd="0" presId="urn:microsoft.com/office/officeart/2008/layout/LinedList"/>
    <dgm:cxn modelId="{1AEBB7D6-388A-8245-92E5-346A323A69C6}" type="presParOf" srcId="{C24BCC63-9896-6647-9252-F4F7EA9B2F62}" destId="{CF1CF49C-2B42-3144-B872-DB57FEE80F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7D7FD8-1EB8-B749-9EF5-0EFC3DAD8BCC}">
      <dsp:nvSpPr>
        <dsp:cNvPr id="0" name=""/>
        <dsp:cNvSpPr/>
      </dsp:nvSpPr>
      <dsp:spPr>
        <a:xfrm>
          <a:off x="0" y="2394"/>
          <a:ext cx="5728344" cy="0"/>
        </a:xfrm>
        <a:prstGeom prst="lin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46F34A7-00DD-BB4C-924D-48E836299B31}">
      <dsp:nvSpPr>
        <dsp:cNvPr id="0" name=""/>
        <dsp:cNvSpPr/>
      </dsp:nvSpPr>
      <dsp:spPr>
        <a:xfrm>
          <a:off x="0" y="2394"/>
          <a:ext cx="5728344" cy="1632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Started in Europe with the Industrial Revolution</a:t>
          </a:r>
        </a:p>
      </dsp:txBody>
      <dsp:txXfrm>
        <a:off x="0" y="2394"/>
        <a:ext cx="5728344" cy="1632733"/>
      </dsp:txXfrm>
    </dsp:sp>
    <dsp:sp modelId="{07345F42-B2BA-BB44-A526-AC61C090956C}">
      <dsp:nvSpPr>
        <dsp:cNvPr id="0" name=""/>
        <dsp:cNvSpPr/>
      </dsp:nvSpPr>
      <dsp:spPr>
        <a:xfrm>
          <a:off x="0" y="1635128"/>
          <a:ext cx="5728344" cy="0"/>
        </a:xfrm>
        <a:prstGeom prst="line">
          <a:avLst/>
        </a:prstGeom>
        <a:solidFill>
          <a:schemeClr val="accent1">
            <a:shade val="50000"/>
            <a:hueOff val="-116621"/>
            <a:satOff val="-36769"/>
            <a:lumOff val="33994"/>
            <a:alphaOff val="0"/>
          </a:schemeClr>
        </a:solidFill>
        <a:ln w="15875" cap="rnd" cmpd="sng" algn="ctr">
          <a:solidFill>
            <a:schemeClr val="accent1">
              <a:shade val="50000"/>
              <a:hueOff val="-116621"/>
              <a:satOff val="-36769"/>
              <a:lumOff val="339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302929D-F07C-3E42-A4D1-C9FCB300002F}">
      <dsp:nvSpPr>
        <dsp:cNvPr id="0" name=""/>
        <dsp:cNvSpPr/>
      </dsp:nvSpPr>
      <dsp:spPr>
        <a:xfrm>
          <a:off x="0" y="1635128"/>
          <a:ext cx="5728344" cy="1632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Gave workers a platform to fight for better working conditions and fairer wages</a:t>
          </a:r>
        </a:p>
      </dsp:txBody>
      <dsp:txXfrm>
        <a:off x="0" y="1635128"/>
        <a:ext cx="5728344" cy="1632733"/>
      </dsp:txXfrm>
    </dsp:sp>
    <dsp:sp modelId="{BB15565B-C1B5-D940-8722-C69C04FBDFAE}">
      <dsp:nvSpPr>
        <dsp:cNvPr id="0" name=""/>
        <dsp:cNvSpPr/>
      </dsp:nvSpPr>
      <dsp:spPr>
        <a:xfrm>
          <a:off x="0" y="3267861"/>
          <a:ext cx="5728344" cy="0"/>
        </a:xfrm>
        <a:prstGeom prst="line">
          <a:avLst/>
        </a:prstGeom>
        <a:solidFill>
          <a:schemeClr val="accent1">
            <a:shade val="50000"/>
            <a:hueOff val="-116621"/>
            <a:satOff val="-36769"/>
            <a:lumOff val="33994"/>
            <a:alphaOff val="0"/>
          </a:schemeClr>
        </a:solidFill>
        <a:ln w="15875" cap="rnd" cmpd="sng" algn="ctr">
          <a:solidFill>
            <a:schemeClr val="accent1">
              <a:shade val="50000"/>
              <a:hueOff val="-116621"/>
              <a:satOff val="-36769"/>
              <a:lumOff val="339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F5CAD5A-9503-484C-BC49-E9A5D15D932C}">
      <dsp:nvSpPr>
        <dsp:cNvPr id="0" name=""/>
        <dsp:cNvSpPr/>
      </dsp:nvSpPr>
      <dsp:spPr>
        <a:xfrm>
          <a:off x="0" y="3267861"/>
          <a:ext cx="5728344" cy="1632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1886 - American Federation of Labor</a:t>
          </a:r>
        </a:p>
      </dsp:txBody>
      <dsp:txXfrm>
        <a:off x="0" y="3267861"/>
        <a:ext cx="5728344" cy="16327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BCEFD-8967-174A-966F-0670B4C1EA13}">
      <dsp:nvSpPr>
        <dsp:cNvPr id="0" name=""/>
        <dsp:cNvSpPr/>
      </dsp:nvSpPr>
      <dsp:spPr>
        <a:xfrm>
          <a:off x="0" y="0"/>
          <a:ext cx="5728344" cy="0"/>
        </a:xfrm>
        <a:prstGeom prst="lin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4E07E20-F879-5244-AD32-848EE3323A84}">
      <dsp:nvSpPr>
        <dsp:cNvPr id="0" name=""/>
        <dsp:cNvSpPr/>
      </dsp:nvSpPr>
      <dsp:spPr>
        <a:xfrm>
          <a:off x="0" y="0"/>
          <a:ext cx="5728344" cy="1225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Both of my grandfathers and my father were involved in a union</a:t>
          </a:r>
        </a:p>
      </dsp:txBody>
      <dsp:txXfrm>
        <a:off x="0" y="0"/>
        <a:ext cx="5728344" cy="1225747"/>
      </dsp:txXfrm>
    </dsp:sp>
    <dsp:sp modelId="{E25F89E1-EA66-6041-8403-3A1B42213544}">
      <dsp:nvSpPr>
        <dsp:cNvPr id="0" name=""/>
        <dsp:cNvSpPr/>
      </dsp:nvSpPr>
      <dsp:spPr>
        <a:xfrm>
          <a:off x="0" y="1225747"/>
          <a:ext cx="5728344" cy="0"/>
        </a:xfrm>
        <a:prstGeom prst="lin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0463948-7865-C246-8802-38FB0E0F5A06}">
      <dsp:nvSpPr>
        <dsp:cNvPr id="0" name=""/>
        <dsp:cNvSpPr/>
      </dsp:nvSpPr>
      <dsp:spPr>
        <a:xfrm>
          <a:off x="0" y="1225747"/>
          <a:ext cx="5728344" cy="1225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West Virginia and Appalachian history is full of union movements</a:t>
          </a:r>
        </a:p>
      </dsp:txBody>
      <dsp:txXfrm>
        <a:off x="0" y="1225747"/>
        <a:ext cx="5728344" cy="1225747"/>
      </dsp:txXfrm>
    </dsp:sp>
    <dsp:sp modelId="{D963A164-815E-0140-ABB3-EA02BBA20686}">
      <dsp:nvSpPr>
        <dsp:cNvPr id="0" name=""/>
        <dsp:cNvSpPr/>
      </dsp:nvSpPr>
      <dsp:spPr>
        <a:xfrm>
          <a:off x="0" y="2451495"/>
          <a:ext cx="5728344" cy="0"/>
        </a:xfrm>
        <a:prstGeom prst="lin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816B773-2967-4A41-80A1-BE225133BC98}">
      <dsp:nvSpPr>
        <dsp:cNvPr id="0" name=""/>
        <dsp:cNvSpPr/>
      </dsp:nvSpPr>
      <dsp:spPr>
        <a:xfrm>
          <a:off x="0" y="2451495"/>
          <a:ext cx="5728344" cy="1225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Impossible to understand the labor history of the area without studying unions </a:t>
          </a:r>
        </a:p>
      </dsp:txBody>
      <dsp:txXfrm>
        <a:off x="0" y="2451495"/>
        <a:ext cx="5728344" cy="1225747"/>
      </dsp:txXfrm>
    </dsp:sp>
    <dsp:sp modelId="{B465C485-A6EE-8F4A-BEA3-E6CC3BDDFC65}">
      <dsp:nvSpPr>
        <dsp:cNvPr id="0" name=""/>
        <dsp:cNvSpPr/>
      </dsp:nvSpPr>
      <dsp:spPr>
        <a:xfrm>
          <a:off x="0" y="3677242"/>
          <a:ext cx="5728344" cy="0"/>
        </a:xfrm>
        <a:prstGeom prst="lin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103FB55-7AA8-9D47-81F0-3734BC4B4BE3}">
      <dsp:nvSpPr>
        <dsp:cNvPr id="0" name=""/>
        <dsp:cNvSpPr/>
      </dsp:nvSpPr>
      <dsp:spPr>
        <a:xfrm>
          <a:off x="0" y="3677242"/>
          <a:ext cx="5728344" cy="1225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Post-industrial America has spurred many social changes</a:t>
          </a:r>
        </a:p>
      </dsp:txBody>
      <dsp:txXfrm>
        <a:off x="0" y="3677242"/>
        <a:ext cx="5728344" cy="12257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E353E0-167C-DA45-9B15-B69DA1B10E38}">
      <dsp:nvSpPr>
        <dsp:cNvPr id="0" name=""/>
        <dsp:cNvSpPr/>
      </dsp:nvSpPr>
      <dsp:spPr>
        <a:xfrm>
          <a:off x="0" y="2394"/>
          <a:ext cx="5728344" cy="0"/>
        </a:xfrm>
        <a:prstGeom prst="lin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80000"/>
                <a:lumMod val="105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A9D86C9-23FB-3044-BCF3-90F272D62BB0}">
      <dsp:nvSpPr>
        <dsp:cNvPr id="0" name=""/>
        <dsp:cNvSpPr/>
      </dsp:nvSpPr>
      <dsp:spPr>
        <a:xfrm>
          <a:off x="0" y="2394"/>
          <a:ext cx="5728344" cy="1632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Everyone acknowledged the past sacrifice of union members, especially coal miners</a:t>
          </a:r>
        </a:p>
      </dsp:txBody>
      <dsp:txXfrm>
        <a:off x="0" y="2394"/>
        <a:ext cx="5728344" cy="1632733"/>
      </dsp:txXfrm>
    </dsp:sp>
    <dsp:sp modelId="{079BFFE7-7EAE-914D-B8CC-05FE98704D1C}">
      <dsp:nvSpPr>
        <dsp:cNvPr id="0" name=""/>
        <dsp:cNvSpPr/>
      </dsp:nvSpPr>
      <dsp:spPr>
        <a:xfrm>
          <a:off x="0" y="1635128"/>
          <a:ext cx="5728344" cy="0"/>
        </a:xfrm>
        <a:prstGeom prst="line">
          <a:avLst/>
        </a:prstGeom>
        <a:gradFill rotWithShape="0">
          <a:gsLst>
            <a:gs pos="0">
              <a:schemeClr val="accent1">
                <a:shade val="50000"/>
                <a:hueOff val="-116621"/>
                <a:satOff val="-36769"/>
                <a:lumOff val="33994"/>
                <a:alphaOff val="0"/>
                <a:tint val="80000"/>
                <a:lumMod val="105000"/>
              </a:schemeClr>
            </a:gs>
            <a:gs pos="100000">
              <a:schemeClr val="accent1">
                <a:shade val="50000"/>
                <a:hueOff val="-116621"/>
                <a:satOff val="-36769"/>
                <a:lumOff val="33994"/>
                <a:alphaOff val="0"/>
                <a:tint val="90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shade val="50000"/>
              <a:hueOff val="-116621"/>
              <a:satOff val="-36769"/>
              <a:lumOff val="3399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9333EB2-0192-B845-BD2A-4BBC3CE85A8D}">
      <dsp:nvSpPr>
        <dsp:cNvPr id="0" name=""/>
        <dsp:cNvSpPr/>
      </dsp:nvSpPr>
      <dsp:spPr>
        <a:xfrm>
          <a:off x="0" y="1635128"/>
          <a:ext cx="5728344" cy="1632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All hourly employees said a union is beneficial</a:t>
          </a:r>
        </a:p>
      </dsp:txBody>
      <dsp:txXfrm>
        <a:off x="0" y="1635128"/>
        <a:ext cx="5728344" cy="1632733"/>
      </dsp:txXfrm>
    </dsp:sp>
    <dsp:sp modelId="{D4D0F80E-A6D4-1C42-AC46-7D837EB38769}">
      <dsp:nvSpPr>
        <dsp:cNvPr id="0" name=""/>
        <dsp:cNvSpPr/>
      </dsp:nvSpPr>
      <dsp:spPr>
        <a:xfrm>
          <a:off x="0" y="3267861"/>
          <a:ext cx="5728344" cy="0"/>
        </a:xfrm>
        <a:prstGeom prst="line">
          <a:avLst/>
        </a:prstGeom>
        <a:gradFill rotWithShape="0">
          <a:gsLst>
            <a:gs pos="0">
              <a:schemeClr val="accent1">
                <a:shade val="50000"/>
                <a:hueOff val="-116621"/>
                <a:satOff val="-36769"/>
                <a:lumOff val="33994"/>
                <a:alphaOff val="0"/>
                <a:tint val="80000"/>
                <a:lumMod val="105000"/>
              </a:schemeClr>
            </a:gs>
            <a:gs pos="100000">
              <a:schemeClr val="accent1">
                <a:shade val="50000"/>
                <a:hueOff val="-116621"/>
                <a:satOff val="-36769"/>
                <a:lumOff val="33994"/>
                <a:alphaOff val="0"/>
                <a:tint val="90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shade val="50000"/>
              <a:hueOff val="-116621"/>
              <a:satOff val="-36769"/>
              <a:lumOff val="3399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2E27DC0-407F-144A-9539-D90425086B4C}">
      <dsp:nvSpPr>
        <dsp:cNvPr id="0" name=""/>
        <dsp:cNvSpPr/>
      </dsp:nvSpPr>
      <dsp:spPr>
        <a:xfrm>
          <a:off x="0" y="3267861"/>
          <a:ext cx="5728344" cy="1632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Mixed reviews from salary employees</a:t>
          </a:r>
        </a:p>
      </dsp:txBody>
      <dsp:txXfrm>
        <a:off x="0" y="3267861"/>
        <a:ext cx="5728344" cy="1632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4/19/18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EAEAD-9A29-9340-B73F-6D01B87F69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Socialization and Solidarity in Workers' Unions of </a:t>
            </a:r>
            <a:br>
              <a:rPr lang="en-US" dirty="0"/>
            </a:br>
            <a:r>
              <a:rPr lang="en-US" dirty="0"/>
              <a:t>21st Century Appalachia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14E48C-6E11-3849-9683-A7EE4C1F0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470032"/>
            <a:ext cx="10572000" cy="1056891"/>
          </a:xfrm>
        </p:spPr>
        <p:txBody>
          <a:bodyPr>
            <a:normAutofit/>
          </a:bodyPr>
          <a:lstStyle/>
          <a:p>
            <a:r>
              <a:rPr lang="en-US" sz="2400" b="1" dirty="0"/>
              <a:t>Hannah Smith</a:t>
            </a:r>
          </a:p>
          <a:p>
            <a:r>
              <a:rPr lang="en-US" sz="2400" b="1" dirty="0"/>
              <a:t>Anthropology Capstone</a:t>
            </a:r>
          </a:p>
        </p:txBody>
      </p:sp>
    </p:spTree>
    <p:extLst>
      <p:ext uri="{BB962C8B-B14F-4D97-AF65-F5344CB8AC3E}">
        <p14:creationId xmlns:p14="http://schemas.microsoft.com/office/powerpoint/2010/main" val="1902042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CCE36-65BA-A742-8C96-E4B72ADC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 Versus Them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4F121-F18D-4340-B2D9-BAEE6A3DA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750690"/>
            <a:ext cx="10554574" cy="3636511"/>
          </a:xfrm>
        </p:spPr>
        <p:txBody>
          <a:bodyPr>
            <a:normAutofit fontScale="92500"/>
          </a:bodyPr>
          <a:lstStyle/>
          <a:p>
            <a:r>
              <a:rPr lang="en-US" sz="2400" b="1" dirty="0"/>
              <a:t>Dichotic mindset?</a:t>
            </a:r>
          </a:p>
          <a:p>
            <a:endParaRPr lang="en-US" sz="2400" b="1" dirty="0"/>
          </a:p>
          <a:p>
            <a:r>
              <a:rPr lang="en-US" sz="2400" b="1" dirty="0"/>
              <a:t>Although many people said there is solidarity overall, every single person consistently referred to their side as “us” and the other as ”them.”</a:t>
            </a:r>
          </a:p>
          <a:p>
            <a:endParaRPr lang="en-US" sz="2400" b="1" dirty="0"/>
          </a:p>
          <a:p>
            <a:r>
              <a:rPr lang="en-US" sz="2400" b="1" dirty="0"/>
              <a:t>However, informants said things like:</a:t>
            </a:r>
          </a:p>
          <a:p>
            <a:pPr lvl="1"/>
            <a:r>
              <a:rPr lang="en-US" sz="2200" b="1" dirty="0"/>
              <a:t>“This ‘they’ is really all of us.” – salary employee</a:t>
            </a:r>
          </a:p>
          <a:p>
            <a:pPr lvl="1"/>
            <a:r>
              <a:rPr lang="en-US" sz="2200" b="1" dirty="0"/>
              <a:t>Solidarity is seen more in the bad times.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035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2B82547-2424-4E7A-A98B-75206EE7302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5109BC2F-9616-4D7D-9E98-57898009A82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0DE204-CF74-264A-82F3-B820D1AC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770" y="965200"/>
            <a:ext cx="3269463" cy="397801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dirty="0"/>
              <a:t>Benefits and Drawbacks of a Unionized Workplace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533D78A-1781-4F76-B885-DB661BFBE8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019917"/>
              </p:ext>
            </p:extLst>
          </p:nvPr>
        </p:nvGraphicFramePr>
        <p:xfrm>
          <a:off x="5508820" y="965200"/>
          <a:ext cx="5728344" cy="490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13134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8B790-2EC4-CA44-A53B-072564B47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and Drawbacks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C3089E4-FBF3-C14E-9C55-FF9A7CC799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110614"/>
              </p:ext>
            </p:extLst>
          </p:nvPr>
        </p:nvGraphicFramePr>
        <p:xfrm>
          <a:off x="527418" y="2537291"/>
          <a:ext cx="11137162" cy="384851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568581">
                  <a:extLst>
                    <a:ext uri="{9D8B030D-6E8A-4147-A177-3AD203B41FA5}">
                      <a16:colId xmlns:a16="http://schemas.microsoft.com/office/drawing/2014/main" val="3583939391"/>
                    </a:ext>
                  </a:extLst>
                </a:gridCol>
                <a:gridCol w="5568581">
                  <a:extLst>
                    <a:ext uri="{9D8B030D-6E8A-4147-A177-3AD203B41FA5}">
                      <a16:colId xmlns:a16="http://schemas.microsoft.com/office/drawing/2014/main" val="2493490168"/>
                    </a:ext>
                  </a:extLst>
                </a:gridCol>
              </a:tblGrid>
              <a:tr h="769703">
                <a:tc>
                  <a:txBody>
                    <a:bodyPr/>
                    <a:lstStyle/>
                    <a:p>
                      <a:r>
                        <a:rPr lang="en-US" sz="2400" dirty="0"/>
                        <a:t>Benefits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Drawbacks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3989226"/>
                  </a:ext>
                </a:extLst>
              </a:tr>
              <a:tr h="769703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Black-and-white contract/guidelines</a:t>
                      </a:r>
                    </a:p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Still some division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460747"/>
                  </a:ext>
                </a:extLst>
              </a:tr>
              <a:tr h="769703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Job security (for union members)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Protection for lazy workers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701280"/>
                  </a:ext>
                </a:extLst>
              </a:tr>
              <a:tr h="769703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Ensured safety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Waste of time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062543"/>
                  </a:ext>
                </a:extLst>
              </a:tr>
              <a:tr h="769703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Brotherhood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802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084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9B0B46E-5DB7-7645-B4E8-D9E418124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75" y="1051970"/>
            <a:ext cx="4152518" cy="4780815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en-US" sz="6000" dirty="0">
                <a:solidFill>
                  <a:schemeClr val="tx1"/>
                </a:solidFill>
              </a:rPr>
              <a:t>The Strike</a:t>
            </a:r>
            <a:r>
              <a:rPr lang="en-US" sz="28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70FA1-8C8A-8B4D-A00A-FB3327273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718" y="858711"/>
            <a:ext cx="6785419" cy="5167335"/>
          </a:xfrm>
          <a:effectLst/>
        </p:spPr>
        <p:txBody>
          <a:bodyPr>
            <a:normAutofit/>
          </a:bodyPr>
          <a:lstStyle/>
          <a:p>
            <a:r>
              <a:rPr lang="en-US" sz="2400" b="1" dirty="0"/>
              <a:t>“The strike was not easy on either side” – hourly employees</a:t>
            </a:r>
          </a:p>
          <a:p>
            <a:endParaRPr lang="en-US" sz="2400" b="1" dirty="0"/>
          </a:p>
          <a:p>
            <a:r>
              <a:rPr lang="en-US" sz="2400" b="1" dirty="0"/>
              <a:t>The strike was so difficult because “there were neighbors on both sides of the fence” – salary employee</a:t>
            </a:r>
          </a:p>
          <a:p>
            <a:endParaRPr lang="en-US" sz="2400" b="1" dirty="0"/>
          </a:p>
          <a:p>
            <a:r>
              <a:rPr lang="en-US" sz="2400" b="1" dirty="0"/>
              <a:t>Still division seen today where trust lost</a:t>
            </a:r>
          </a:p>
          <a:p>
            <a:pPr lvl="1"/>
            <a:r>
              <a:rPr lang="en-US" sz="2400" b="1" dirty="0"/>
              <a:t>Contractors</a:t>
            </a:r>
          </a:p>
          <a:p>
            <a:pPr lvl="1"/>
            <a:r>
              <a:rPr lang="en-US" sz="2400" b="1" dirty="0"/>
              <a:t>Crossing picket line – deeply rooted in Appalachian history</a:t>
            </a:r>
          </a:p>
        </p:txBody>
      </p:sp>
    </p:spTree>
    <p:extLst>
      <p:ext uri="{BB962C8B-B14F-4D97-AF65-F5344CB8AC3E}">
        <p14:creationId xmlns:p14="http://schemas.microsoft.com/office/powerpoint/2010/main" val="3466609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5D99A-5D5F-964A-B01B-7952237DB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Appalachian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AF244-B251-EB44-A67C-F47F6ADA6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98434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The Appalachian identity overcomes any union or non-union ties.</a:t>
            </a:r>
          </a:p>
          <a:p>
            <a:endParaRPr lang="en-US" sz="2400" b="1" dirty="0"/>
          </a:p>
          <a:p>
            <a:r>
              <a:rPr lang="en-US" sz="2400" b="1" dirty="0"/>
              <a:t>Their commonality and solidarity is found in the work they do on a daily basis.</a:t>
            </a:r>
          </a:p>
          <a:p>
            <a:endParaRPr lang="en-US" sz="2400" b="1" dirty="0"/>
          </a:p>
          <a:p>
            <a:r>
              <a:rPr lang="en-US" sz="2400" b="1" dirty="0"/>
              <a:t>Community involvement and safety is more important than anything else.</a:t>
            </a:r>
          </a:p>
          <a:p>
            <a:endParaRPr lang="en-US" sz="2400" b="1" dirty="0"/>
          </a:p>
          <a:p>
            <a:r>
              <a:rPr lang="en-US" sz="2400" b="1" dirty="0"/>
              <a:t>Nearly every person from Appalachia has a family member in the union.</a:t>
            </a:r>
          </a:p>
        </p:txBody>
      </p:sp>
    </p:spTree>
    <p:extLst>
      <p:ext uri="{BB962C8B-B14F-4D97-AF65-F5344CB8AC3E}">
        <p14:creationId xmlns:p14="http://schemas.microsoft.com/office/powerpoint/2010/main" val="978988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5B5AB-26C0-D347-8C4A-03CB705D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Data – Marshall General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F21D2-294A-A147-86D0-551F391A7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2104" y="2586264"/>
            <a:ext cx="4008120" cy="36365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Students who strongly identify with Appalachian culture are more likely to say unions help workers more than hurt them and more likely to have a large union network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63B73E2-5F97-9246-84EB-F8B7DE0C58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6025629"/>
              </p:ext>
            </p:extLst>
          </p:nvPr>
        </p:nvGraphicFramePr>
        <p:xfrm>
          <a:off x="-59960" y="2471362"/>
          <a:ext cx="4062334" cy="386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5F64DF6-F8DC-2D41-9D52-2EE770C383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0077120"/>
              </p:ext>
            </p:extLst>
          </p:nvPr>
        </p:nvGraphicFramePr>
        <p:xfrm>
          <a:off x="7689954" y="2212583"/>
          <a:ext cx="4502046" cy="4248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9350081-1BFE-1C4D-AEA8-113751F0F770}"/>
              </a:ext>
            </a:extLst>
          </p:cNvPr>
          <p:cNvSpPr txBox="1"/>
          <p:nvPr/>
        </p:nvSpPr>
        <p:spPr>
          <a:xfrm>
            <a:off x="944379" y="4197246"/>
            <a:ext cx="1004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No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01E46F-5B63-EB4B-BFBD-28DA79077DB2}"/>
              </a:ext>
            </a:extLst>
          </p:cNvPr>
          <p:cNvSpPr txBox="1"/>
          <p:nvPr/>
        </p:nvSpPr>
        <p:spPr>
          <a:xfrm>
            <a:off x="2285998" y="4197246"/>
            <a:ext cx="1004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6B7586-D19D-6144-94D4-C821223710C2}"/>
              </a:ext>
            </a:extLst>
          </p:cNvPr>
          <p:cNvSpPr txBox="1"/>
          <p:nvPr/>
        </p:nvSpPr>
        <p:spPr>
          <a:xfrm>
            <a:off x="8319726" y="3963369"/>
            <a:ext cx="1991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Disagree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E3A94-025A-E44B-AFC1-559D60C6B7E2}"/>
              </a:ext>
            </a:extLst>
          </p:cNvPr>
          <p:cNvSpPr txBox="1"/>
          <p:nvPr/>
        </p:nvSpPr>
        <p:spPr>
          <a:xfrm>
            <a:off x="9940977" y="4669343"/>
            <a:ext cx="1251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Agree</a:t>
            </a:r>
          </a:p>
        </p:txBody>
      </p:sp>
    </p:spTree>
    <p:extLst>
      <p:ext uri="{BB962C8B-B14F-4D97-AF65-F5344CB8AC3E}">
        <p14:creationId xmlns:p14="http://schemas.microsoft.com/office/powerpoint/2010/main" val="378082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EAC7C-646C-C244-AC70-EB41B19A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Appalachian Culture 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E5176-5CDB-674D-964B-C533300FE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9902" y="2222287"/>
            <a:ext cx="5854683" cy="4313424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en-US" sz="7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Appalachian Craft and Place</a:t>
            </a:r>
          </a:p>
          <a:p>
            <a:pPr lvl="0"/>
            <a:r>
              <a:rPr lang="en-US" sz="4500" b="1" dirty="0"/>
              <a:t>Cronbach ⍺ = .63</a:t>
            </a:r>
          </a:p>
          <a:p>
            <a:pPr lvl="0"/>
            <a:r>
              <a:rPr lang="en-US" sz="4500" b="1" dirty="0"/>
              <a:t>Above midpoint: 66.8%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500" b="1" dirty="0"/>
              <a:t>I would rather buy things made by people close to home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500" b="1" dirty="0"/>
              <a:t>Handmade items are generally better quality than factory made items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500" b="1" dirty="0"/>
              <a:t>I would rather live by hills and hollows than on flat lands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500" b="1" dirty="0"/>
              <a:t>I would rather make things for people than work for a big corporation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500" b="1" dirty="0"/>
              <a:t>Appalachian music and crafts are special and should be preserved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4500" b="1" dirty="0"/>
              <a:t>People who work with their hands should be given more respect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042946-2371-2649-A8D5-362F650E2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15" y="1940933"/>
            <a:ext cx="5864677" cy="4313424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en-US" sz="7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Folk Medicine</a:t>
            </a:r>
          </a:p>
          <a:p>
            <a:pPr lvl="0"/>
            <a:r>
              <a:rPr lang="en-US" sz="5500" b="1" dirty="0"/>
              <a:t>Cronbach ⍺ = .65</a:t>
            </a:r>
          </a:p>
          <a:p>
            <a:pPr lvl="0"/>
            <a:r>
              <a:rPr lang="en-US" sz="5500" b="1" dirty="0"/>
              <a:t>Above midpoint: 64.2%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5500" b="1" dirty="0"/>
              <a:t>I have improved home remedies I was taught (e.g. ingredients, methods)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5500" b="1" dirty="0"/>
              <a:t>If I couldn’t get to a doctor I would use a home remedy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5500" b="1" dirty="0"/>
              <a:t>For most common problems I prefer home remedies to doctors</a:t>
            </a:r>
          </a:p>
          <a:p>
            <a:pPr marL="1371600" lvl="1" indent="-914400">
              <a:buFont typeface="+mj-lt"/>
              <a:buAutoNum type="arabicPeriod"/>
            </a:pPr>
            <a:r>
              <a:rPr lang="en-US" sz="5500" b="1" dirty="0"/>
              <a:t>I would be willing to share knowledge of family remedies with outsiders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80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9F8F1-66C1-7141-90BA-43BB9A0C0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BF5FA-22DC-1D4E-A942-40562D271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4" y="2222286"/>
            <a:ext cx="11569561" cy="4635713"/>
          </a:xfrm>
        </p:spPr>
        <p:txBody>
          <a:bodyPr>
            <a:normAutofit/>
          </a:bodyPr>
          <a:lstStyle/>
          <a:p>
            <a:r>
              <a:rPr lang="en-US" sz="2000" b="1" dirty="0"/>
              <a:t>The contract is black and white – relationships are not.</a:t>
            </a:r>
          </a:p>
          <a:p>
            <a:endParaRPr lang="en-US" sz="2000" b="1" dirty="0"/>
          </a:p>
          <a:p>
            <a:r>
              <a:rPr lang="en-US" sz="2000" b="1" dirty="0"/>
              <a:t>All about trust – individual relationships are built on trust over time.</a:t>
            </a:r>
          </a:p>
          <a:p>
            <a:pPr lvl="1"/>
            <a:r>
              <a:rPr lang="en-US" sz="2000" b="1" dirty="0"/>
              <a:t>There’s a “long cultural memory here.” – salary employee not originally from the area</a:t>
            </a:r>
          </a:p>
          <a:p>
            <a:endParaRPr lang="en-US" sz="2000" b="1" dirty="0"/>
          </a:p>
          <a:p>
            <a:r>
              <a:rPr lang="en-US" sz="2000" b="1" dirty="0"/>
              <a:t>“Everybody knows everybody” -  same salary employee</a:t>
            </a:r>
          </a:p>
          <a:p>
            <a:endParaRPr lang="en-US" sz="2000" b="1" dirty="0"/>
          </a:p>
          <a:p>
            <a:r>
              <a:rPr lang="en-US" sz="2000" b="1" dirty="0"/>
              <a:t>The maintenance crew is the most “culturally isolated.”</a:t>
            </a:r>
          </a:p>
          <a:p>
            <a:pPr lvl="1"/>
            <a:r>
              <a:rPr lang="en-US" sz="2000" b="1" dirty="0"/>
              <a:t>Each person I talked to from maintenance said he would die for his brother.</a:t>
            </a:r>
          </a:p>
          <a:p>
            <a:pPr lvl="1"/>
            <a:r>
              <a:rPr lang="en-US" sz="2000" b="1" dirty="0"/>
              <a:t>I worked in the shop – it is an extremely familial environment.</a:t>
            </a:r>
          </a:p>
        </p:txBody>
      </p:sp>
    </p:spTree>
    <p:extLst>
      <p:ext uri="{BB962C8B-B14F-4D97-AF65-F5344CB8AC3E}">
        <p14:creationId xmlns:p14="http://schemas.microsoft.com/office/powerpoint/2010/main" val="1801651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14687-3273-0744-9760-AE65F2C8A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8C10-A961-C34B-B7E7-D1F535BB3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07" y="2222287"/>
            <a:ext cx="10773679" cy="4493306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The plant has an extremely familial environment.</a:t>
            </a:r>
          </a:p>
          <a:p>
            <a:endParaRPr lang="en-US" sz="2000" b="1" dirty="0"/>
          </a:p>
          <a:p>
            <a:r>
              <a:rPr lang="en-US" sz="2000" b="1" dirty="0"/>
              <a:t>The union affected relationships during the strike, but not in general everyday life.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Solidarity and collective action are evident when plant goes down – across union lines.</a:t>
            </a:r>
          </a:p>
          <a:p>
            <a:endParaRPr lang="en-US" sz="2000" b="1" dirty="0"/>
          </a:p>
          <a:p>
            <a:r>
              <a:rPr lang="en-US" sz="2000" b="1" dirty="0"/>
              <a:t>Union ties aren’t as strong with the younger generation.</a:t>
            </a:r>
          </a:p>
          <a:p>
            <a:endParaRPr lang="en-US" sz="2000" b="1" dirty="0"/>
          </a:p>
          <a:p>
            <a:r>
              <a:rPr lang="en-US" sz="2000" b="1" dirty="0"/>
              <a:t>Living in or being from Appalachia determines relationship dynamics more than any union affiliation.</a:t>
            </a:r>
          </a:p>
        </p:txBody>
      </p:sp>
    </p:spTree>
    <p:extLst>
      <p:ext uri="{BB962C8B-B14F-4D97-AF65-F5344CB8AC3E}">
        <p14:creationId xmlns:p14="http://schemas.microsoft.com/office/powerpoint/2010/main" val="1444770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81177-2F7F-CC4C-9654-405E7B04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E1DFF-7AE6-A34A-B756-54545DEA5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Coulter, K. (2012, November 27). Solidarity in Deed: Poor People’s Organizations, Unions, and the Politics of Antipoverty Work in Ontario. </a:t>
            </a:r>
            <a:r>
              <a:rPr lang="en-US" sz="2000" b="1" i="1" dirty="0"/>
              <a:t>Anthropology of Work Review, 33</a:t>
            </a:r>
            <a:r>
              <a:rPr lang="en-US" sz="2000" b="1" dirty="0"/>
              <a:t>(2), 101-112.</a:t>
            </a:r>
          </a:p>
          <a:p>
            <a:endParaRPr lang="en-US" sz="2000" b="1" dirty="0"/>
          </a:p>
          <a:p>
            <a:r>
              <a:rPr lang="en-US" sz="2000" b="1" dirty="0"/>
              <a:t>Durrenberger, E.P., &amp; Reichart, K. (2010). </a:t>
            </a:r>
            <a:r>
              <a:rPr lang="en-US" sz="2000" b="1" i="1" dirty="0"/>
              <a:t>The Anthropology of Labor Unions</a:t>
            </a:r>
            <a:r>
              <a:rPr lang="en-US" sz="2000" b="1" dirty="0"/>
              <a:t>. Boulder, Colorado: University Press of Colorado.</a:t>
            </a:r>
          </a:p>
        </p:txBody>
      </p:sp>
    </p:spTree>
    <p:extLst>
      <p:ext uri="{BB962C8B-B14F-4D97-AF65-F5344CB8AC3E}">
        <p14:creationId xmlns:p14="http://schemas.microsoft.com/office/powerpoint/2010/main" val="90339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2B82547-2424-4E7A-A98B-75206EE7302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5109BC2F-9616-4D7D-9E98-57898009A82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D084C4-FD4E-2A49-9B56-D132A98AC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993" y="1398726"/>
            <a:ext cx="3713390" cy="2030274"/>
          </a:xfrm>
        </p:spPr>
        <p:txBody>
          <a:bodyPr anchor="t">
            <a:normAutofit/>
          </a:bodyPr>
          <a:lstStyle/>
          <a:p>
            <a:pPr algn="ctr"/>
            <a:r>
              <a:rPr lang="en-US" sz="4800" dirty="0"/>
              <a:t>History of Unions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7B362170-F2BF-4928-8BB7-DBE1633E26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335643"/>
              </p:ext>
            </p:extLst>
          </p:nvPr>
        </p:nvGraphicFramePr>
        <p:xfrm>
          <a:off x="5508820" y="965200"/>
          <a:ext cx="5728344" cy="490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789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AA6C-DF5E-5D48-B046-7C0C2FC56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#WVStrong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8AC22-484B-404B-A393-F4E43E5B2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297239"/>
            <a:ext cx="10993537" cy="4328414"/>
          </a:xfrm>
        </p:spPr>
        <p:txBody>
          <a:bodyPr>
            <a:noAutofit/>
          </a:bodyPr>
          <a:lstStyle/>
          <a:p>
            <a:r>
              <a:rPr lang="en-US" sz="2000" b="1" dirty="0"/>
              <a:t>West Virginian miners attempted to start unionizing in 1921</a:t>
            </a:r>
          </a:p>
          <a:p>
            <a:endParaRPr lang="en-US" sz="2000" b="1" dirty="0"/>
          </a:p>
          <a:p>
            <a:r>
              <a:rPr lang="en-US" sz="2000" b="1" dirty="0"/>
              <a:t>Ended with the bloodiest labor dispute in American history – the Battle of Blair Mountain</a:t>
            </a:r>
          </a:p>
          <a:p>
            <a:endParaRPr lang="en-US" sz="2000" b="1" dirty="0"/>
          </a:p>
          <a:p>
            <a:r>
              <a:rPr lang="en-US" sz="2000" b="1" dirty="0"/>
              <a:t>Not successful – no unions in coalfields until mid 1930s</a:t>
            </a:r>
          </a:p>
          <a:p>
            <a:endParaRPr lang="en-US" sz="2000" b="1" dirty="0"/>
          </a:p>
          <a:p>
            <a:r>
              <a:rPr lang="en-US" sz="2000" b="1" dirty="0"/>
              <a:t>Through mid-20</a:t>
            </a:r>
            <a:r>
              <a:rPr lang="en-US" sz="2000" b="1" baseline="30000" dirty="0"/>
              <a:t>th</a:t>
            </a:r>
            <a:r>
              <a:rPr lang="en-US" sz="2000" b="1" dirty="0"/>
              <a:t> century, wildcat strikes, violent protests, and community activism striving for fair working conditions and wages</a:t>
            </a:r>
          </a:p>
          <a:p>
            <a:endParaRPr lang="en-US" sz="2000" b="1" dirty="0"/>
          </a:p>
          <a:p>
            <a:r>
              <a:rPr lang="en-US" sz="2000" b="1" dirty="0"/>
              <a:t>Union presence today obvious in teacher strike</a:t>
            </a:r>
          </a:p>
        </p:txBody>
      </p:sp>
    </p:spTree>
    <p:extLst>
      <p:ext uri="{BB962C8B-B14F-4D97-AF65-F5344CB8AC3E}">
        <p14:creationId xmlns:p14="http://schemas.microsoft.com/office/powerpoint/2010/main" val="344037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2B82547-2424-4E7A-A98B-75206EE7302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5109BC2F-9616-4D7D-9E98-57898009A82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102C6B-96CA-F74E-BD9F-F7764ED58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770" y="1439991"/>
            <a:ext cx="3269463" cy="3978017"/>
          </a:xfrm>
        </p:spPr>
        <p:txBody>
          <a:bodyPr anchor="t">
            <a:normAutofit/>
          </a:bodyPr>
          <a:lstStyle/>
          <a:p>
            <a:r>
              <a:rPr lang="en-US" sz="4400" dirty="0"/>
              <a:t>Why am I doing this?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5910CC-572E-48C2-8ADD-C7AA626599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300763"/>
              </p:ext>
            </p:extLst>
          </p:nvPr>
        </p:nvGraphicFramePr>
        <p:xfrm>
          <a:off x="5508820" y="965200"/>
          <a:ext cx="5728344" cy="490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2421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0A549-9CF6-484C-9C78-CDA689418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F78E1-5846-8743-AD9C-9589F6D2B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522091"/>
            <a:ext cx="10554574" cy="3636511"/>
          </a:xfrm>
        </p:spPr>
        <p:txBody>
          <a:bodyPr>
            <a:normAutofit/>
          </a:bodyPr>
          <a:lstStyle/>
          <a:p>
            <a:r>
              <a:rPr lang="en-US" sz="2400" b="1" dirty="0"/>
              <a:t>Do unions promote or discourage solidarity?</a:t>
            </a:r>
          </a:p>
          <a:p>
            <a:endParaRPr lang="en-US" sz="2400" b="1" dirty="0"/>
          </a:p>
          <a:p>
            <a:r>
              <a:rPr lang="en-US" sz="2400" b="1" dirty="0"/>
              <a:t>How do unions affect relationships in the post-industrial workplace?</a:t>
            </a:r>
          </a:p>
          <a:p>
            <a:endParaRPr lang="en-US" sz="2400" b="1" dirty="0"/>
          </a:p>
          <a:p>
            <a:r>
              <a:rPr lang="en-US" sz="2400" b="1" dirty="0"/>
              <a:t>What is the place of a union in a post-industrial Appalachian community?</a:t>
            </a:r>
          </a:p>
        </p:txBody>
      </p:sp>
    </p:spTree>
    <p:extLst>
      <p:ext uri="{BB962C8B-B14F-4D97-AF65-F5344CB8AC3E}">
        <p14:creationId xmlns:p14="http://schemas.microsoft.com/office/powerpoint/2010/main" val="410554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E0D4A3-ECB8-4689-ABDB-9CE848CE83B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854772B-9C8F-4037-89E0-3A45208AB39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1576408"/>
            <a:ext cx="10917814" cy="4638125"/>
          </a:xfrm>
          <a:custGeom>
            <a:avLst/>
            <a:gdLst>
              <a:gd name="connsiteX0" fmla="*/ 5441025 w 10917814"/>
              <a:gd name="connsiteY0" fmla="*/ 0 h 4638125"/>
              <a:gd name="connsiteX1" fmla="*/ 5453725 w 10917814"/>
              <a:gd name="connsiteY1" fmla="*/ 0 h 4638125"/>
              <a:gd name="connsiteX2" fmla="*/ 5464308 w 10917814"/>
              <a:gd name="connsiteY2" fmla="*/ 0 h 4638125"/>
              <a:gd name="connsiteX3" fmla="*/ 5477009 w 10917814"/>
              <a:gd name="connsiteY3" fmla="*/ 4762 h 4638125"/>
              <a:gd name="connsiteX4" fmla="*/ 5489708 w 10917814"/>
              <a:gd name="connsiteY4" fmla="*/ 9525 h 4638125"/>
              <a:gd name="connsiteX5" fmla="*/ 5498175 w 10917814"/>
              <a:gd name="connsiteY5" fmla="*/ 12700 h 4638125"/>
              <a:gd name="connsiteX6" fmla="*/ 5865801 w 10917814"/>
              <a:gd name="connsiteY6" fmla="*/ 288419 h 4638125"/>
              <a:gd name="connsiteX7" fmla="*/ 10765009 w 10917814"/>
              <a:gd name="connsiteY7" fmla="*/ 288419 h 4638125"/>
              <a:gd name="connsiteX8" fmla="*/ 10917814 w 10917814"/>
              <a:gd name="connsiteY8" fmla="*/ 441224 h 4638125"/>
              <a:gd name="connsiteX9" fmla="*/ 10917814 w 10917814"/>
              <a:gd name="connsiteY9" fmla="*/ 4485320 h 4638125"/>
              <a:gd name="connsiteX10" fmla="*/ 10765009 w 10917814"/>
              <a:gd name="connsiteY10" fmla="*/ 4638125 h 4638125"/>
              <a:gd name="connsiteX11" fmla="*/ 152805 w 10917814"/>
              <a:gd name="connsiteY11" fmla="*/ 4638125 h 4638125"/>
              <a:gd name="connsiteX12" fmla="*/ 0 w 10917814"/>
              <a:gd name="connsiteY12" fmla="*/ 4485320 h 4638125"/>
              <a:gd name="connsiteX13" fmla="*/ 0 w 10917814"/>
              <a:gd name="connsiteY13" fmla="*/ 441224 h 4638125"/>
              <a:gd name="connsiteX14" fmla="*/ 152805 w 10917814"/>
              <a:gd name="connsiteY14" fmla="*/ 288419 h 4638125"/>
              <a:gd name="connsiteX15" fmla="*/ 5041650 w 10917814"/>
              <a:gd name="connsiteY15" fmla="*/ 288419 h 4638125"/>
              <a:gd name="connsiteX16" fmla="*/ 5409275 w 10917814"/>
              <a:gd name="connsiteY16" fmla="*/ 12700 h 4638125"/>
              <a:gd name="connsiteX17" fmla="*/ 5417742 w 10917814"/>
              <a:gd name="connsiteY17" fmla="*/ 9525 h 4638125"/>
              <a:gd name="connsiteX18" fmla="*/ 5430442 w 10917814"/>
              <a:gd name="connsiteY18" fmla="*/ 4762 h 46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917814" h="4638125">
                <a:moveTo>
                  <a:pt x="5441025" y="0"/>
                </a:moveTo>
                <a:lnTo>
                  <a:pt x="5453725" y="0"/>
                </a:lnTo>
                <a:lnTo>
                  <a:pt x="5464308" y="0"/>
                </a:lnTo>
                <a:lnTo>
                  <a:pt x="5477009" y="4762"/>
                </a:lnTo>
                <a:lnTo>
                  <a:pt x="5489708" y="9525"/>
                </a:lnTo>
                <a:lnTo>
                  <a:pt x="5498175" y="12700"/>
                </a:lnTo>
                <a:lnTo>
                  <a:pt x="5865801" y="288419"/>
                </a:lnTo>
                <a:lnTo>
                  <a:pt x="10765009" y="288419"/>
                </a:lnTo>
                <a:cubicBezTo>
                  <a:pt x="10849401" y="288419"/>
                  <a:pt x="10917814" y="356832"/>
                  <a:pt x="10917814" y="441224"/>
                </a:cubicBezTo>
                <a:lnTo>
                  <a:pt x="10917814" y="4485320"/>
                </a:lnTo>
                <a:cubicBezTo>
                  <a:pt x="10917814" y="4569712"/>
                  <a:pt x="10849401" y="4638125"/>
                  <a:pt x="10765009" y="4638125"/>
                </a:cubicBezTo>
                <a:lnTo>
                  <a:pt x="152805" y="4638125"/>
                </a:lnTo>
                <a:cubicBezTo>
                  <a:pt x="68413" y="4638125"/>
                  <a:pt x="0" y="4569712"/>
                  <a:pt x="0" y="4485320"/>
                </a:cubicBezTo>
                <a:lnTo>
                  <a:pt x="0" y="441224"/>
                </a:lnTo>
                <a:cubicBezTo>
                  <a:pt x="0" y="356832"/>
                  <a:pt x="68413" y="288419"/>
                  <a:pt x="152805" y="288419"/>
                </a:cubicBezTo>
                <a:lnTo>
                  <a:pt x="5041650" y="288419"/>
                </a:lnTo>
                <a:lnTo>
                  <a:pt x="5409275" y="12700"/>
                </a:lnTo>
                <a:lnTo>
                  <a:pt x="5417742" y="9525"/>
                </a:lnTo>
                <a:lnTo>
                  <a:pt x="5430442" y="4762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8FB817-EF6C-AF4B-AD03-2EAE50954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093" y="444921"/>
            <a:ext cx="10917814" cy="970450"/>
          </a:xfrm>
          <a:effectLst/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E504C-06A6-B649-891B-E57F499CF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295" y="1898483"/>
            <a:ext cx="10713408" cy="4316049"/>
          </a:xfrm>
          <a:effectLst/>
        </p:spPr>
        <p:txBody>
          <a:bodyPr>
            <a:normAutofit/>
          </a:bodyPr>
          <a:lstStyle/>
          <a:p>
            <a:r>
              <a:rPr lang="en-US" sz="2000" b="1" dirty="0"/>
              <a:t>Anthropologist – aim to listen to individual stories, then find the driving themes of the whole</a:t>
            </a:r>
          </a:p>
          <a:p>
            <a:endParaRPr lang="en-US" sz="2000" b="1" dirty="0"/>
          </a:p>
          <a:p>
            <a:pPr lvl="1"/>
            <a:r>
              <a:rPr lang="en-US" sz="2000" b="1" dirty="0"/>
              <a:t>Interviews – gain perspectives of individuals</a:t>
            </a:r>
          </a:p>
          <a:p>
            <a:endParaRPr lang="en-US" sz="2000" b="1" dirty="0"/>
          </a:p>
          <a:p>
            <a:pPr lvl="1"/>
            <a:r>
              <a:rPr lang="en-US" sz="2000" b="1" dirty="0"/>
              <a:t>Participant Observation – observe how individuals interact with one another</a:t>
            </a:r>
          </a:p>
          <a:p>
            <a:pPr marL="0" indent="0">
              <a:buNone/>
            </a:pPr>
            <a:endParaRPr lang="en-US" sz="2000" b="1" dirty="0"/>
          </a:p>
          <a:p>
            <a:pPr lvl="1"/>
            <a:r>
              <a:rPr lang="en-US" sz="2000" b="1" dirty="0"/>
              <a:t>Surveys - statistics on how the general population views a topic</a:t>
            </a:r>
          </a:p>
        </p:txBody>
      </p:sp>
    </p:spTree>
    <p:extLst>
      <p:ext uri="{BB962C8B-B14F-4D97-AF65-F5344CB8AC3E}">
        <p14:creationId xmlns:p14="http://schemas.microsoft.com/office/powerpoint/2010/main" val="379238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9872E8-B880-B540-8E1F-EE95AEA7E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533" y="2713811"/>
            <a:ext cx="3765483" cy="1430375"/>
          </a:xfrm>
        </p:spPr>
        <p:txBody>
          <a:bodyPr anchor="ctr">
            <a:normAutofit/>
          </a:bodyPr>
          <a:lstStyle/>
          <a:p>
            <a:r>
              <a:rPr lang="en-US" sz="6000" dirty="0" err="1"/>
              <a:t>Fieldsite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8E330-AD88-1044-9D48-D1C892554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/>
              <a:t>Plant in southern West Virginia with a United Steelworkers Union</a:t>
            </a:r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20 interviews: 10 salary, 10 hourly</a:t>
            </a:r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Several different events of participant observation</a:t>
            </a:r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Strong working relationships with informants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3 stages of recent plant relationships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Pre-strike (1961-2010)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Strike (2010) – lasted 9 months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Post-strike (2011-present)</a:t>
            </a:r>
          </a:p>
        </p:txBody>
      </p:sp>
    </p:spTree>
    <p:extLst>
      <p:ext uri="{BB962C8B-B14F-4D97-AF65-F5344CB8AC3E}">
        <p14:creationId xmlns:p14="http://schemas.microsoft.com/office/powerpoint/2010/main" val="102039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17B8-0A2B-9B4D-B717-6DDE94052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Solidarity and Collective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15FAE-9D59-9546-8F9A-93374E63E0D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9783" y="2491827"/>
            <a:ext cx="11437496" cy="3721467"/>
          </a:xfrm>
          <a:effectLst/>
        </p:spPr>
        <p:txBody>
          <a:bodyPr>
            <a:normAutofit/>
          </a:bodyPr>
          <a:lstStyle/>
          <a:p>
            <a:r>
              <a:rPr lang="en-US" sz="2400" b="1" dirty="0"/>
              <a:t>Solidarity – unit or agreement toward a common interest of a shared goal</a:t>
            </a:r>
          </a:p>
          <a:p>
            <a:pPr lvl="1"/>
            <a:r>
              <a:rPr lang="en-US" sz="2000" b="1" dirty="0"/>
              <a:t>“solidarity does not promote homogeneity, but rather understanding and support despite certain differences” (Coulter, 2012)</a:t>
            </a:r>
          </a:p>
          <a:p>
            <a:pPr lvl="1"/>
            <a:r>
              <a:rPr lang="en-US" sz="2000" b="1" dirty="0"/>
              <a:t>“all for one, one for all” – several informants</a:t>
            </a:r>
          </a:p>
          <a:p>
            <a:endParaRPr lang="en-US" sz="2400" b="1" dirty="0"/>
          </a:p>
          <a:p>
            <a:r>
              <a:rPr lang="en-US" sz="2400" b="1" dirty="0"/>
              <a:t>Collective Action – working together to achieve that shared goal (Durrenberger &amp; Reichart, 2010)</a:t>
            </a:r>
          </a:p>
          <a:p>
            <a:pPr lvl="1"/>
            <a:r>
              <a:rPr lang="en-US" sz="2000" b="1" dirty="0"/>
              <a:t>The strike allowed for collective action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084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C8642-6EEF-E847-9F8A-38340555F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Solidarity in the Workplace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DAC84BE-64C1-5D42-9E95-2733355FD7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039265"/>
              </p:ext>
            </p:extLst>
          </p:nvPr>
        </p:nvGraphicFramePr>
        <p:xfrm>
          <a:off x="249836" y="2443396"/>
          <a:ext cx="11692326" cy="3882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7442">
                  <a:extLst>
                    <a:ext uri="{9D8B030D-6E8A-4147-A177-3AD203B41FA5}">
                      <a16:colId xmlns:a16="http://schemas.microsoft.com/office/drawing/2014/main" val="185372530"/>
                    </a:ext>
                  </a:extLst>
                </a:gridCol>
                <a:gridCol w="3897442">
                  <a:extLst>
                    <a:ext uri="{9D8B030D-6E8A-4147-A177-3AD203B41FA5}">
                      <a16:colId xmlns:a16="http://schemas.microsoft.com/office/drawing/2014/main" val="3835736729"/>
                    </a:ext>
                  </a:extLst>
                </a:gridCol>
                <a:gridCol w="3897442">
                  <a:extLst>
                    <a:ext uri="{9D8B030D-6E8A-4147-A177-3AD203B41FA5}">
                      <a16:colId xmlns:a16="http://schemas.microsoft.com/office/drawing/2014/main" val="1105647277"/>
                    </a:ext>
                  </a:extLst>
                </a:gridCol>
              </a:tblGrid>
              <a:tr h="908732">
                <a:tc>
                  <a:txBody>
                    <a:bodyPr/>
                    <a:lstStyle/>
                    <a:p>
                      <a:r>
                        <a:rPr lang="en-US" sz="2400" dirty="0"/>
                        <a:t>Pre-strike </a:t>
                      </a:r>
                    </a:p>
                    <a:p>
                      <a:r>
                        <a:rPr lang="en-US" sz="2400" dirty="0"/>
                        <a:t>(1961-2010)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Strike</a:t>
                      </a:r>
                    </a:p>
                    <a:p>
                      <a:r>
                        <a:rPr lang="en-US" sz="2400" dirty="0"/>
                        <a:t> (2010)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Post-strike </a:t>
                      </a:r>
                    </a:p>
                    <a:p>
                      <a:r>
                        <a:rPr lang="en-US" sz="2400" dirty="0"/>
                        <a:t>(2011-present)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307030"/>
                  </a:ext>
                </a:extLst>
              </a:tr>
              <a:tr h="1312747">
                <a:tc>
                  <a:txBody>
                    <a:bodyPr/>
                    <a:lstStyle/>
                    <a:p>
                      <a:r>
                        <a:rPr lang="en-US" sz="2000" dirty="0"/>
                        <a:t>“It was a big family.” – </a:t>
                      </a:r>
                    </a:p>
                    <a:p>
                      <a:r>
                        <a:rPr lang="en-US" sz="2000" dirty="0"/>
                        <a:t>salary employee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“There were two different families.” – hourly employee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“We’re close, but it will never be the same…” – </a:t>
                      </a:r>
                    </a:p>
                    <a:p>
                      <a:r>
                        <a:rPr lang="en-US" sz="2000" dirty="0"/>
                        <a:t>salary employee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143627"/>
                  </a:ext>
                </a:extLst>
              </a:tr>
              <a:tr h="1660974">
                <a:tc>
                  <a:txBody>
                    <a:bodyPr/>
                    <a:lstStyle/>
                    <a:p>
                      <a:r>
                        <a:rPr lang="en-US" sz="2000" dirty="0"/>
                        <a:t>Management did not respect employees – neither salary and hourly.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There was solidarity within the union.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“It’s a big family at the plant.” – hourly employee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102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069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322</TotalTime>
  <Words>1083</Words>
  <Application>Microsoft Macintosh PowerPoint</Application>
  <PresentationFormat>Widescreen</PresentationFormat>
  <Paragraphs>159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Century Gothic</vt:lpstr>
      <vt:lpstr>Wingdings 2</vt:lpstr>
      <vt:lpstr>Quotable</vt:lpstr>
      <vt:lpstr>Socialization and Solidarity in Workers' Unions of  21st Century Appalachia </vt:lpstr>
      <vt:lpstr>History of Unions</vt:lpstr>
      <vt:lpstr>#WVStrong</vt:lpstr>
      <vt:lpstr>Why am I doing this?</vt:lpstr>
      <vt:lpstr>The Questions</vt:lpstr>
      <vt:lpstr>Methodology</vt:lpstr>
      <vt:lpstr>Fieldsite</vt:lpstr>
      <vt:lpstr>Solidarity and Collective Action</vt:lpstr>
      <vt:lpstr>Solidarity in the Workplace</vt:lpstr>
      <vt:lpstr>Us Versus Them</vt:lpstr>
      <vt:lpstr>Benefits and Drawbacks of a Unionized Workplace</vt:lpstr>
      <vt:lpstr>Benefits and Drawbacks</vt:lpstr>
      <vt:lpstr>The Strike </vt:lpstr>
      <vt:lpstr>The Appalachian Identity</vt:lpstr>
      <vt:lpstr>Survey Data – Marshall General Education</vt:lpstr>
      <vt:lpstr>Appalachian Culture Scale</vt:lpstr>
      <vt:lpstr>Relationships </vt:lpstr>
      <vt:lpstr>Conclusions</vt:lpstr>
      <vt:lpstr>Bibliography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Socialization and Solidarity in Workers' Unions of the 21st Century Appalachia </dc:title>
  <dc:creator>Smith, Hannah</dc:creator>
  <cp:lastModifiedBy>Smith, Hannah</cp:lastModifiedBy>
  <cp:revision>22</cp:revision>
  <dcterms:created xsi:type="dcterms:W3CDTF">2018-04-04T17:04:57Z</dcterms:created>
  <dcterms:modified xsi:type="dcterms:W3CDTF">2018-04-19T12:49:15Z</dcterms:modified>
</cp:coreProperties>
</file>