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A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239" autoAdjust="0"/>
    <p:restoredTop sz="94660"/>
  </p:normalViewPr>
  <p:slideViewPr>
    <p:cSldViewPr snapToGrid="0">
      <p:cViewPr>
        <p:scale>
          <a:sx n="28" d="100"/>
          <a:sy n="28" d="100"/>
        </p:scale>
        <p:origin x="1160" y="-736"/>
      </p:cViewPr>
      <p:guideLst/>
    </p:cSldViewPr>
  </p:slid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4/13/18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4/13/18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a:t>
            </a:r>
            <a:r>
              <a:rPr sz="6600" dirty="0" smtClean="0">
                <a:solidFill>
                  <a:prstClr val="white">
                    <a:lumMod val="50000"/>
                  </a:prstClr>
                </a:solidFill>
                <a:latin typeface="Calibri Light" panose="020F0302020204030204" pitchFamily="34" charset="0"/>
                <a:cs typeface="Calibri" panose="020F0502020204030204" pitchFamily="34" charset="0"/>
              </a:rPr>
              <a:t>make </a:t>
            </a:r>
            <a:r>
              <a:rPr sz="6600" dirty="0">
                <a:solidFill>
                  <a:prstClr val="white">
                    <a:lumMod val="50000"/>
                  </a:prstClr>
                </a:solidFill>
                <a:latin typeface="Calibri Light" panose="020F0302020204030204" pitchFamily="34" charset="0"/>
                <a:cs typeface="Calibri" panose="020F0502020204030204" pitchFamily="34" charset="0"/>
              </a:rPr>
              <a:t>a copy of what you need and drag it into place. PowerPoint’s Smart Guides will help you align it with everything else.</a:t>
            </a:r>
          </a:p>
          <a:p>
            <a:pPr lvl="0">
              <a:spcBef>
                <a:spcPts val="2400"/>
              </a:spcBef>
            </a:pPr>
            <a:r>
              <a:rPr sz="6600" dirty="0" smtClean="0">
                <a:solidFill>
                  <a:prstClr val="white">
                    <a:lumMod val="50000"/>
                  </a:prstClr>
                </a:solidFill>
                <a:latin typeface="Calibri Light" panose="020F0302020204030204" pitchFamily="34" charset="0"/>
                <a:cs typeface="Calibri" panose="020F0502020204030204" pitchFamily="34" charset="0"/>
              </a:rPr>
              <a:t>Want to use your own picture</a:t>
            </a:r>
            <a:r>
              <a:rPr lang="en-US" sz="6600" dirty="0" smtClean="0">
                <a:solidFill>
                  <a:prstClr val="white">
                    <a:lumMod val="50000"/>
                  </a:prstClr>
                </a:solidFill>
                <a:latin typeface="Calibri Light" panose="020F0302020204030204" pitchFamily="34" charset="0"/>
                <a:cs typeface="Calibri" panose="020F0502020204030204" pitchFamily="34" charset="0"/>
              </a:rPr>
              <a:t>s</a:t>
            </a:r>
            <a:r>
              <a:rPr sz="6600" dirty="0" smtClean="0">
                <a:solidFill>
                  <a:prstClr val="white">
                    <a:lumMod val="50000"/>
                  </a:prstClr>
                </a:solidFill>
                <a:latin typeface="Calibri Light" panose="020F0302020204030204" pitchFamily="34" charset="0"/>
                <a:cs typeface="Calibri" panose="020F0502020204030204" pitchFamily="34" charset="0"/>
              </a:rPr>
              <a:t> instead of ours? No problem!</a:t>
            </a:r>
            <a:r>
              <a:rPr lang="en-US" sz="6600" dirty="0" smtClean="0">
                <a:solidFill>
                  <a:prstClr val="white">
                    <a:lumMod val="50000"/>
                  </a:prstClr>
                </a:solidFill>
                <a:latin typeface="Calibri Light" panose="020F0302020204030204" pitchFamily="34" charset="0"/>
                <a:cs typeface="Calibri" panose="020F0502020204030204" pitchFamily="34" charset="0"/>
              </a:rPr>
              <a:t> Just click a picture, press the Delete key, then click the icon to add your picture.</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6" name="Title 5"/>
          <p:cNvSpPr>
            <a:spLocks noGrp="1"/>
          </p:cNvSpPr>
          <p:nvPr>
            <p:ph type="title"/>
          </p:nvPr>
        </p:nvSpPr>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smtClean="0"/>
              <a:t>Type your question or a statement of the problem here</a:t>
            </a:r>
            <a:endParaRPr lang="en-US" dirty="0"/>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t>4/13/18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smtClean="0"/>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4/13/18</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2">
                <a:lumMod val="60000"/>
                <a:lumOff val="40000"/>
              </a:schemeClr>
            </a:gs>
            <a:gs pos="100000">
              <a:schemeClr val="bg1"/>
            </a:gs>
            <a:gs pos="70000">
              <a:schemeClr val="bg1"/>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125065" y="-63640"/>
            <a:ext cx="36613025" cy="2971740"/>
          </a:xfrm>
        </p:spPr>
        <p:txBody>
          <a:bodyPr>
            <a:normAutofit fontScale="90000"/>
          </a:bodyPr>
          <a:lstStyle/>
          <a:p>
            <a:r>
              <a:rPr lang="en-US" dirty="0" smtClean="0">
                <a:solidFill>
                  <a:schemeClr val="tx1"/>
                </a:solidFill>
              </a:rPr>
              <a:t>The Effect of Lineup Structure on Individual Identification</a:t>
            </a:r>
          </a:p>
        </p:txBody>
      </p:sp>
      <p:sp>
        <p:nvSpPr>
          <p:cNvPr id="23" name="Text Placeholder 22"/>
          <p:cNvSpPr>
            <a:spLocks noGrp="1"/>
          </p:cNvSpPr>
          <p:nvPr>
            <p:ph type="body" sz="quarter" idx="36"/>
          </p:nvPr>
        </p:nvSpPr>
        <p:spPr>
          <a:xfrm>
            <a:off x="1125065" y="3253660"/>
            <a:ext cx="30174412" cy="646331"/>
          </a:xfrm>
        </p:spPr>
        <p:txBody>
          <a:bodyPr/>
          <a:lstStyle/>
          <a:p>
            <a:pPr marL="820738"/>
            <a:r>
              <a:rPr lang="en-US" dirty="0" smtClean="0">
                <a:solidFill>
                  <a:schemeClr val="tx1"/>
                </a:solidFill>
              </a:rPr>
              <a:t>Ryan Patrick | Dr. Chris </a:t>
            </a:r>
            <a:r>
              <a:rPr lang="en-US" dirty="0" err="1" smtClean="0">
                <a:solidFill>
                  <a:schemeClr val="tx1"/>
                </a:solidFill>
              </a:rPr>
              <a:t>LeGrow</a:t>
            </a:r>
            <a:r>
              <a:rPr lang="en-US" dirty="0" smtClean="0">
                <a:solidFill>
                  <a:schemeClr val="tx1"/>
                </a:solidFill>
              </a:rPr>
              <a:t> | Marshall University</a:t>
            </a:r>
            <a:endParaRPr lang="en-US" dirty="0">
              <a:solidFill>
                <a:schemeClr val="tx1"/>
              </a:solidFill>
            </a:endParaRPr>
          </a:p>
        </p:txBody>
      </p:sp>
      <p:sp>
        <p:nvSpPr>
          <p:cNvPr id="67" name="Text Placeholder 66"/>
          <p:cNvSpPr>
            <a:spLocks noGrp="1"/>
          </p:cNvSpPr>
          <p:nvPr>
            <p:ph type="body" sz="quarter" idx="13"/>
          </p:nvPr>
        </p:nvSpPr>
        <p:spPr>
          <a:xfrm>
            <a:off x="1143000" y="5394960"/>
            <a:ext cx="12801600" cy="1216152"/>
          </a:xfr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gradFill>
        </p:spPr>
        <p:txBody>
          <a:bodyPr/>
          <a:lstStyle/>
          <a:p>
            <a:r>
              <a:rPr lang="en-US" dirty="0" smtClean="0"/>
              <a:t>Purpose</a:t>
            </a:r>
            <a:endParaRPr lang="en-US" dirty="0"/>
          </a:p>
        </p:txBody>
      </p:sp>
      <p:sp>
        <p:nvSpPr>
          <p:cNvPr id="69" name="Text Placeholder 68"/>
          <p:cNvSpPr>
            <a:spLocks noGrp="1"/>
          </p:cNvSpPr>
          <p:nvPr>
            <p:ph type="body" sz="quarter" idx="39"/>
          </p:nvPr>
        </p:nvSpPr>
        <p:spPr>
          <a:xfrm>
            <a:off x="1158239" y="6778629"/>
            <a:ext cx="12786361" cy="6296030"/>
          </a:xfrm>
          <a:noFill/>
        </p:spPr>
        <p:txBody>
          <a:bodyPr wrap="square" lIns="91440" rIns="91440" anchor="t" anchorCtr="0">
            <a:noAutofit/>
          </a:bodyPr>
          <a:lstStyle/>
          <a:p>
            <a:r>
              <a:rPr lang="en-US" sz="3600" dirty="0"/>
              <a:t>The primary purpose of the research is to examine the effect of police photo lineup structure (</a:t>
            </a:r>
            <a:r>
              <a:rPr lang="en-US" sz="3600" dirty="0" smtClean="0"/>
              <a:t>Simultaneous, 3x3, </a:t>
            </a:r>
            <a:r>
              <a:rPr lang="en-US" sz="3600" dirty="0"/>
              <a:t>Photo Lineup vs. </a:t>
            </a:r>
            <a:r>
              <a:rPr lang="en-US" sz="3600" dirty="0" smtClean="0"/>
              <a:t>Sequential, 1x9, </a:t>
            </a:r>
            <a:r>
              <a:rPr lang="en-US" sz="3600" dirty="0"/>
              <a:t>Photo Lineup) on the accuracy of college students’ perpetrator </a:t>
            </a:r>
            <a:r>
              <a:rPr lang="en-US" sz="3600" dirty="0" smtClean="0"/>
              <a:t>identifications. Secondary </a:t>
            </a:r>
            <a:r>
              <a:rPr lang="en-US" sz="3600" dirty="0"/>
              <a:t>purposes of this research </a:t>
            </a:r>
            <a:r>
              <a:rPr lang="en-US" sz="3600" dirty="0" smtClean="0"/>
              <a:t>are </a:t>
            </a:r>
            <a:r>
              <a:rPr lang="en-US" sz="3600" dirty="0"/>
              <a:t>to examine whether (a) “cross-race bias” (i.e. lower likelihood of misidentifying someone of one’s own </a:t>
            </a:r>
            <a:r>
              <a:rPr lang="en-US" sz="3600" dirty="0" smtClean="0"/>
              <a:t>ethnicity </a:t>
            </a:r>
            <a:r>
              <a:rPr lang="en-US" sz="3600" dirty="0"/>
              <a:t>than someone of another </a:t>
            </a:r>
            <a:r>
              <a:rPr lang="en-US" sz="3600" dirty="0" smtClean="0"/>
              <a:t>ethnicity) </a:t>
            </a:r>
            <a:r>
              <a:rPr lang="en-US" sz="3600" dirty="0"/>
              <a:t>exists in college students’ perpetrator identifications, </a:t>
            </a:r>
            <a:r>
              <a:rPr lang="en-US" sz="3600" dirty="0" smtClean="0"/>
              <a:t>and (b</a:t>
            </a:r>
            <a:r>
              <a:rPr lang="en-US" sz="3600" dirty="0"/>
              <a:t>) is there an evident gender bias (i.e. do genders have better, or worse, accuracy when identifying within their own gender rather than across </a:t>
            </a:r>
            <a:r>
              <a:rPr lang="en-US" sz="3600" dirty="0" smtClean="0"/>
              <a:t>genders).</a:t>
            </a:r>
            <a:endParaRPr lang="en-US" sz="3600" dirty="0"/>
          </a:p>
        </p:txBody>
      </p:sp>
      <p:sp>
        <p:nvSpPr>
          <p:cNvPr id="68" name="Text Placeholder 67"/>
          <p:cNvSpPr>
            <a:spLocks noGrp="1"/>
          </p:cNvSpPr>
          <p:nvPr>
            <p:ph type="body" sz="quarter" idx="37"/>
          </p:nvPr>
        </p:nvSpPr>
        <p:spPr>
          <a:xfrm>
            <a:off x="15489369" y="5394960"/>
            <a:ext cx="12801600" cy="1216152"/>
          </a:xfrm>
          <a:gradFill>
            <a:gsLst>
              <a:gs pos="0">
                <a:schemeClr val="tx1">
                  <a:lumMod val="65000"/>
                  <a:lumOff val="35000"/>
                </a:schemeClr>
              </a:gs>
              <a:gs pos="91000">
                <a:schemeClr val="accent2">
                  <a:lumMod val="75000"/>
                </a:schemeClr>
              </a:gs>
              <a:gs pos="90000">
                <a:schemeClr val="tx1">
                  <a:lumMod val="65000"/>
                  <a:lumOff val="35000"/>
                </a:schemeClr>
              </a:gs>
              <a:gs pos="99000">
                <a:schemeClr val="accent2">
                  <a:lumMod val="75000"/>
                </a:schemeClr>
              </a:gs>
            </a:gsLst>
          </a:gradFill>
        </p:spPr>
        <p:txBody>
          <a:bodyPr/>
          <a:lstStyle/>
          <a:p>
            <a:r>
              <a:rPr lang="en-US" dirty="0" smtClean="0"/>
              <a:t>Hypotheses</a:t>
            </a:r>
            <a:endParaRPr lang="en-US" dirty="0"/>
          </a:p>
        </p:txBody>
      </p:sp>
      <p:sp>
        <p:nvSpPr>
          <p:cNvPr id="11" name="Content Placeholder 10"/>
          <p:cNvSpPr>
            <a:spLocks noGrp="1"/>
          </p:cNvSpPr>
          <p:nvPr>
            <p:ph sz="quarter" idx="38"/>
          </p:nvPr>
        </p:nvSpPr>
        <p:spPr>
          <a:xfrm>
            <a:off x="15512387" y="6710721"/>
            <a:ext cx="12778582" cy="8785953"/>
          </a:xfrm>
        </p:spPr>
        <p:txBody>
          <a:bodyPr tIns="45720">
            <a:noAutofit/>
          </a:bodyPr>
          <a:lstStyle/>
          <a:p>
            <a:pPr marL="0" indent="0">
              <a:buNone/>
            </a:pPr>
            <a:r>
              <a:rPr lang="en-US" sz="3600" b="1" dirty="0" smtClean="0"/>
              <a:t>H1- </a:t>
            </a:r>
            <a:r>
              <a:rPr lang="en-US" sz="3600" dirty="0" smtClean="0"/>
              <a:t>(a) </a:t>
            </a:r>
            <a:r>
              <a:rPr lang="en-US" sz="3600" dirty="0"/>
              <a:t>Sequential lineups will yield a superior level of accuracy compared to simultaneous </a:t>
            </a:r>
            <a:r>
              <a:rPr lang="en-US" sz="3600" dirty="0" smtClean="0"/>
              <a:t>lineups. (b)Simultaneous </a:t>
            </a:r>
            <a:r>
              <a:rPr lang="en-US" sz="3600" dirty="0"/>
              <a:t>lineups will yield a superior level of accuracy compared to sequential lineups. </a:t>
            </a:r>
            <a:r>
              <a:rPr lang="mr-IN" sz="3600" dirty="0" smtClean="0"/>
              <a:t>(</a:t>
            </a:r>
            <a:r>
              <a:rPr lang="mr-IN" sz="3600" dirty="0" err="1" smtClean="0"/>
              <a:t>c</a:t>
            </a:r>
            <a:r>
              <a:rPr lang="mr-IN" sz="3600" dirty="0" smtClean="0"/>
              <a:t>)</a:t>
            </a:r>
            <a:r>
              <a:rPr lang="de-DE" sz="3600" dirty="0" smtClean="0"/>
              <a:t> </a:t>
            </a:r>
            <a:r>
              <a:rPr lang="en-US" sz="3600" dirty="0" smtClean="0"/>
              <a:t>Lineup </a:t>
            </a:r>
            <a:r>
              <a:rPr lang="en-US" sz="3600" dirty="0"/>
              <a:t>structure will not affect participant’s ability to identify the perpetrator.</a:t>
            </a:r>
          </a:p>
          <a:p>
            <a:pPr marL="0" indent="0">
              <a:buNone/>
            </a:pPr>
            <a:r>
              <a:rPr lang="en-US" sz="3600" b="1" dirty="0" smtClean="0"/>
              <a:t>H2</a:t>
            </a:r>
            <a:r>
              <a:rPr lang="en-US" sz="3600" dirty="0" smtClean="0"/>
              <a:t>- (a) Participants </a:t>
            </a:r>
            <a:r>
              <a:rPr lang="en-US" sz="3600" dirty="0"/>
              <a:t>will have superior accuracy when identifying perpetrators within their own </a:t>
            </a:r>
            <a:r>
              <a:rPr lang="en-US" sz="3600" dirty="0" smtClean="0"/>
              <a:t>ethnicity. (b) Participants </a:t>
            </a:r>
            <a:r>
              <a:rPr lang="en-US" sz="3600" dirty="0"/>
              <a:t>will have inferior accuracy when identifying perpetrators within their own ethnicity</a:t>
            </a:r>
            <a:r>
              <a:rPr lang="en-US" sz="3600" dirty="0" smtClean="0"/>
              <a:t>. </a:t>
            </a:r>
            <a:r>
              <a:rPr lang="mr-IN" sz="3600" dirty="0" smtClean="0"/>
              <a:t>(</a:t>
            </a:r>
            <a:r>
              <a:rPr lang="mr-IN" sz="3600" dirty="0" err="1" smtClean="0"/>
              <a:t>c</a:t>
            </a:r>
            <a:r>
              <a:rPr lang="mr-IN" sz="3600" dirty="0" smtClean="0"/>
              <a:t>)</a:t>
            </a:r>
            <a:r>
              <a:rPr lang="en-US" sz="3600" dirty="0" smtClean="0"/>
              <a:t> Participant’s </a:t>
            </a:r>
            <a:r>
              <a:rPr lang="en-US" sz="3600" dirty="0"/>
              <a:t>ethnic identity will not affect their identification accuracy.</a:t>
            </a:r>
          </a:p>
          <a:p>
            <a:pPr marL="0" indent="0">
              <a:buNone/>
            </a:pPr>
            <a:r>
              <a:rPr lang="en-US" sz="3600" b="1" dirty="0" smtClean="0"/>
              <a:t>H3</a:t>
            </a:r>
            <a:r>
              <a:rPr lang="en-US" sz="3600" dirty="0" smtClean="0"/>
              <a:t>- (a) Participants </a:t>
            </a:r>
            <a:r>
              <a:rPr lang="en-US" sz="3600" dirty="0"/>
              <a:t>will have superior accuracy when identifying within their own gender identity</a:t>
            </a:r>
            <a:r>
              <a:rPr lang="en-US" sz="3600" dirty="0" smtClean="0"/>
              <a:t>. (b) Participants </a:t>
            </a:r>
            <a:r>
              <a:rPr lang="en-US" sz="3600" dirty="0"/>
              <a:t>will have inferior accuracy when identifying within their own gender</a:t>
            </a:r>
            <a:r>
              <a:rPr lang="en-US" sz="3600" dirty="0" smtClean="0"/>
              <a:t>. (c) Participant’s </a:t>
            </a:r>
            <a:r>
              <a:rPr lang="en-US" sz="3600" dirty="0"/>
              <a:t>gender will not affect identification accuracy.</a:t>
            </a:r>
          </a:p>
        </p:txBody>
      </p:sp>
      <p:sp>
        <p:nvSpPr>
          <p:cNvPr id="7" name="Text Placeholder 6"/>
          <p:cNvSpPr>
            <a:spLocks noGrp="1"/>
          </p:cNvSpPr>
          <p:nvPr>
            <p:ph type="body" sz="quarter" idx="17"/>
          </p:nvPr>
        </p:nvSpPr>
        <p:spPr>
          <a:xfrm>
            <a:off x="1158239" y="14277474"/>
            <a:ext cx="12801600" cy="1219200"/>
          </a:xfr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gradFill>
        </p:spPr>
        <p:txBody>
          <a:bodyPr/>
          <a:lstStyle/>
          <a:p>
            <a:r>
              <a:rPr lang="en-US" dirty="0" smtClean="0"/>
              <a:t>Rationale</a:t>
            </a:r>
            <a:endParaRPr lang="en-US" dirty="0"/>
          </a:p>
        </p:txBody>
      </p:sp>
      <p:sp>
        <p:nvSpPr>
          <p:cNvPr id="18" name="Text Placeholder 17"/>
          <p:cNvSpPr>
            <a:spLocks noGrp="1"/>
          </p:cNvSpPr>
          <p:nvPr>
            <p:ph type="body" sz="quarter" idx="31"/>
          </p:nvPr>
        </p:nvSpPr>
        <p:spPr>
          <a:xfrm>
            <a:off x="29900563" y="5393436"/>
            <a:ext cx="12801600" cy="1219200"/>
          </a:xfr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gradFill>
        </p:spPr>
        <p:txBody>
          <a:bodyPr/>
          <a:lstStyle/>
          <a:p>
            <a:r>
              <a:rPr lang="en-US" smtClean="0"/>
              <a:t>Results</a:t>
            </a:r>
            <a:endParaRPr lang="en-US" dirty="0"/>
          </a:p>
        </p:txBody>
      </p:sp>
      <p:sp>
        <p:nvSpPr>
          <p:cNvPr id="71" name="Text Placeholder 70"/>
          <p:cNvSpPr>
            <a:spLocks noGrp="1"/>
          </p:cNvSpPr>
          <p:nvPr>
            <p:ph type="body" sz="quarter" idx="41"/>
          </p:nvPr>
        </p:nvSpPr>
        <p:spPr>
          <a:xfrm>
            <a:off x="29848550" y="18737719"/>
            <a:ext cx="12801600" cy="1219200"/>
          </a:xfr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gradFill>
        </p:spPr>
        <p:txBody>
          <a:bodyPr/>
          <a:lstStyle/>
          <a:p>
            <a:r>
              <a:rPr lang="en-US" dirty="0" smtClean="0"/>
              <a:t>Conclusion</a:t>
            </a:r>
            <a:endParaRPr lang="en-US" dirty="0"/>
          </a:p>
        </p:txBody>
      </p:sp>
      <p:sp>
        <p:nvSpPr>
          <p:cNvPr id="15" name="Content Placeholder 14"/>
          <p:cNvSpPr>
            <a:spLocks noGrp="1"/>
          </p:cNvSpPr>
          <p:nvPr>
            <p:ph sz="quarter" idx="42"/>
          </p:nvPr>
        </p:nvSpPr>
        <p:spPr>
          <a:xfrm>
            <a:off x="29848550" y="20139396"/>
            <a:ext cx="12801600" cy="12727670"/>
          </a:xfrm>
        </p:spPr>
        <p:txBody>
          <a:bodyPr>
            <a:noAutofit/>
          </a:bodyPr>
          <a:lstStyle/>
          <a:p>
            <a:pPr marL="0" indent="0">
              <a:buNone/>
            </a:pPr>
            <a:r>
              <a:rPr lang="en-US" sz="3600" dirty="0" smtClean="0"/>
              <a:t>The original goal of this research was to see how precisely participants could read a description and match that description to the correct individual’s photo (we went with police lineups as they most common and descriptive of these experiments). One of the factors we hypothesized would have in an influence is the structure, if participants were presented with all the photos at once instead of having to scroll and look at pictures individually, there might be accuracy differences. Accuracy was not statistically effected. When looking at the open ended questions, participants seemed to have focused on one main area when making their choice (i.e. hair, nose, emotional presentation, etc</a:t>
            </a:r>
            <a:r>
              <a:rPr lang="en-US" sz="3600" dirty="0" smtClean="0"/>
              <a:t>.).</a:t>
            </a:r>
            <a:endParaRPr lang="en-US" sz="3600" dirty="0"/>
          </a:p>
          <a:p>
            <a:pPr marL="0" indent="0">
              <a:buNone/>
            </a:pPr>
            <a:r>
              <a:rPr lang="en-US" sz="3600" dirty="0" smtClean="0"/>
              <a:t>This study, like all other, has its limitations. We lacked ethnic diversity from our participants. We also wanted to keep the distributed survey somewhat brief to limit the rate of withdrawal. We did have a good sample size for our method of distribution, but, this sample doesn't</a:t>
            </a:r>
            <a:r>
              <a:rPr lang="mr-IN" sz="3600" dirty="0" smtClean="0"/>
              <a:t>’</a:t>
            </a:r>
            <a:r>
              <a:rPr lang="en-US" sz="3600" dirty="0" smtClean="0"/>
              <a:t>t represent the general population as 85% of our participants identified as </a:t>
            </a:r>
            <a:r>
              <a:rPr lang="en-US" sz="3600" dirty="0" smtClean="0"/>
              <a:t>white/</a:t>
            </a:r>
            <a:r>
              <a:rPr lang="en-US" sz="3600" dirty="0" err="1" smtClean="0"/>
              <a:t>c</a:t>
            </a:r>
            <a:r>
              <a:rPr lang="en-US" sz="3600" dirty="0" err="1" smtClean="0"/>
              <a:t>aucasian</a:t>
            </a:r>
            <a:r>
              <a:rPr lang="en-US" sz="3600" dirty="0" smtClean="0"/>
              <a:t>.  </a:t>
            </a:r>
            <a:endParaRPr lang="en-US" sz="3600" dirty="0"/>
          </a:p>
        </p:txBody>
      </p:sp>
      <p:sp>
        <p:nvSpPr>
          <p:cNvPr id="22" name="Content Placeholder 21"/>
          <p:cNvSpPr>
            <a:spLocks noGrp="1"/>
          </p:cNvSpPr>
          <p:nvPr>
            <p:ph sz="quarter" idx="35"/>
          </p:nvPr>
        </p:nvSpPr>
        <p:spPr>
          <a:xfrm>
            <a:off x="34878963" y="32128742"/>
            <a:ext cx="9012237" cy="789658"/>
          </a:xfrm>
        </p:spPr>
        <p:txBody>
          <a:bodyPr tIns="45720"/>
          <a:lstStyle/>
          <a:p>
            <a:pPr marL="0" indent="0">
              <a:buNone/>
            </a:pPr>
            <a:r>
              <a:rPr lang="en-US" dirty="0" smtClean="0"/>
              <a:t>Printed references </a:t>
            </a:r>
            <a:r>
              <a:rPr lang="en-US" smtClean="0"/>
              <a:t>are available upon request.</a:t>
            </a:r>
            <a:endParaRPr lang="en-US" dirty="0"/>
          </a:p>
        </p:txBody>
      </p:sp>
      <p:sp>
        <p:nvSpPr>
          <p:cNvPr id="24" name="Text Placeholder 23"/>
          <p:cNvSpPr>
            <a:spLocks noGrp="1"/>
          </p:cNvSpPr>
          <p:nvPr>
            <p:ph type="body" sz="quarter" idx="21"/>
          </p:nvPr>
        </p:nvSpPr>
        <p:spPr>
          <a:xfrm>
            <a:off x="15420793" y="17310491"/>
            <a:ext cx="12801600" cy="1244751"/>
          </a:xfr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gradFill>
        </p:spPr>
        <p:txBody>
          <a:bodyPr/>
          <a:lstStyle/>
          <a:p>
            <a:r>
              <a:rPr lang="en-US" dirty="0" smtClean="0"/>
              <a:t>Procedure</a:t>
            </a:r>
            <a:endParaRPr lang="en-US" dirty="0"/>
          </a:p>
        </p:txBody>
      </p:sp>
      <p:sp>
        <p:nvSpPr>
          <p:cNvPr id="17" name="TextBox 16"/>
          <p:cNvSpPr txBox="1"/>
          <p:nvPr/>
        </p:nvSpPr>
        <p:spPr>
          <a:xfrm>
            <a:off x="29900563" y="6778629"/>
            <a:ext cx="12755563" cy="11776613"/>
          </a:xfrm>
          <a:prstGeom prst="rect">
            <a:avLst/>
          </a:prstGeom>
          <a:noFill/>
        </p:spPr>
        <p:txBody>
          <a:bodyPr wrap="square" rtlCol="0" anchor="t">
            <a:noAutofit/>
          </a:bodyPr>
          <a:lstStyle/>
          <a:p>
            <a:r>
              <a:rPr lang="en-US" sz="3600" b="1" dirty="0" smtClean="0"/>
              <a:t>H1</a:t>
            </a:r>
            <a:r>
              <a:rPr lang="en-US" sz="3600" dirty="0" smtClean="0"/>
              <a:t>- Data analysis shows there to be no significant difference (.434) in sequential lineup accuracy (2.257) and simultaneous lineup accuracy (2.046). Based on this analysis we are unable to accept the hypotheses H1a or H1b. Hypotheses H1c is supported by the data and thus we can accept H1c</a:t>
            </a:r>
            <a:r>
              <a:rPr lang="en-US" sz="3600" dirty="0" smtClean="0"/>
              <a:t>.</a:t>
            </a:r>
            <a:endParaRPr lang="en-US" sz="3600" b="1" dirty="0" smtClean="0"/>
          </a:p>
          <a:p>
            <a:r>
              <a:rPr lang="en-US" sz="3600" b="1" dirty="0" smtClean="0"/>
              <a:t>H2</a:t>
            </a:r>
            <a:r>
              <a:rPr lang="en-US" sz="3600" dirty="0" smtClean="0"/>
              <a:t>- Due to a lack of ethnic diversity in the study we are unable to compare accuracy to ethnic identity as the data would not effectively represent the population. Thus we can not accept nor reject H2a, H2b, or H2c</a:t>
            </a:r>
            <a:r>
              <a:rPr lang="en-US" sz="3600" dirty="0" smtClean="0"/>
              <a:t>.</a:t>
            </a:r>
            <a:endParaRPr lang="en-US" sz="3600" b="1" dirty="0" smtClean="0"/>
          </a:p>
          <a:p>
            <a:r>
              <a:rPr lang="en-US" sz="3600" b="1" dirty="0" smtClean="0"/>
              <a:t>H3</a:t>
            </a:r>
            <a:r>
              <a:rPr lang="en-US" sz="3600" dirty="0" smtClean="0"/>
              <a:t>-  A univariate ANOVA test of overall participant accuracy was done in addition to independent sample t-tests of first, second, and overall accuracy in regard to gender. The ANOVA data showed there to be no significant difference (.402) in accuracy within gender. Independent samples t-tests showed no significant differences in any of the tested categories (first choice accuracy in male and female lineups, second choice accuracy in male and female lineups, and overall accuracy in male and female lineups). Based on the aforementioned data, we are unable to accept H3a and H3b, </a:t>
            </a:r>
            <a:r>
              <a:rPr lang="en-US" sz="3600" dirty="0" smtClean="0"/>
              <a:t>but H3c </a:t>
            </a:r>
            <a:r>
              <a:rPr lang="en-US" sz="3600" dirty="0" smtClean="0"/>
              <a:t>is supported.</a:t>
            </a:r>
            <a:endParaRPr lang="en-US" sz="3600" b="1" dirty="0" smtClean="0"/>
          </a:p>
        </p:txBody>
      </p:sp>
      <p:sp>
        <p:nvSpPr>
          <p:cNvPr id="20" name="TextBox 19"/>
          <p:cNvSpPr txBox="1"/>
          <p:nvPr/>
        </p:nvSpPr>
        <p:spPr>
          <a:xfrm>
            <a:off x="1158239" y="15598025"/>
            <a:ext cx="12768425" cy="11285670"/>
          </a:xfrm>
          <a:prstGeom prst="rect">
            <a:avLst/>
          </a:prstGeom>
          <a:noFill/>
        </p:spPr>
        <p:txBody>
          <a:bodyPr wrap="square" rtlCol="0">
            <a:noAutofit/>
          </a:bodyPr>
          <a:lstStyle/>
          <a:p>
            <a:r>
              <a:rPr lang="en-US" sz="3600" dirty="0"/>
              <a:t>To date, research has revealed the sequential photo lineup typically achieves a higher ratio of accurate identifications   to mistaken identifications compared to the simultaneous photo lineup (</a:t>
            </a:r>
            <a:r>
              <a:rPr lang="en-US" sz="3600" dirty="0" err="1"/>
              <a:t>Kornell</a:t>
            </a:r>
            <a:r>
              <a:rPr lang="en-US" sz="3600" dirty="0"/>
              <a:t>, 2014; </a:t>
            </a:r>
            <a:r>
              <a:rPr lang="en-US" sz="3600" dirty="0" err="1"/>
              <a:t>Steblay</a:t>
            </a:r>
            <a:r>
              <a:rPr lang="en-US" sz="3600" dirty="0"/>
              <a:t>, et al., 2001; Wells,  et al., 2014; Wells, </a:t>
            </a:r>
            <a:r>
              <a:rPr lang="en-US" sz="3600" dirty="0" err="1"/>
              <a:t>Steblay</a:t>
            </a:r>
            <a:r>
              <a:rPr lang="en-US" sz="3600" dirty="0"/>
              <a:t>, &amp; Dysart, 2015).  Research has also shown a “cross-race bias” (i.e., a lower likelihood of misidentifying someone of one’s own race than someone of another race) is often found in the identification of perpetrators from both human and photo lineups used by the police (Behrman, Bruce, &amp; Davey, 2001; </a:t>
            </a:r>
            <a:r>
              <a:rPr lang="en-US" sz="3600" dirty="0" err="1"/>
              <a:t>Jackiw</a:t>
            </a:r>
            <a:r>
              <a:rPr lang="en-US" sz="3600" dirty="0"/>
              <a:t>, et al., 2008; Russell, 2012; Wells &amp; Olson, 2001; White, 2012).  Little research, however, has examined the interaction of police photo lineup structure and witness/perpetrator race.  The present study will examine the effect of: (a) photo lineup structure (Simultaneous vs. Sequential Photo Lineup), and (b) witness/perpetrator race </a:t>
            </a:r>
            <a:r>
              <a:rPr lang="en-US" sz="3600" dirty="0" smtClean="0"/>
              <a:t>(Someone </a:t>
            </a:r>
            <a:r>
              <a:rPr lang="en-US" sz="3600" dirty="0"/>
              <a:t>of </a:t>
            </a:r>
            <a:r>
              <a:rPr lang="en-US" sz="3600" dirty="0" smtClean="0"/>
              <a:t>One’s Own Race </a:t>
            </a:r>
            <a:r>
              <a:rPr lang="en-US" sz="3600" dirty="0"/>
              <a:t>vs. </a:t>
            </a:r>
            <a:r>
              <a:rPr lang="en-US" sz="3600" dirty="0" smtClean="0"/>
              <a:t>Someone </a:t>
            </a:r>
            <a:r>
              <a:rPr lang="en-US" sz="3600" dirty="0"/>
              <a:t>of </a:t>
            </a:r>
            <a:r>
              <a:rPr lang="en-US" sz="3600" dirty="0" smtClean="0"/>
              <a:t>Another Race</a:t>
            </a:r>
            <a:r>
              <a:rPr lang="en-US" sz="3600" dirty="0"/>
              <a:t>) and (c) the interaction of photo lineup structure x witness/perpetrator race on college students’ perpetrator identification accuracy across 9 simulated police photo </a:t>
            </a:r>
            <a:r>
              <a:rPr lang="en-US" sz="3600" dirty="0" smtClean="0"/>
              <a:t>lineups.</a:t>
            </a:r>
            <a:endParaRPr lang="en-US" sz="3600" dirty="0"/>
          </a:p>
        </p:txBody>
      </p:sp>
      <p:sp>
        <p:nvSpPr>
          <p:cNvPr id="25" name="TextBox 24"/>
          <p:cNvSpPr txBox="1"/>
          <p:nvPr/>
        </p:nvSpPr>
        <p:spPr>
          <a:xfrm>
            <a:off x="15432302" y="18791953"/>
            <a:ext cx="12778582" cy="10534192"/>
          </a:xfrm>
          <a:prstGeom prst="rect">
            <a:avLst/>
          </a:prstGeom>
          <a:noFill/>
        </p:spPr>
        <p:txBody>
          <a:bodyPr wrap="square" rtlCol="0">
            <a:noAutofit/>
          </a:bodyPr>
          <a:lstStyle/>
          <a:p>
            <a:r>
              <a:rPr lang="en-US" sz="3600" dirty="0"/>
              <a:t>For inclusion in this study participants had to be Marshall University students and at least 18 years of age. A </a:t>
            </a:r>
            <a:r>
              <a:rPr lang="en-US" sz="3600" dirty="0" smtClean="0"/>
              <a:t>survey with 18 lineups was administered to 113 participants (79 female, 34 male) through the Marshall University SONA site for psychology research. </a:t>
            </a:r>
            <a:r>
              <a:rPr lang="en-US" sz="3600" dirty="0" smtClean="0"/>
              <a:t>Participants began by answering demographic questions including</a:t>
            </a:r>
            <a:r>
              <a:rPr lang="en-US" sz="3600" dirty="0" smtClean="0"/>
              <a:t>: Age, gender identity, ethnic identity. On the same page participants were asked to select a lineup structure to complete. </a:t>
            </a:r>
            <a:r>
              <a:rPr lang="en-US" sz="3600" dirty="0" smtClean="0"/>
              <a:t>Participants selected either </a:t>
            </a:r>
            <a:r>
              <a:rPr lang="en-US" sz="3600" dirty="0" smtClean="0"/>
              <a:t>lineup A (simultaneous 3x3) or lineup B (sequential 1x9). There were 57 participants for lineup A and 56 for lineup B. From there participants completed their selected lineup. Participants were asked to read the provided description of a subject (found from the FBI website) and answer chose the individual they thought fit the description was best, </a:t>
            </a:r>
            <a:r>
              <a:rPr lang="en-US" sz="3600" dirty="0" smtClean="0"/>
              <a:t>their confidence in that choice, their second choice, and an open-ended question about why they chose their answer. Participants were allowed to omit any answer if they chose, omission of more than one lineup sequence resulted in exclusion of data in analysis phase. </a:t>
            </a:r>
            <a:endParaRPr lang="en-US" sz="3600" dirty="0" smtClean="0"/>
          </a:p>
        </p:txBody>
      </p:sp>
      <p:pic>
        <p:nvPicPr>
          <p:cNvPr id="3" name="Picture Placeholder 2"/>
          <p:cNvPicPr>
            <a:picLocks noGrp="1" noChangeAspect="1"/>
          </p:cNvPicPr>
          <p:nvPr>
            <p:ph type="pic" sz="quarter" idx="43"/>
          </p:nvPr>
        </p:nvPicPr>
        <p:blipFill rotWithShape="1">
          <a:blip r:embed="rId2">
            <a:extLst>
              <a:ext uri="{28A0092B-C50C-407E-A947-70E740481C1C}">
                <a14:useLocalDpi xmlns:a14="http://schemas.microsoft.com/office/drawing/2010/main" val="0"/>
              </a:ext>
            </a:extLst>
          </a:blip>
          <a:srcRect t="-4161" b="-10062"/>
          <a:stretch/>
        </p:blipFill>
        <p:spPr>
          <a:xfrm>
            <a:off x="34878963" y="0"/>
            <a:ext cx="7167563" cy="5381817"/>
          </a:xfrm>
          <a:noFill/>
          <a:effectLst>
            <a:glow>
              <a:scrgbClr r="0" g="0" b="0"/>
            </a:glow>
            <a:reflection/>
            <a:softEdge rad="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8275" y="27318998"/>
            <a:ext cx="12786361" cy="4809744"/>
          </a:xfrm>
          <a:prstGeom prst="rect">
            <a:avLst/>
          </a:prstGeom>
        </p:spPr>
      </p:pic>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B7E175-EA31-4EB5-9BCC-A945A8103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Science project poster</Template>
  <TotalTime>0</TotalTime>
  <Words>1099</Words>
  <Application>Microsoft Macintosh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Mangal</vt:lpstr>
      <vt:lpstr>Arial</vt:lpstr>
      <vt:lpstr>Science Poster</vt:lpstr>
      <vt:lpstr>The Effect of Lineup Structure on Individual Identification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2018-02-28T20:15:58Z</dcterms:created>
  <dcterms:modified xsi:type="dcterms:W3CDTF">2018-04-13T22:47:06Z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TC040013439991</vt:lpwstr>
  </property>
</Properties>
</file>