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68" autoAdjust="0"/>
    <p:restoredTop sz="94651" autoAdjust="0"/>
  </p:normalViewPr>
  <p:slideViewPr>
    <p:cSldViewPr snapToGrid="0">
      <p:cViewPr>
        <p:scale>
          <a:sx n="20" d="100"/>
          <a:sy n="20" d="100"/>
        </p:scale>
        <p:origin x="288" y="44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1C0B079-A316-4C9B-B165-DF9EA8325D2C}" type="datetimeFigureOut">
              <a:rPr lang="en-US" smtClean="0"/>
              <a:t>4/6/18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F28AB8-57D1-494F-9851-055AD867E790}" type="datetimeFigureOut">
              <a:rPr lang="en-US" smtClean="0"/>
              <a:t>4/6/18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32" name="Instructions"/>
          <p:cNvSpPr/>
          <p:nvPr userDrawn="1"/>
        </p:nvSpPr>
        <p:spPr>
          <a:xfrm>
            <a:off x="44302680" y="-1"/>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a:t>
            </a:r>
            <a:r>
              <a:rPr sz="6600" dirty="0" smtClean="0">
                <a:solidFill>
                  <a:prstClr val="white">
                    <a:lumMod val="50000"/>
                  </a:prstClr>
                </a:solidFill>
                <a:latin typeface="Calibri Light" panose="020F0302020204030204" pitchFamily="34" charset="0"/>
                <a:cs typeface="Calibri" panose="020F0502020204030204" pitchFamily="34" charset="0"/>
              </a:rPr>
              <a:t>make </a:t>
            </a:r>
            <a:r>
              <a:rPr sz="6600" dirty="0">
                <a:solidFill>
                  <a:prstClr val="white">
                    <a:lumMod val="50000"/>
                  </a:prstClr>
                </a:solidFill>
                <a:latin typeface="Calibri Light" panose="020F0302020204030204" pitchFamily="34" charset="0"/>
                <a:cs typeface="Calibri" panose="020F0502020204030204" pitchFamily="34" charset="0"/>
              </a:rPr>
              <a:t>a copy of what you need and drag it into place. PowerPoint’s Smart Guides will help you align it with everything else.</a:t>
            </a:r>
          </a:p>
          <a:p>
            <a:pPr lvl="0">
              <a:spcBef>
                <a:spcPts val="2400"/>
              </a:spcBef>
            </a:pPr>
            <a:r>
              <a:rPr sz="6600" dirty="0" smtClean="0">
                <a:solidFill>
                  <a:prstClr val="white">
                    <a:lumMod val="50000"/>
                  </a:prstClr>
                </a:solidFill>
                <a:latin typeface="Calibri Light" panose="020F0302020204030204" pitchFamily="34" charset="0"/>
                <a:cs typeface="Calibri" panose="020F0502020204030204" pitchFamily="34" charset="0"/>
              </a:rPr>
              <a:t>Want to use your own picture</a:t>
            </a:r>
            <a:r>
              <a:rPr lang="en-US" sz="6600" dirty="0" smtClean="0">
                <a:solidFill>
                  <a:prstClr val="white">
                    <a:lumMod val="50000"/>
                  </a:prstClr>
                </a:solidFill>
                <a:latin typeface="Calibri Light" panose="020F0302020204030204" pitchFamily="34" charset="0"/>
                <a:cs typeface="Calibri" panose="020F0502020204030204" pitchFamily="34" charset="0"/>
              </a:rPr>
              <a:t>s</a:t>
            </a:r>
            <a:r>
              <a:rPr sz="6600" dirty="0" smtClean="0">
                <a:solidFill>
                  <a:prstClr val="white">
                    <a:lumMod val="50000"/>
                  </a:prstClr>
                </a:solidFill>
                <a:latin typeface="Calibri Light" panose="020F0302020204030204" pitchFamily="34" charset="0"/>
                <a:cs typeface="Calibri" panose="020F0502020204030204" pitchFamily="34" charset="0"/>
              </a:rPr>
              <a:t> instead of ours? No problem!</a:t>
            </a:r>
            <a:r>
              <a:rPr lang="en-US" sz="6600" dirty="0" smtClean="0">
                <a:solidFill>
                  <a:prstClr val="white">
                    <a:lumMod val="50000"/>
                  </a:prstClr>
                </a:solidFill>
                <a:latin typeface="Calibri Light" panose="020F0302020204030204" pitchFamily="34" charset="0"/>
                <a:cs typeface="Calibri" panose="020F0502020204030204" pitchFamily="34" charset="0"/>
              </a:rPr>
              <a:t> Just click a picture, press the Delete key, then click the icon to add your picture.</a:t>
            </a:r>
            <a:endParaRPr sz="6600" dirty="0">
              <a:solidFill>
                <a:prstClr val="white">
                  <a:lumMod val="50000"/>
                </a:prstClr>
              </a:solidFill>
              <a:latin typeface="Calibri Light" panose="020F0302020204030204" pitchFamily="34" charset="0"/>
              <a:cs typeface="Calibri" panose="020F0502020204030204" pitchFamily="34" charset="0"/>
            </a:endParaRPr>
          </a:p>
        </p:txBody>
      </p:sp>
      <p:sp>
        <p:nvSpPr>
          <p:cNvPr id="6" name="Title 5"/>
          <p:cNvSpPr>
            <a:spLocks noGrp="1"/>
          </p:cNvSpPr>
          <p:nvPr>
            <p:ph type="title"/>
          </p:nvPr>
        </p:nvSpPr>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1158240" y="4093905"/>
            <a:ext cx="30174412" cy="646331"/>
          </a:xfrm>
        </p:spPr>
        <p:txBody>
          <a:bodyPr anchor="ctr">
            <a:noAutofit/>
          </a:bodyPr>
          <a:lstStyle>
            <a:lvl1pPr marL="0" indent="0">
              <a:spcBef>
                <a:spcPts val="0"/>
              </a:spcBef>
              <a:buNone/>
              <a:defRPr sz="36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9" name="Text Placeholder 8"/>
          <p:cNvSpPr>
            <a:spLocks noGrp="1"/>
          </p:cNvSpPr>
          <p:nvPr>
            <p:ph type="body" sz="quarter" idx="39" hasCustomPrompt="1"/>
          </p:nvPr>
        </p:nvSpPr>
        <p:spPr bwMode="ltGray">
          <a:xfrm>
            <a:off x="1143000" y="7114032"/>
            <a:ext cx="12801600" cy="2732574"/>
          </a:xfrm>
          <a:solidFill>
            <a:schemeClr val="tx2">
              <a:lumMod val="10000"/>
              <a:lumOff val="90000"/>
            </a:schemeClr>
          </a:solidFill>
        </p:spPr>
        <p:txBody>
          <a:bodyPr lIns="365760" rIns="365760" anchor="ctr">
            <a:noAutofit/>
          </a:bodyPr>
          <a:lstStyle>
            <a:lvl1pPr marL="0" indent="0">
              <a:spcBef>
                <a:spcPts val="1200"/>
              </a:spcBef>
              <a:buFont typeface="Arial" panose="020B0604020202020204" pitchFamily="34" charset="0"/>
              <a:buNone/>
              <a:defRPr sz="4400" baseline="0"/>
            </a:lvl1pPr>
            <a:lvl2pPr marL="571500" indent="-571500">
              <a:spcBef>
                <a:spcPts val="1200"/>
              </a:spcBef>
              <a:buFont typeface="Arial" panose="020B0604020202020204" pitchFamily="34" charset="0"/>
              <a:buChar char="•"/>
              <a:defRPr sz="4400"/>
            </a:lvl2pPr>
            <a:lvl3pPr marL="571500" indent="-571500">
              <a:spcBef>
                <a:spcPts val="1200"/>
              </a:spcBef>
              <a:buFont typeface="Arial" panose="020B0604020202020204" pitchFamily="34" charset="0"/>
              <a:buChar char="•"/>
              <a:defRPr sz="4400"/>
            </a:lvl3pPr>
            <a:lvl4pPr marL="0" indent="0">
              <a:spcBef>
                <a:spcPts val="1200"/>
              </a:spcBef>
              <a:buNone/>
              <a:defRPr sz="4400"/>
            </a:lvl4pPr>
            <a:lvl5pPr marL="0" indent="0">
              <a:spcBef>
                <a:spcPts val="1200"/>
              </a:spcBef>
              <a:buNone/>
              <a:defRPr sz="4400"/>
            </a:lvl5pPr>
            <a:lvl6pPr marL="0" indent="0">
              <a:spcBef>
                <a:spcPts val="1200"/>
              </a:spcBef>
              <a:buNone/>
              <a:defRPr sz="4400"/>
            </a:lvl6pPr>
            <a:lvl7pPr marL="0" indent="0">
              <a:spcBef>
                <a:spcPts val="1200"/>
              </a:spcBef>
              <a:buNone/>
              <a:defRPr sz="4400"/>
            </a:lvl7pPr>
            <a:lvl8pPr marL="0" indent="0">
              <a:spcBef>
                <a:spcPts val="1200"/>
              </a:spcBef>
              <a:buNone/>
              <a:defRPr sz="4400"/>
            </a:lvl8pPr>
            <a:lvl9pPr marL="0" indent="0">
              <a:spcBef>
                <a:spcPts val="1200"/>
              </a:spcBef>
              <a:buNone/>
              <a:defRPr sz="4400"/>
            </a:lvl9pPr>
          </a:lstStyle>
          <a:p>
            <a:pPr lvl="0"/>
            <a:r>
              <a:rPr lang="en-US" dirty="0" smtClean="0"/>
              <a:t>Type your question or a statement of the problem here</a:t>
            </a:r>
            <a:endParaRPr lang="en-US" dirty="0"/>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7" name="Content Placeholder 17"/>
          <p:cNvSpPr>
            <a:spLocks noGrp="1"/>
          </p:cNvSpPr>
          <p:nvPr>
            <p:ph sz="quarter" idx="38" hasCustomPrompt="1"/>
          </p:nvPr>
        </p:nvSpPr>
        <p:spPr>
          <a:xfrm>
            <a:off x="1143000" y="11868912"/>
            <a:ext cx="12801600" cy="280750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440912"/>
            <a:ext cx="12801600" cy="6027461"/>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114032"/>
            <a:ext cx="12801600" cy="679555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8" name="Content Placeholder 17"/>
          <p:cNvSpPr>
            <a:spLocks noGrp="1"/>
          </p:cNvSpPr>
          <p:nvPr>
            <p:ph sz="quarter" idx="23" hasCustomPrompt="1"/>
          </p:nvPr>
        </p:nvSpPr>
        <p:spPr>
          <a:xfrm>
            <a:off x="15544800" y="15773399"/>
            <a:ext cx="12801600" cy="6694973"/>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4332184"/>
            <a:ext cx="12801600" cy="729691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114032"/>
            <a:ext cx="12801600" cy="731520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4914834"/>
            <a:ext cx="12801600" cy="4538610"/>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39" name="Text Placeholder 6"/>
          <p:cNvSpPr>
            <a:spLocks noGrp="1"/>
          </p:cNvSpPr>
          <p:nvPr>
            <p:ph type="body" sz="quarter" idx="41" hasCustomPrompt="1"/>
          </p:nvPr>
        </p:nvSpPr>
        <p:spPr>
          <a:xfrm>
            <a:off x="29900880" y="19767596"/>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40" name="Content Placeholder 17"/>
          <p:cNvSpPr>
            <a:spLocks noGrp="1"/>
          </p:cNvSpPr>
          <p:nvPr>
            <p:ph sz="quarter" idx="42" hasCustomPrompt="1"/>
          </p:nvPr>
        </p:nvSpPr>
        <p:spPr>
          <a:xfrm>
            <a:off x="29900880" y="21212348"/>
            <a:ext cx="12801600" cy="4344786"/>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endParaRPr lang="en-US" dirty="0"/>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60" anchor="ctr">
            <a:noAutofit/>
          </a:bodyPr>
          <a:lstStyle>
            <a:lvl1pPr marL="0" indent="0" algn="ctr">
              <a:spcBef>
                <a:spcPts val="0"/>
              </a:spcBef>
              <a:buNone/>
              <a:defRPr sz="5400" cap="none"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166824"/>
            <a:ext cx="12801600" cy="4462272"/>
          </a:xfrm>
        </p:spPr>
        <p:txBody>
          <a:bodyPr lIns="91440" tIns="182880"/>
          <a:lstStyle>
            <a:lvl1pPr>
              <a:defRPr sz="3200" baseline="0"/>
            </a:lvl1pPr>
            <a:lvl2pPr>
              <a:defRPr sz="2800"/>
            </a:lvl2pPr>
            <a:lvl3pPr>
              <a:defRPr sz="2800"/>
            </a:lvl3pPr>
            <a:lvl4pPr>
              <a:defRPr sz="2800"/>
            </a:lvl4pPr>
            <a:lvl5pPr>
              <a:defRPr sz="2800"/>
            </a:lvl5pPr>
            <a:lvl6pPr>
              <a:defRPr sz="2800"/>
            </a:lvl6pPr>
            <a:lvl7pPr>
              <a:defRPr sz="2800"/>
            </a:lvl7pPr>
            <a:lvl8pPr>
              <a:defRPr sz="2800"/>
            </a:lvl8pPr>
            <a:lvl9pPr>
              <a:defRPr sz="2800"/>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endParaRPr lang="en-US" dirty="0"/>
          </a:p>
        </p:txBody>
      </p:sp>
      <p:sp>
        <p:nvSpPr>
          <p:cNvPr id="3" name="Date Placeholder 2"/>
          <p:cNvSpPr>
            <a:spLocks noGrp="1"/>
          </p:cNvSpPr>
          <p:nvPr>
            <p:ph type="dt" sz="half" idx="10"/>
          </p:nvPr>
        </p:nvSpPr>
        <p:spPr/>
        <p:txBody>
          <a:bodyPr/>
          <a:lstStyle/>
          <a:p>
            <a:fld id="{ECAA57DF-1C19-4726-AB84-014692BAD8F5}" type="datetimeFigureOut">
              <a:rPr lang="en-US" smtClean="0"/>
              <a:t>4/6/18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700" y="0"/>
            <a:ext cx="11620500" cy="3842445"/>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40" tIns="457200" rIns="91440"/>
          <a:lstStyle>
            <a:lvl1pPr marL="0" indent="0" algn="ctr">
              <a:buNone/>
              <a:defRPr>
                <a:solidFill>
                  <a:schemeClr val="bg1"/>
                </a:solidFill>
              </a:defRPr>
            </a:lvl1pPr>
          </a:lstStyle>
          <a:p>
            <a:r>
              <a:rPr lang="en-US" smtClean="0"/>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1158240" y="685860"/>
            <a:ext cx="30175200" cy="29717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58240" y="6019800"/>
            <a:ext cx="41589960" cy="236296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4/6/18</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
        <p:nvSpPr>
          <p:cNvPr id="8" name="Rectangle 7"/>
          <p:cNvSpPr/>
          <p:nvPr userDrawn="1"/>
        </p:nvSpPr>
        <p:spPr bwMode="gray">
          <a:xfrm>
            <a:off x="0" y="3886200"/>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11500" b="0"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bg1">
            <a:lumMod val="65000"/>
          </a:schemeClr>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15000">
              <a:schemeClr val="accent2">
                <a:lumMod val="60000"/>
                <a:lumOff val="40000"/>
              </a:schemeClr>
            </a:gs>
            <a:gs pos="70000">
              <a:schemeClr val="bg1"/>
            </a:gs>
            <a:gs pos="100000">
              <a:schemeClr val="bg1"/>
            </a:gs>
          </a:gsLst>
          <a:lin ang="5400000" scaled="1"/>
        </a:gradFill>
        <a:effectLst/>
      </p:bgPr>
    </p:bg>
    <p:spTree>
      <p:nvGrpSpPr>
        <p:cNvPr id="1" name=""/>
        <p:cNvGrpSpPr/>
        <p:nvPr/>
      </p:nvGrpSpPr>
      <p:grpSpPr>
        <a:xfrm>
          <a:off x="0" y="0"/>
          <a:ext cx="0" cy="0"/>
          <a:chOff x="0" y="0"/>
          <a:chExt cx="0" cy="0"/>
        </a:xfrm>
      </p:grpSpPr>
      <p:sp>
        <p:nvSpPr>
          <p:cNvPr id="22" name="Content Placeholder 21"/>
          <p:cNvSpPr>
            <a:spLocks noGrp="1"/>
          </p:cNvSpPr>
          <p:nvPr>
            <p:ph sz="quarter" idx="35"/>
          </p:nvPr>
        </p:nvSpPr>
        <p:spPr>
          <a:xfrm>
            <a:off x="33713225" y="31621810"/>
            <a:ext cx="8199120" cy="685800"/>
          </a:xfrm>
        </p:spPr>
        <p:txBody>
          <a:bodyPr>
            <a:normAutofit lnSpcReduction="10000"/>
          </a:bodyPr>
          <a:lstStyle/>
          <a:p>
            <a:pPr marL="0" indent="0">
              <a:buNone/>
            </a:pPr>
            <a:r>
              <a:rPr lang="en-US" dirty="0" smtClean="0"/>
              <a:t>Printed sources are available upon request.</a:t>
            </a:r>
            <a:endParaRPr lang="en-US" dirty="0"/>
          </a:p>
        </p:txBody>
      </p:sp>
      <p:sp>
        <p:nvSpPr>
          <p:cNvPr id="29" name="Text Placeholder 8"/>
          <p:cNvSpPr txBox="1">
            <a:spLocks/>
          </p:cNvSpPr>
          <p:nvPr/>
        </p:nvSpPr>
        <p:spPr>
          <a:xfrm>
            <a:off x="1143000" y="5438735"/>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Clinical Description</a:t>
            </a:r>
            <a:endParaRPr lang="en-US" dirty="0"/>
          </a:p>
        </p:txBody>
      </p:sp>
      <p:pic>
        <p:nvPicPr>
          <p:cNvPr id="10" name="Picture Placeholder 9"/>
          <p:cNvPicPr>
            <a:picLocks noGrp="1" noChangeAspect="1"/>
          </p:cNvPicPr>
          <p:nvPr>
            <p:ph type="pic" sz="quarter" idx="43"/>
          </p:nvPr>
        </p:nvPicPr>
        <p:blipFill rotWithShape="1">
          <a:blip r:embed="rId2" cstate="print">
            <a:extLst>
              <a:ext uri="{28A0092B-C50C-407E-A947-70E740481C1C}">
                <a14:useLocalDpi xmlns:a14="http://schemas.microsoft.com/office/drawing/2010/main" val="0"/>
              </a:ext>
            </a:extLst>
          </a:blip>
          <a:srcRect t="-22746" b="-11452"/>
          <a:stretch/>
        </p:blipFill>
        <p:spPr>
          <a:xfrm>
            <a:off x="35692080" y="0"/>
            <a:ext cx="6096000" cy="5428977"/>
          </a:xfrm>
          <a:effectLst>
            <a:glow>
              <a:scrgbClr r="0" g="0" b="0"/>
            </a:glow>
            <a:reflection/>
          </a:effectLst>
        </p:spPr>
      </p:pic>
      <p:sp>
        <p:nvSpPr>
          <p:cNvPr id="4" name="Title 3"/>
          <p:cNvSpPr>
            <a:spLocks noGrp="1"/>
          </p:cNvSpPr>
          <p:nvPr>
            <p:ph type="title"/>
          </p:nvPr>
        </p:nvSpPr>
        <p:spPr>
          <a:xfrm>
            <a:off x="1143000" y="1403755"/>
            <a:ext cx="34061400" cy="2530632"/>
          </a:xfrm>
        </p:spPr>
        <p:txBody>
          <a:bodyPr anchor="t" anchorCtr="0">
            <a:noAutofit/>
          </a:bodyPr>
          <a:lstStyle/>
          <a:p>
            <a:r>
              <a:rPr lang="en-US" sz="13500" dirty="0">
                <a:solidFill>
                  <a:schemeClr val="tx1"/>
                </a:solidFill>
              </a:rPr>
              <a:t>The Influence of Hunger on Perceived </a:t>
            </a:r>
            <a:r>
              <a:rPr lang="en-US" sz="13500" dirty="0" smtClean="0">
                <a:solidFill>
                  <a:schemeClr val="tx1"/>
                </a:solidFill>
              </a:rPr>
              <a:t>Mood</a:t>
            </a:r>
            <a:endParaRPr lang="en-US" sz="13500" dirty="0">
              <a:solidFill>
                <a:schemeClr val="tx1"/>
              </a:solidFill>
            </a:endParaRPr>
          </a:p>
        </p:txBody>
      </p:sp>
      <p:sp>
        <p:nvSpPr>
          <p:cNvPr id="23" name="Text Placeholder 22"/>
          <p:cNvSpPr>
            <a:spLocks noGrp="1"/>
          </p:cNvSpPr>
          <p:nvPr>
            <p:ph type="body" sz="quarter" idx="36"/>
          </p:nvPr>
        </p:nvSpPr>
        <p:spPr>
          <a:xfrm>
            <a:off x="957262" y="3696636"/>
            <a:ext cx="18245138" cy="966804"/>
          </a:xfrm>
          <a:noFill/>
        </p:spPr>
        <p:txBody>
          <a:bodyPr anchor="t" anchorCtr="0"/>
          <a:lstStyle/>
          <a:p>
            <a:pPr marL="1219200"/>
            <a:r>
              <a:rPr lang="en-US" sz="4400" dirty="0" smtClean="0">
                <a:solidFill>
                  <a:schemeClr val="tx1"/>
                </a:solidFill>
              </a:rPr>
              <a:t>Ryan Patrick | Dr. Christopher </a:t>
            </a:r>
            <a:r>
              <a:rPr lang="en-US" sz="4400" dirty="0" err="1" smtClean="0">
                <a:solidFill>
                  <a:schemeClr val="tx1"/>
                </a:solidFill>
              </a:rPr>
              <a:t>LeGrow</a:t>
            </a:r>
            <a:r>
              <a:rPr lang="en-US" sz="4400" dirty="0" smtClean="0">
                <a:solidFill>
                  <a:schemeClr val="tx1"/>
                </a:solidFill>
              </a:rPr>
              <a:t> | Marshall University</a:t>
            </a:r>
          </a:p>
        </p:txBody>
      </p:sp>
      <p:sp>
        <p:nvSpPr>
          <p:cNvPr id="8" name="Text Placeholder 8"/>
          <p:cNvSpPr txBox="1">
            <a:spLocks/>
          </p:cNvSpPr>
          <p:nvPr/>
        </p:nvSpPr>
        <p:spPr>
          <a:xfrm>
            <a:off x="1143000" y="5404758"/>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Purpose</a:t>
            </a:r>
            <a:endParaRPr lang="en-US" dirty="0"/>
          </a:p>
        </p:txBody>
      </p:sp>
      <p:sp>
        <p:nvSpPr>
          <p:cNvPr id="18" name="TextBox 17"/>
          <p:cNvSpPr txBox="1"/>
          <p:nvPr/>
        </p:nvSpPr>
        <p:spPr>
          <a:xfrm>
            <a:off x="1143000" y="6914958"/>
            <a:ext cx="12801600" cy="4027606"/>
          </a:xfrm>
          <a:prstGeom prst="rect">
            <a:avLst/>
          </a:prstGeom>
          <a:noFill/>
        </p:spPr>
        <p:txBody>
          <a:bodyPr wrap="square" rtlCol="0">
            <a:noAutofit/>
          </a:bodyPr>
          <a:lstStyle/>
          <a:p>
            <a:r>
              <a:rPr lang="en-US" sz="3400" dirty="0"/>
              <a:t>The following experiment was devised to determine whether or not there is any supporting evidence for the hanger phenomenon. From birth we are generally raised on a schedule, when we go to sleep, wake up, eat, work and so on. Dinner seems to be the most stable of timing when it comes to meals, and with that came the research question. Do individuals become increasingly angry and/or irritable when they are hungry but a meal is inaccessible</a:t>
            </a:r>
            <a:r>
              <a:rPr lang="en-US" sz="3400" dirty="0" smtClean="0"/>
              <a:t>?</a:t>
            </a:r>
            <a:endParaRPr lang="en-US" sz="3400" dirty="0"/>
          </a:p>
        </p:txBody>
      </p:sp>
      <p:sp>
        <p:nvSpPr>
          <p:cNvPr id="24" name="Text Placeholder 8"/>
          <p:cNvSpPr txBox="1">
            <a:spLocks/>
          </p:cNvSpPr>
          <p:nvPr/>
        </p:nvSpPr>
        <p:spPr>
          <a:xfrm>
            <a:off x="1143000" y="11338560"/>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Rationale</a:t>
            </a:r>
            <a:endParaRPr lang="en-US" dirty="0"/>
          </a:p>
        </p:txBody>
      </p:sp>
      <p:sp>
        <p:nvSpPr>
          <p:cNvPr id="20" name="TextBox 19"/>
          <p:cNvSpPr txBox="1"/>
          <p:nvPr/>
        </p:nvSpPr>
        <p:spPr>
          <a:xfrm>
            <a:off x="1143000" y="12820155"/>
            <a:ext cx="12801600" cy="10504995"/>
          </a:xfrm>
          <a:prstGeom prst="rect">
            <a:avLst/>
          </a:prstGeom>
          <a:noFill/>
        </p:spPr>
        <p:txBody>
          <a:bodyPr wrap="square" rtlCol="0">
            <a:noAutofit/>
          </a:bodyPr>
          <a:lstStyle/>
          <a:p>
            <a:r>
              <a:rPr lang="en-US" sz="3400" dirty="0" smtClean="0"/>
              <a:t>In a </a:t>
            </a:r>
            <a:r>
              <a:rPr lang="en-US" sz="3400" dirty="0"/>
              <a:t>study by Martin </a:t>
            </a:r>
            <a:r>
              <a:rPr lang="en-US" sz="3400" dirty="0" smtClean="0"/>
              <a:t>and </a:t>
            </a:r>
            <a:r>
              <a:rPr lang="en-US" sz="3400" dirty="0" err="1" smtClean="0"/>
              <a:t>Seneviratne</a:t>
            </a:r>
            <a:r>
              <a:rPr lang="en-US" sz="3400" dirty="0" smtClean="0"/>
              <a:t>, they examined the relationship between hunger and headaches. The </a:t>
            </a:r>
            <a:r>
              <a:rPr lang="en-US" sz="3400" dirty="0"/>
              <a:t>study found that in the group that was designated to fast had significantly higher intensity of headaches than those of the group of participants who were not designated to fast (Martin &amp; </a:t>
            </a:r>
            <a:r>
              <a:rPr lang="en-US" sz="3400" dirty="0" err="1" smtClean="0"/>
              <a:t>Seneviratne</a:t>
            </a:r>
            <a:r>
              <a:rPr lang="en-US" sz="3400" dirty="0" smtClean="0"/>
              <a:t>, 1997</a:t>
            </a:r>
            <a:r>
              <a:rPr lang="en-US" sz="3400" dirty="0"/>
              <a:t>).</a:t>
            </a:r>
            <a:r>
              <a:rPr lang="en-US" sz="3400" dirty="0"/>
              <a:t> </a:t>
            </a:r>
            <a:r>
              <a:rPr lang="en-US" sz="3400" dirty="0"/>
              <a:t>Studies on the effect types of foods play on mood emotion and performance is documented in a study by </a:t>
            </a:r>
            <a:r>
              <a:rPr lang="en-US" sz="3400" dirty="0" err="1"/>
              <a:t>Hopf</a:t>
            </a:r>
            <a:r>
              <a:rPr lang="en-US" sz="3400" dirty="0"/>
              <a:t>. In said study research shows that females report an increase in drowsiness after a carbohydrate meal, whereas males reported greater </a:t>
            </a:r>
            <a:r>
              <a:rPr lang="en-US" sz="3400" dirty="0" smtClean="0"/>
              <a:t>calmness </a:t>
            </a:r>
            <a:r>
              <a:rPr lang="en-US" sz="3400" dirty="0"/>
              <a:t>(</a:t>
            </a:r>
            <a:r>
              <a:rPr lang="en-US" sz="3400" dirty="0" err="1"/>
              <a:t>Hopf</a:t>
            </a:r>
            <a:r>
              <a:rPr lang="en-US" sz="3400" dirty="0"/>
              <a:t>, 2011</a:t>
            </a:r>
            <a:r>
              <a:rPr lang="en-US" sz="3400" dirty="0" smtClean="0"/>
              <a:t>). </a:t>
            </a:r>
            <a:r>
              <a:rPr lang="en-US" sz="3400" dirty="0"/>
              <a:t>In a study out of the University of Minnesota, research shows during a stage of semi-starvation men experienced significant decreases in strength and stamina, body temperature, heartrate and sex </a:t>
            </a:r>
            <a:r>
              <a:rPr lang="en-US" sz="3400" dirty="0" smtClean="0"/>
              <a:t>drive. </a:t>
            </a:r>
            <a:r>
              <a:rPr lang="en-US" sz="3400" dirty="0"/>
              <a:t>Participants also noted that in the state of semi-starvation they experienced increased fatigue, irritability, depression and anxiety (Baker &amp; Keramidas, 2013</a:t>
            </a:r>
            <a:r>
              <a:rPr lang="en-US" sz="3400" dirty="0" smtClean="0"/>
              <a:t>). </a:t>
            </a:r>
            <a:r>
              <a:rPr lang="en-US" sz="3400" dirty="0" err="1"/>
              <a:t>Gesellschaft</a:t>
            </a:r>
            <a:r>
              <a:rPr lang="en-US" sz="3400" dirty="0"/>
              <a:t>, in a study of hunger and decision making and risk, states that hunger can affect more than individual’s moods, but also their willingness to take </a:t>
            </a:r>
            <a:r>
              <a:rPr lang="en-US" sz="3400" dirty="0" smtClean="0"/>
              <a:t>risks. </a:t>
            </a:r>
            <a:r>
              <a:rPr lang="en-US" sz="3400" dirty="0"/>
              <a:t>In humans, hungry subjects were shown to take more financial risks than those of satisfied individuals (</a:t>
            </a:r>
            <a:r>
              <a:rPr lang="en-US" sz="3400" dirty="0" err="1"/>
              <a:t>Gesellschaft</a:t>
            </a:r>
            <a:r>
              <a:rPr lang="en-US" sz="3400" dirty="0"/>
              <a:t>, 2013).</a:t>
            </a:r>
            <a:r>
              <a:rPr lang="en-US" sz="3400" dirty="0"/>
              <a:t> </a:t>
            </a:r>
            <a:endParaRPr lang="en-US" sz="3400" dirty="0" smtClean="0"/>
          </a:p>
        </p:txBody>
      </p:sp>
      <p:sp>
        <p:nvSpPr>
          <p:cNvPr id="28" name="Text Placeholder 8"/>
          <p:cNvSpPr txBox="1">
            <a:spLocks/>
          </p:cNvSpPr>
          <p:nvPr/>
        </p:nvSpPr>
        <p:spPr>
          <a:xfrm>
            <a:off x="15666720" y="5404758"/>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Hypotheses</a:t>
            </a:r>
          </a:p>
        </p:txBody>
      </p:sp>
      <p:sp>
        <p:nvSpPr>
          <p:cNvPr id="30" name="Text Placeholder 8"/>
          <p:cNvSpPr txBox="1">
            <a:spLocks/>
          </p:cNvSpPr>
          <p:nvPr/>
        </p:nvSpPr>
        <p:spPr>
          <a:xfrm>
            <a:off x="30190440" y="10224135"/>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Results</a:t>
            </a:r>
            <a:endParaRPr lang="en-US" dirty="0"/>
          </a:p>
        </p:txBody>
      </p:sp>
      <p:sp>
        <p:nvSpPr>
          <p:cNvPr id="25" name="TextBox 24"/>
          <p:cNvSpPr txBox="1"/>
          <p:nvPr/>
        </p:nvSpPr>
        <p:spPr>
          <a:xfrm>
            <a:off x="15666720" y="6914958"/>
            <a:ext cx="12801600" cy="8697685"/>
          </a:xfrm>
          <a:prstGeom prst="rect">
            <a:avLst/>
          </a:prstGeom>
          <a:noFill/>
        </p:spPr>
        <p:txBody>
          <a:bodyPr wrap="square" rtlCol="0">
            <a:noAutofit/>
          </a:bodyPr>
          <a:lstStyle/>
          <a:p>
            <a:r>
              <a:rPr lang="en-US" sz="3400" b="1" dirty="0"/>
              <a:t>H1-</a:t>
            </a:r>
            <a:r>
              <a:rPr lang="en-US" sz="3400" dirty="0"/>
              <a:t> relative to 5 minutes after a meal, 1 hour before a meal there will be a significant difference in; (a) tension, (b) anger, (c) depression, (d) confusion, (e) fatigue, and (f) vigor, resulting in a significant (g) total mood disturbance (TMD). </a:t>
            </a:r>
          </a:p>
          <a:p>
            <a:r>
              <a:rPr lang="en-US" sz="3400" b="1" dirty="0"/>
              <a:t>H2-</a:t>
            </a:r>
            <a:r>
              <a:rPr lang="en-US" sz="3400" dirty="0"/>
              <a:t> relative to 1 hour before a meal, 15 minutes before a meal there will be a significant difference in; (a) tension, (b) anger, (c) depression, (d) confusion, (e) fatigue, and (f) vigor, resulting in a significant (g) total mood disturbance (TMD). </a:t>
            </a:r>
          </a:p>
          <a:p>
            <a:r>
              <a:rPr lang="en-US" sz="3400" b="1" dirty="0" smtClean="0"/>
              <a:t>H3-</a:t>
            </a:r>
            <a:r>
              <a:rPr lang="en-US" sz="3400" dirty="0" smtClean="0"/>
              <a:t> </a:t>
            </a:r>
            <a:r>
              <a:rPr lang="en-US" sz="3400" dirty="0"/>
              <a:t>relative to 5 minutes after a meal, 15 minutes before a meal there will be a significant difference in; (a) tension, (b) anger, (c) depression, (d) confusion, (e) fatigue, and (f) vigor, resulting in a significant (g) total mood disturbance (TMD). </a:t>
            </a:r>
            <a:endParaRPr lang="en-US" sz="3400" dirty="0" smtClean="0"/>
          </a:p>
          <a:p>
            <a:r>
              <a:rPr lang="en-US" sz="3400" b="1" dirty="0" smtClean="0"/>
              <a:t>H4-</a:t>
            </a:r>
            <a:r>
              <a:rPr lang="en-US" sz="3400" dirty="0" smtClean="0"/>
              <a:t> </a:t>
            </a:r>
            <a:r>
              <a:rPr lang="en-US" sz="3400" dirty="0"/>
              <a:t>relative to 5 minutes after a meal, regardless of time before a meal there will be no significant difference in; (a) tension, (b) anger, (c) depression, (d) confusion, (e) fatigue, and (f) vigor, resulting in a significant (g) total mood disturbance (TMD).</a:t>
            </a:r>
          </a:p>
        </p:txBody>
      </p:sp>
      <p:sp>
        <p:nvSpPr>
          <p:cNvPr id="32" name="Text Placeholder 8"/>
          <p:cNvSpPr txBox="1">
            <a:spLocks/>
          </p:cNvSpPr>
          <p:nvPr/>
        </p:nvSpPr>
        <p:spPr>
          <a:xfrm>
            <a:off x="15666720" y="15922267"/>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Procedure</a:t>
            </a:r>
            <a:endParaRPr lang="en-US" dirty="0"/>
          </a:p>
        </p:txBody>
      </p:sp>
      <p:sp>
        <p:nvSpPr>
          <p:cNvPr id="27" name="TextBox 26"/>
          <p:cNvSpPr txBox="1"/>
          <p:nvPr/>
        </p:nvSpPr>
        <p:spPr>
          <a:xfrm>
            <a:off x="15666720" y="17451091"/>
            <a:ext cx="12801600" cy="13050680"/>
          </a:xfrm>
          <a:prstGeom prst="rect">
            <a:avLst/>
          </a:prstGeom>
          <a:noFill/>
        </p:spPr>
        <p:txBody>
          <a:bodyPr wrap="square" rtlCol="0">
            <a:noAutofit/>
          </a:bodyPr>
          <a:lstStyle/>
          <a:p>
            <a:r>
              <a:rPr lang="en-US" sz="3400" dirty="0"/>
              <a:t>To test these hypotheses, a questionnaire was taken in an online format in which </a:t>
            </a:r>
            <a:r>
              <a:rPr lang="en-US" sz="3400" dirty="0" smtClean="0"/>
              <a:t>40 participants (11 males and 29 females) </a:t>
            </a:r>
            <a:r>
              <a:rPr lang="en-US" sz="3400" dirty="0"/>
              <a:t>were asked to answer the questionnaire as accurately to how they believe they would feel 1 hour before a meal, 15 minutes before a meal, and, 5 minutes after a </a:t>
            </a:r>
            <a:r>
              <a:rPr lang="en-US" sz="3400" dirty="0" smtClean="0"/>
              <a:t>meal. </a:t>
            </a:r>
            <a:r>
              <a:rPr lang="en-US" sz="3400" dirty="0"/>
              <a:t>The survey participants will be asked to complete is divided into two parts</a:t>
            </a:r>
            <a:r>
              <a:rPr lang="en-US" sz="3400" dirty="0" smtClean="0"/>
              <a:t>. </a:t>
            </a:r>
            <a:r>
              <a:rPr lang="en-US" sz="3400" dirty="0"/>
              <a:t>In Part A of the survey, participants will provide some demographic information (e.g. age, gender) and information about their typical appetite level and mood state</a:t>
            </a:r>
            <a:r>
              <a:rPr lang="en-US" sz="3400" dirty="0" smtClean="0"/>
              <a:t>. </a:t>
            </a:r>
            <a:r>
              <a:rPr lang="en-US" sz="3400" dirty="0"/>
              <a:t>In Part B of the survey, participants will be asked to imagine </a:t>
            </a:r>
            <a:r>
              <a:rPr lang="en-US" sz="3400" dirty="0" smtClean="0"/>
              <a:t>two separate scenarios </a:t>
            </a:r>
            <a:r>
              <a:rPr lang="en-US" sz="3400" dirty="0"/>
              <a:t>in which they are really hungry and have been told that their dinner is cooking and will not be ready to eat for 1 </a:t>
            </a:r>
            <a:r>
              <a:rPr lang="en-US" sz="3400" dirty="0" smtClean="0"/>
              <a:t>hour, and the second scenario at 15 minutes before. </a:t>
            </a:r>
            <a:r>
              <a:rPr lang="en-US" sz="3400" dirty="0"/>
              <a:t>The final scenario presented was for participants to imagine it was 5 minutes after a meal and how they believe they would feel if they had just eaten. </a:t>
            </a:r>
            <a:r>
              <a:rPr lang="en-US" sz="3400" dirty="0" smtClean="0"/>
              <a:t>With these scenarios </a:t>
            </a:r>
            <a:r>
              <a:rPr lang="en-US" sz="3400" dirty="0"/>
              <a:t>in mind, participants will rate what they perceive their mood state would likely be under these </a:t>
            </a:r>
            <a:r>
              <a:rPr lang="en-US" sz="3400" dirty="0" smtClean="0"/>
              <a:t>circumstances. Participants </a:t>
            </a:r>
            <a:r>
              <a:rPr lang="en-US" sz="3400" dirty="0"/>
              <a:t>will use the POMS (Profile of Mood States) in order to provide their ratings of their perceived mood states. </a:t>
            </a:r>
            <a:r>
              <a:rPr lang="en-US" sz="3400" dirty="0" smtClean="0"/>
              <a:t>When </a:t>
            </a:r>
            <a:r>
              <a:rPr lang="en-US" sz="3400" dirty="0"/>
              <a:t>using the POMS, participants will provide a 0 (Not at all) - 4 (Extremely) rating for each of 65 adjectives commonly used to describe an individual's mood state. </a:t>
            </a:r>
            <a:r>
              <a:rPr lang="en-US" sz="3400" dirty="0"/>
              <a:t>Data will be assessed in a categorical fashion, dividing the survey of 65 adjectives into 6 sub categories; tension, anger, depression, confusion, fatigue, and vigor. </a:t>
            </a:r>
            <a:endParaRPr lang="en-US" sz="3400" dirty="0" smtClean="0"/>
          </a:p>
        </p:txBody>
      </p:sp>
      <p:graphicFrame>
        <p:nvGraphicFramePr>
          <p:cNvPr id="35" name="Table 34"/>
          <p:cNvGraphicFramePr>
            <a:graphicFrameLocks noGrp="1"/>
          </p:cNvGraphicFramePr>
          <p:nvPr>
            <p:extLst>
              <p:ext uri="{D42A27DB-BD31-4B8C-83A1-F6EECF244321}">
                <p14:modId xmlns:p14="http://schemas.microsoft.com/office/powerpoint/2010/main" val="614205281"/>
              </p:ext>
            </p:extLst>
          </p:nvPr>
        </p:nvGraphicFramePr>
        <p:xfrm>
          <a:off x="30190440" y="18572008"/>
          <a:ext cx="12801600" cy="6111240"/>
        </p:xfrm>
        <a:graphic>
          <a:graphicData uri="http://schemas.openxmlformats.org/drawingml/2006/table">
            <a:tbl>
              <a:tblPr firstRow="1" firstCol="1" bandRow="1">
                <a:tableStyleId>{793D81CF-94F2-401A-BA57-92F5A7B2D0C5}</a:tableStyleId>
              </a:tblPr>
              <a:tblGrid>
                <a:gridCol w="4049319"/>
                <a:gridCol w="2636262"/>
                <a:gridCol w="3152937"/>
                <a:gridCol w="2963082"/>
              </a:tblGrid>
              <a:tr h="189230">
                <a:tc>
                  <a:txBody>
                    <a:bodyPr/>
                    <a:lstStyle/>
                    <a:p>
                      <a:pPr marL="0" marR="0">
                        <a:spcBef>
                          <a:spcPts val="0"/>
                        </a:spcBef>
                        <a:spcAft>
                          <a:spcPts val="0"/>
                        </a:spcAft>
                      </a:pPr>
                      <a:r>
                        <a:rPr lang="en-US" sz="3600" dirty="0">
                          <a:effectLst/>
                        </a:rPr>
                        <a:t>Average Response per Subsection</a:t>
                      </a:r>
                      <a:endParaRPr lang="en-US" sz="1200" b="1"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a:spcBef>
                          <a:spcPts val="0"/>
                        </a:spcBef>
                        <a:spcAft>
                          <a:spcPts val="0"/>
                        </a:spcAft>
                      </a:pPr>
                      <a:r>
                        <a:rPr lang="en-US" sz="3600" dirty="0">
                          <a:effectLst/>
                        </a:rPr>
                        <a:t>1 Hour Before a Meal</a:t>
                      </a:r>
                      <a:endParaRPr lang="en-US" sz="1200" b="1"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a:spcBef>
                          <a:spcPts val="0"/>
                        </a:spcBef>
                        <a:spcAft>
                          <a:spcPts val="0"/>
                        </a:spcAft>
                      </a:pPr>
                      <a:r>
                        <a:rPr lang="en-US" sz="3600" dirty="0">
                          <a:effectLst/>
                        </a:rPr>
                        <a:t>15 Minutes Before a Meal</a:t>
                      </a:r>
                      <a:endParaRPr lang="en-US" sz="1200" b="1"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marL="0" marR="0">
                        <a:spcBef>
                          <a:spcPts val="0"/>
                        </a:spcBef>
                        <a:spcAft>
                          <a:spcPts val="0"/>
                        </a:spcAft>
                      </a:pPr>
                      <a:r>
                        <a:rPr lang="en-US" sz="3600" dirty="0">
                          <a:effectLst/>
                        </a:rPr>
                        <a:t>5 Minutes After a Meal</a:t>
                      </a:r>
                      <a:endParaRPr lang="en-US" sz="1200" b="1"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r>
              <a:tr h="189230">
                <a:tc>
                  <a:txBody>
                    <a:bodyPr/>
                    <a:lstStyle/>
                    <a:p>
                      <a:pPr marL="0" marR="0">
                        <a:spcBef>
                          <a:spcPts val="0"/>
                        </a:spcBef>
                        <a:spcAft>
                          <a:spcPts val="0"/>
                        </a:spcAft>
                      </a:pPr>
                      <a:r>
                        <a:rPr lang="en-US" sz="3600">
                          <a:effectLst/>
                        </a:rPr>
                        <a:t>Tension</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12.732</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12.293</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dirty="0">
                          <a:effectLst/>
                        </a:rPr>
                        <a:t>5.244</a:t>
                      </a:r>
                      <a:endParaRPr lang="en-US" sz="1200"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Depression</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15.000</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14.122</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4.463</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Anger</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16.463</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15.366</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2.927</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Fatigue</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10.610</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9.293</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5.634</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Confusion</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8.171</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8.341</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4.073</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Vigor</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7.537</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6.927</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13.024</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89230">
                <a:tc>
                  <a:txBody>
                    <a:bodyPr/>
                    <a:lstStyle/>
                    <a:p>
                      <a:pPr marL="0" marR="0">
                        <a:spcBef>
                          <a:spcPts val="0"/>
                        </a:spcBef>
                        <a:spcAft>
                          <a:spcPts val="0"/>
                        </a:spcAft>
                      </a:pPr>
                      <a:r>
                        <a:rPr lang="en-US" sz="3600">
                          <a:effectLst/>
                        </a:rPr>
                        <a:t>Total Mood Disturbance</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a:effectLst/>
                        </a:rPr>
                        <a:t>55.439</a:t>
                      </a:r>
                      <a:endParaRPr lang="en-US" sz="120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dirty="0">
                          <a:effectLst/>
                        </a:rPr>
                        <a:t>52.488</a:t>
                      </a:r>
                      <a:endParaRPr lang="en-US" sz="1200"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spcBef>
                          <a:spcPts val="0"/>
                        </a:spcBef>
                        <a:spcAft>
                          <a:spcPts val="0"/>
                        </a:spcAft>
                      </a:pPr>
                      <a:r>
                        <a:rPr lang="en-US" sz="3600" dirty="0">
                          <a:effectLst/>
                        </a:rPr>
                        <a:t>9.317</a:t>
                      </a:r>
                      <a:endParaRPr lang="en-US" sz="1200" dirty="0">
                        <a:effectLst/>
                        <a:latin typeface="Calibri" charset="0"/>
                        <a:ea typeface="Calibri" charset="0"/>
                        <a:cs typeface="Times New Roman" charset="0"/>
                      </a:endParaRPr>
                    </a:p>
                  </a:txBody>
                  <a:tcPr marL="68580" marR="6858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7" name="TextBox 36"/>
          <p:cNvSpPr txBox="1"/>
          <p:nvPr/>
        </p:nvSpPr>
        <p:spPr>
          <a:xfrm>
            <a:off x="30190440" y="11752959"/>
            <a:ext cx="12801600" cy="6509425"/>
          </a:xfrm>
          <a:prstGeom prst="rect">
            <a:avLst/>
          </a:prstGeom>
          <a:noFill/>
        </p:spPr>
        <p:txBody>
          <a:bodyPr wrap="square" rtlCol="0">
            <a:noAutofit/>
          </a:bodyPr>
          <a:lstStyle/>
          <a:p>
            <a:r>
              <a:rPr lang="en-US" sz="3400" b="1" dirty="0" smtClean="0"/>
              <a:t>H1- </a:t>
            </a:r>
            <a:r>
              <a:rPr lang="en-US" sz="3400" dirty="0" smtClean="0"/>
              <a:t>Data analysis shows a significant difference in tension, anger, depression, fatigue, vigor, and an overall TMD, at 1 hour before a meal compared to 5 minutes after. Thus we are able to accept all parts of H1.</a:t>
            </a:r>
            <a:endParaRPr lang="en-US" sz="3400" b="1" dirty="0" smtClean="0"/>
          </a:p>
          <a:p>
            <a:r>
              <a:rPr lang="en-US" sz="3400" b="1" dirty="0" smtClean="0"/>
              <a:t>H2- </a:t>
            </a:r>
            <a:r>
              <a:rPr lang="en-US" sz="3400" dirty="0"/>
              <a:t>Data </a:t>
            </a:r>
            <a:r>
              <a:rPr lang="en-US" sz="3400" dirty="0" smtClean="0"/>
              <a:t>analysis shows no significant change in any of the six grouped categories between the scenarios of 1 hour and 15 minutes before a meal. Thus we can not accept any of H2.</a:t>
            </a:r>
            <a:endParaRPr lang="en-US" sz="3400" b="1" dirty="0" smtClean="0"/>
          </a:p>
          <a:p>
            <a:r>
              <a:rPr lang="en-US" sz="3400" b="1" dirty="0" smtClean="0"/>
              <a:t>H3- </a:t>
            </a:r>
            <a:r>
              <a:rPr lang="en-US" sz="3400" dirty="0"/>
              <a:t>Data analysis shows a significant difference in </a:t>
            </a:r>
            <a:r>
              <a:rPr lang="en-US" sz="3400" dirty="0" smtClean="0"/>
              <a:t>all six categories at 15 minutes </a:t>
            </a:r>
            <a:r>
              <a:rPr lang="en-US" sz="3400" dirty="0"/>
              <a:t>before a meal compared to 5 minutes after. Thus we are able to accept all parts of </a:t>
            </a:r>
            <a:r>
              <a:rPr lang="en-US" sz="3400" dirty="0" smtClean="0"/>
              <a:t>H3.</a:t>
            </a:r>
            <a:endParaRPr lang="en-US" sz="3400" b="1" dirty="0" smtClean="0"/>
          </a:p>
          <a:p>
            <a:r>
              <a:rPr lang="en-US" sz="3400" b="1" dirty="0" smtClean="0"/>
              <a:t>H4- </a:t>
            </a:r>
            <a:r>
              <a:rPr lang="en-US" sz="3400" dirty="0" smtClean="0"/>
              <a:t>Due to a significant difference in all parts of H1 and H3 we can not accept any aspect of H4.</a:t>
            </a:r>
            <a:endParaRPr lang="en-US" sz="3400" b="1" dirty="0" smtClean="0"/>
          </a:p>
        </p:txBody>
      </p:sp>
      <p:sp>
        <p:nvSpPr>
          <p:cNvPr id="39" name="Text Placeholder 8"/>
          <p:cNvSpPr txBox="1">
            <a:spLocks/>
          </p:cNvSpPr>
          <p:nvPr/>
        </p:nvSpPr>
        <p:spPr>
          <a:xfrm>
            <a:off x="30190440" y="25058664"/>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Conclusions</a:t>
            </a:r>
            <a:endParaRPr lang="en-US" dirty="0"/>
          </a:p>
        </p:txBody>
      </p:sp>
      <p:sp>
        <p:nvSpPr>
          <p:cNvPr id="38" name="TextBox 37"/>
          <p:cNvSpPr txBox="1"/>
          <p:nvPr/>
        </p:nvSpPr>
        <p:spPr>
          <a:xfrm>
            <a:off x="30190440" y="26653279"/>
            <a:ext cx="12801600" cy="5564121"/>
          </a:xfrm>
          <a:prstGeom prst="rect">
            <a:avLst/>
          </a:prstGeom>
          <a:noFill/>
        </p:spPr>
        <p:txBody>
          <a:bodyPr wrap="square" rtlCol="0">
            <a:noAutofit/>
          </a:bodyPr>
          <a:lstStyle/>
          <a:p>
            <a:r>
              <a:rPr lang="en-US" sz="3400" dirty="0" smtClean="0"/>
              <a:t>This study shows that there is merit to the phenomenon know as “hanger.” Further research could examine this connection in a way that stimulates a hunger response (i.e. presenting food or food smells; controlling the time of testing to before a meal). This study, as performed, does have its limitations though. </a:t>
            </a:r>
            <a:r>
              <a:rPr lang="en-US" sz="3400" dirty="0"/>
              <a:t>T</a:t>
            </a:r>
            <a:r>
              <a:rPr lang="en-US" sz="3400" dirty="0" smtClean="0"/>
              <a:t>he sample size is somewhat small and was only testing current Marshall University students. </a:t>
            </a:r>
            <a:r>
              <a:rPr lang="en-US" sz="3400" dirty="0" smtClean="0"/>
              <a:t>Also, t</a:t>
            </a:r>
            <a:r>
              <a:rPr lang="en-US" sz="3400" dirty="0" smtClean="0"/>
              <a:t>he sample was not representative of the population, more than twice as many females than males participated.</a:t>
            </a:r>
          </a:p>
        </p:txBody>
      </p:sp>
      <p:pic>
        <p:nvPicPr>
          <p:cNvPr id="42" name="Picture 41"/>
          <p:cNvPicPr>
            <a:picLocks noChangeAspect="1"/>
          </p:cNvPicPr>
          <p:nvPr/>
        </p:nvPicPr>
        <p:blipFill rotWithShape="1">
          <a:blip r:embed="rId3">
            <a:extLst>
              <a:ext uri="{28A0092B-C50C-407E-A947-70E740481C1C}">
                <a14:useLocalDpi xmlns:a14="http://schemas.microsoft.com/office/drawing/2010/main" val="0"/>
              </a:ext>
            </a:extLst>
          </a:blip>
          <a:srcRect l="2601" r="2854"/>
          <a:stretch/>
        </p:blipFill>
        <p:spPr>
          <a:xfrm>
            <a:off x="2788920" y="24427485"/>
            <a:ext cx="9509760" cy="6913869"/>
          </a:xfrm>
          <a:prstGeom prst="rect">
            <a:avLst/>
          </a:prstGeom>
          <a:ln w="107950">
            <a:solidFill>
              <a:schemeClr val="accent2">
                <a:lumMod val="75000"/>
              </a:schemeClr>
            </a:solidFill>
          </a:ln>
        </p:spPr>
      </p:pic>
      <p:sp>
        <p:nvSpPr>
          <p:cNvPr id="44" name="Text Placeholder 8"/>
          <p:cNvSpPr txBox="1">
            <a:spLocks/>
          </p:cNvSpPr>
          <p:nvPr/>
        </p:nvSpPr>
        <p:spPr>
          <a:xfrm>
            <a:off x="30190440" y="5404758"/>
            <a:ext cx="12801600" cy="1219200"/>
          </a:xfrm>
          <a:prstGeom prst="rect">
            <a:avLst/>
          </a:prstGeom>
          <a:gradFill>
            <a:gsLst>
              <a:gs pos="0">
                <a:schemeClr val="tx1">
                  <a:lumMod val="65000"/>
                  <a:lumOff val="35000"/>
                </a:schemeClr>
              </a:gs>
              <a:gs pos="91000">
                <a:schemeClr val="accent2">
                  <a:lumMod val="75000"/>
                </a:schemeClr>
              </a:gs>
              <a:gs pos="90000">
                <a:schemeClr val="tx1">
                  <a:lumMod val="65000"/>
                  <a:lumOff val="35000"/>
                </a:schemeClr>
              </a:gs>
              <a:gs pos="100000">
                <a:schemeClr val="accent2">
                  <a:lumMod val="75000"/>
                </a:schemeClr>
              </a:gs>
            </a:gsLst>
            <a:lin ang="5400000" scaled="1"/>
          </a:gradFill>
        </p:spPr>
        <p:txBody>
          <a:bodyPr vert="horz" lIns="365760" tIns="45720" rIns="91440" bIns="45720" rtlCol="0" anchor="ctr">
            <a:noAutofit/>
          </a:bodyPr>
          <a:lstStyle>
            <a:lvl1pPr marL="0" indent="0" algn="ctr" defTabSz="4389120" rtl="0" eaLnBrk="1" latinLnBrk="0" hangingPunct="1">
              <a:lnSpc>
                <a:spcPct val="100000"/>
              </a:lnSpc>
              <a:spcBef>
                <a:spcPts val="0"/>
              </a:spcBef>
              <a:buClr>
                <a:schemeClr val="bg1">
                  <a:lumMod val="65000"/>
                </a:schemeClr>
              </a:buClr>
              <a:buFont typeface="Arial" panose="020B0604020202020204" pitchFamily="34" charset="0"/>
              <a:buNone/>
              <a:defRPr sz="5400" kern="1200" cap="none" baseline="0">
                <a:solidFill>
                  <a:schemeClr val="bg1"/>
                </a:solidFill>
                <a:latin typeface="+mj-lt"/>
                <a:ea typeface="+mn-ea"/>
                <a:cs typeface="+mn-cs"/>
              </a:defRPr>
            </a:lvl1pPr>
            <a:lvl2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2pPr>
            <a:lvl3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3pPr>
            <a:lvl4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4pPr>
            <a:lvl5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5pPr>
            <a:lvl6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6pPr>
            <a:lvl7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7pPr>
            <a:lvl8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8pPr>
            <a:lvl9pPr marL="0" indent="0" algn="l" defTabSz="4389120" rtl="0" eaLnBrk="1" latinLnBrk="0" hangingPunct="1">
              <a:lnSpc>
                <a:spcPct val="100000"/>
              </a:lnSpc>
              <a:spcBef>
                <a:spcPts val="0"/>
              </a:spcBef>
              <a:buClr>
                <a:schemeClr val="bg1">
                  <a:lumMod val="65000"/>
                </a:schemeClr>
              </a:buClr>
              <a:buFont typeface="Arial" panose="020B0604020202020204" pitchFamily="34" charset="0"/>
              <a:buNone/>
              <a:defRPr sz="6000" kern="1200" cap="all" baseline="0">
                <a:solidFill>
                  <a:schemeClr val="bg1"/>
                </a:solidFill>
                <a:latin typeface="+mj-lt"/>
                <a:ea typeface="+mn-ea"/>
                <a:cs typeface="+mn-cs"/>
              </a:defRPr>
            </a:lvl9pPr>
          </a:lstStyle>
          <a:p>
            <a:r>
              <a:rPr lang="en-US" dirty="0" smtClean="0"/>
              <a:t>Procedure Continued</a:t>
            </a:r>
            <a:endParaRPr lang="en-US" dirty="0"/>
          </a:p>
        </p:txBody>
      </p:sp>
      <p:sp>
        <p:nvSpPr>
          <p:cNvPr id="43" name="TextBox 42"/>
          <p:cNvSpPr txBox="1"/>
          <p:nvPr/>
        </p:nvSpPr>
        <p:spPr>
          <a:xfrm>
            <a:off x="30190440" y="6999373"/>
            <a:ext cx="12801600" cy="2849346"/>
          </a:xfrm>
          <a:prstGeom prst="rect">
            <a:avLst/>
          </a:prstGeom>
          <a:noFill/>
        </p:spPr>
        <p:txBody>
          <a:bodyPr wrap="square" rtlCol="0">
            <a:noAutofit/>
          </a:bodyPr>
          <a:lstStyle/>
          <a:p>
            <a:r>
              <a:rPr lang="en-US" sz="3400" dirty="0"/>
              <a:t>Using these subcategories will allow us to devise a total mood disturbance in which tension, anger, depression, confusion, and fatigue are added together and vigor is subtracted from that total. This allows us to see how much the data really changes over the three times.</a:t>
            </a:r>
          </a:p>
          <a:p>
            <a:endParaRPr lang="en-US" sz="3400" dirty="0" err="1" smtClean="0"/>
          </a:p>
        </p:txBody>
      </p:sp>
    </p:spTree>
    <p:extLst>
      <p:ext uri="{BB962C8B-B14F-4D97-AF65-F5344CB8AC3E}">
        <p14:creationId xmlns:p14="http://schemas.microsoft.com/office/powerpoint/2010/main" val="931198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cience Poster">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name="Presentation2" id="{A3AC1795-03CA-4218-8E9C-394F2C72EB71}" vid="{9E91E023-53D0-48CE-AFD1-CE3DA49243D0}"/>
    </a:ext>
  </a:ext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B7E175-EA31-4EB5-9BCC-A945A8103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Science project poster</Template>
  <TotalTime>0</TotalTime>
  <Words>1152</Words>
  <Application>Microsoft Macintosh PowerPoint</Application>
  <PresentationFormat>Custom</PresentationFormat>
  <Paragraphs>56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Calibri Light</vt:lpstr>
      <vt:lpstr>Times New Roman</vt:lpstr>
      <vt:lpstr>Arial</vt:lpstr>
      <vt:lpstr>Science Poster</vt:lpstr>
      <vt:lpstr>The Influence of Hunger on Perceived Mood</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2018-04-06T17:49:26Z</cp:lastPrinted>
  <dcterms:created xsi:type="dcterms:W3CDTF">2018-03-13T16:46:42Z</dcterms:created>
  <dcterms:modified xsi:type="dcterms:W3CDTF">2018-04-07T04:20:48Z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TC040013439991</vt:lpwstr>
  </property>
</Properties>
</file>