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0" r:id="rId3"/>
    <p:sldId id="266" r:id="rId4"/>
    <p:sldId id="262" r:id="rId5"/>
    <p:sldId id="258" r:id="rId6"/>
    <p:sldId id="259" r:id="rId7"/>
    <p:sldId id="257" r:id="rId8"/>
    <p:sldId id="269" r:id="rId9"/>
    <p:sldId id="275" r:id="rId10"/>
    <p:sldId id="261" r:id="rId11"/>
    <p:sldId id="263" r:id="rId12"/>
    <p:sldId id="265" r:id="rId13"/>
    <p:sldId id="267" r:id="rId14"/>
    <p:sldId id="270" r:id="rId15"/>
    <p:sldId id="279" r:id="rId16"/>
    <p:sldId id="268" r:id="rId17"/>
    <p:sldId id="272" r:id="rId18"/>
    <p:sldId id="274" r:id="rId19"/>
    <p:sldId id="277" r:id="rId20"/>
    <p:sldId id="273" r:id="rId21"/>
    <p:sldId id="264" r:id="rId22"/>
    <p:sldId id="27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79EA-B9EE-4742-ADD2-EC8E22D33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9D5358-DB8F-4895-86D7-703946375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AA626-BF2D-4F87-87BD-CDAF0880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E8282-0F17-4BF2-9FEE-E5ED3CB5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5123A-0746-4CB8-9EFB-53F6E303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952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1E3E8-69EC-4E3B-A458-A0F8A139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37295-FA9A-489C-9571-ED13EB638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F3516-2F3E-4B7B-A2BB-EEE32B92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8E82D-86C9-4535-A2A5-C35FAB7E4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12F95-D3F6-49C5-8B2E-B65C39F7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9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9AE764-AAD7-4C17-BAA3-50AF4A3D9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FFEFA-D640-42A1-A790-539BE1356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E6AF1-D791-4F2E-8AE3-1749DD4A0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0692A-C589-49D2-8D11-78E4D3DE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78820-536A-4D04-B42A-F7E804A2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8A50A-0BA1-4470-B2BD-FBE86E98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B25C8-4819-420C-BD59-6FD87573D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8B003-EE4E-4CE7-B938-420F3E0A4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D056-1728-4A83-9595-E93E77F4B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A20BC-956B-4074-B0B6-B0739F5A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8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495-E163-42BA-A3BB-C733A99EE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F2D1C-3B28-41CB-AB5E-68026486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E46C8-3CE9-4FDD-92AA-FCF04075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AF913-40E2-4215-990F-258F69B06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F63BB-69E1-480D-9561-F85AC999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AF3D-2AA5-4F9A-8043-29B61EAB0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6590-63AC-49EF-BAB6-C685254D5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62378-E76A-40ED-8526-DB0125E6A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1456F-6C06-4BDE-946F-A9CD0BFC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F15D4-B183-4BF1-8106-9F165CD8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6D58F-BAA1-4B24-8678-82A31F4B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2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A1597-0283-430C-8A9A-3E9C6AEB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BB626-1F86-43A9-B3AC-B82DB0E6B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D31F-B694-41E3-8FFA-5E763EF17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F71CB-3124-4158-9BD9-D278268E0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3E3231-D0AA-4CBC-AA08-F2CCDB967B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C9502-CC4B-450D-87EA-733EBC88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D4E6E-1FDD-4135-9EDA-FC9B51E7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3CAC2-0BE0-4863-AB32-7AF9336C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5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ADF1-AA2B-48AD-ADE1-66973B001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DBE98-CD43-4354-BCE2-EC19D5FB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11455-6268-46B7-88ED-0A22E9B9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0B047-2167-4893-9E06-C2939BB0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7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B89B47-94DB-49D3-B7BB-B915FA0B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389D5-9960-4683-B867-E810E5C3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E692E-800E-4BB9-9DF5-466BC252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71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CBD9-27BD-4EC8-887C-84B4DBB5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92C2-8316-4933-8BF3-FA008EB0A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C70B5-B73B-4D1A-87D7-B45967D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EEC0E-C1C3-4FF5-8524-34BA82D8D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6343D-1995-4B16-8FE6-6840C2D38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5AF9B-5522-4F79-8134-B159750C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878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7CB2E-B6CB-45D2-B1DD-6C55AE2F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B3CEF-20D5-4F00-838F-F5D146A78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CEEF4-9575-44C1-A018-28EC24CD9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3219C-BDB0-46A2-B221-9EB92ADA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DEDC8-7EB5-4055-9352-42BAB8A4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A3E2C-D8C5-4B6F-B437-3DA02963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8170C-3083-41C0-AA48-5CC66F42C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70880-73F3-4F49-90EE-DC04A061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7979B-3C2B-439C-BE6F-7380131FF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FED6-A49B-4ACC-BBF8-7ED05D24910F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CE6A7-E7BE-4C07-8A2E-5E2F30DC7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3EBAE-C26B-41B6-9D28-BAC69935F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394C-0038-454A-809E-201BCE87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shall.edu/library/services/default.as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bell.lib.wv.u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84E7B-855A-4510-A4B4-6526B6B06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3" y="960109"/>
            <a:ext cx="10132697" cy="208278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Library Usage Among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College Students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1912-FA77-4D73-AF71-AA68C02B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8989"/>
            <a:ext cx="9144000" cy="21488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Brianna L. Shelton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Marshall University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Liberal Arts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 Research &amp; Creativity Conference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19, 2018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10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399F-D63D-43B2-8DB8-F81E2BE7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033" y="1801056"/>
            <a:ext cx="9547407" cy="3903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263 responses, 255 could be used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47% of respondents answered positively or said they knew peers who visited a public library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62% said that public libraries were a dying industry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half of respondents said libraries were important for elders, children, &amp; those with low incomes</a:t>
            </a:r>
          </a:p>
        </p:txBody>
      </p:sp>
    </p:spTree>
    <p:extLst>
      <p:ext uri="{BB962C8B-B14F-4D97-AF65-F5344CB8AC3E}">
        <p14:creationId xmlns:p14="http://schemas.microsoft.com/office/powerpoint/2010/main" val="1251746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Analysis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24" y="1825625"/>
            <a:ext cx="10255952" cy="391256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students favored public libraries, even if they were not users themselves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Libraries needed for those without internet access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Graduate students were more likely to visit public libraries, other variables in literature did not come up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976" y="807008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Analysis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146" y="4617726"/>
            <a:ext cx="10588183" cy="3408856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these programs are already in place at public libraries</a:t>
            </a:r>
          </a:p>
          <a:p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this mean that public libraries should advertise to students better?</a:t>
            </a:r>
            <a:endParaRPr lang="en-US" sz="27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22B084-92A3-408C-A349-3CE412D4FCD6}"/>
              </a:ext>
            </a:extLst>
          </p:cNvPr>
          <p:cNvSpPr/>
          <p:nvPr/>
        </p:nvSpPr>
        <p:spPr>
          <a:xfrm>
            <a:off x="1124135" y="1774582"/>
            <a:ext cx="9813896" cy="247032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78D176-6396-42E1-9DE0-1838725B5D3A}"/>
              </a:ext>
            </a:extLst>
          </p:cNvPr>
          <p:cNvSpPr txBox="1"/>
          <p:nvPr/>
        </p:nvSpPr>
        <p:spPr>
          <a:xfrm>
            <a:off x="1756497" y="1822078"/>
            <a:ext cx="6957392" cy="30777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Movie Showings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Clubs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Speakers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Events/Signings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History Materials/Events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New/Popular/Rare/Reference Books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Wine/Beer/Food Tasting</a:t>
            </a:r>
          </a:p>
          <a:p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5D3D32-EFB6-4EBB-9E58-5A5E8E6285D8}"/>
              </a:ext>
            </a:extLst>
          </p:cNvPr>
          <p:cNvSpPr txBox="1"/>
          <p:nvPr/>
        </p:nvSpPr>
        <p:spPr>
          <a:xfrm>
            <a:off x="5857234" y="1826222"/>
            <a:ext cx="440064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Kid/Family Friendly Events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Video Games/Game Nights 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Art/Craft Clubs</a:t>
            </a:r>
          </a:p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Computers/Software</a:t>
            </a:r>
          </a:p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 Classes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Giveaways/Prizes</a:t>
            </a:r>
          </a:p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Programs/Workshops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8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Methodology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24" y="1952819"/>
            <a:ext cx="10255952" cy="34088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Capstone survey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Administered in introductory sociology &amp; anthropology classes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Demographics, how often, Likert scale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questions on an array of topics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7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Questions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C5AEA95-0BD1-4987-857C-1F35307C0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450997"/>
              </p:ext>
            </p:extLst>
          </p:nvPr>
        </p:nvGraphicFramePr>
        <p:xfrm>
          <a:off x="1264992" y="2585012"/>
          <a:ext cx="9769587" cy="5188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39971">
                  <a:extLst>
                    <a:ext uri="{9D8B030D-6E8A-4147-A177-3AD203B41FA5}">
                      <a16:colId xmlns:a16="http://schemas.microsoft.com/office/drawing/2014/main" val="4172207985"/>
                    </a:ext>
                  </a:extLst>
                </a:gridCol>
                <a:gridCol w="787667">
                  <a:extLst>
                    <a:ext uri="{9D8B030D-6E8A-4147-A177-3AD203B41FA5}">
                      <a16:colId xmlns:a16="http://schemas.microsoft.com/office/drawing/2014/main" val="1209367806"/>
                    </a:ext>
                  </a:extLst>
                </a:gridCol>
                <a:gridCol w="746400">
                  <a:extLst>
                    <a:ext uri="{9D8B030D-6E8A-4147-A177-3AD203B41FA5}">
                      <a16:colId xmlns:a16="http://schemas.microsoft.com/office/drawing/2014/main" val="228880726"/>
                    </a:ext>
                  </a:extLst>
                </a:gridCol>
                <a:gridCol w="726665">
                  <a:extLst>
                    <a:ext uri="{9D8B030D-6E8A-4147-A177-3AD203B41FA5}">
                      <a16:colId xmlns:a16="http://schemas.microsoft.com/office/drawing/2014/main" val="3629846100"/>
                    </a:ext>
                  </a:extLst>
                </a:gridCol>
                <a:gridCol w="968884">
                  <a:extLst>
                    <a:ext uri="{9D8B030D-6E8A-4147-A177-3AD203B41FA5}">
                      <a16:colId xmlns:a16="http://schemas.microsoft.com/office/drawing/2014/main" val="2085280827"/>
                    </a:ext>
                  </a:extLst>
                </a:gridCol>
              </a:tblGrid>
              <a:tr h="518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Get help from librarians at Marshall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Often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Never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994338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2085A2-BB31-480C-B5AD-620BA67D7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868141"/>
              </p:ext>
            </p:extLst>
          </p:nvPr>
        </p:nvGraphicFramePr>
        <p:xfrm>
          <a:off x="1264992" y="3089346"/>
          <a:ext cx="9769587" cy="4440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39972">
                  <a:extLst>
                    <a:ext uri="{9D8B030D-6E8A-4147-A177-3AD203B41FA5}">
                      <a16:colId xmlns:a16="http://schemas.microsoft.com/office/drawing/2014/main" val="2343319456"/>
                    </a:ext>
                  </a:extLst>
                </a:gridCol>
                <a:gridCol w="787667">
                  <a:extLst>
                    <a:ext uri="{9D8B030D-6E8A-4147-A177-3AD203B41FA5}">
                      <a16:colId xmlns:a16="http://schemas.microsoft.com/office/drawing/2014/main" val="496055694"/>
                    </a:ext>
                  </a:extLst>
                </a:gridCol>
                <a:gridCol w="746400">
                  <a:extLst>
                    <a:ext uri="{9D8B030D-6E8A-4147-A177-3AD203B41FA5}">
                      <a16:colId xmlns:a16="http://schemas.microsoft.com/office/drawing/2014/main" val="1725163550"/>
                    </a:ext>
                  </a:extLst>
                </a:gridCol>
                <a:gridCol w="726663">
                  <a:extLst>
                    <a:ext uri="{9D8B030D-6E8A-4147-A177-3AD203B41FA5}">
                      <a16:colId xmlns:a16="http://schemas.microsoft.com/office/drawing/2014/main" val="220638561"/>
                    </a:ext>
                  </a:extLst>
                </a:gridCol>
                <a:gridCol w="968885">
                  <a:extLst>
                    <a:ext uri="{9D8B030D-6E8A-4147-A177-3AD203B41FA5}">
                      <a16:colId xmlns:a16="http://schemas.microsoft.com/office/drawing/2014/main" val="673459067"/>
                    </a:ext>
                  </a:extLst>
                </a:gridCol>
              </a:tblGrid>
              <a:tr h="4440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Visited a public library before I came to college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Often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Never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521209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B8DD4C-11DF-4F05-97D0-AC03CA3A3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413602"/>
              </p:ext>
            </p:extLst>
          </p:nvPr>
        </p:nvGraphicFramePr>
        <p:xfrm>
          <a:off x="1264991" y="3523258"/>
          <a:ext cx="9769587" cy="393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39971">
                  <a:extLst>
                    <a:ext uri="{9D8B030D-6E8A-4147-A177-3AD203B41FA5}">
                      <a16:colId xmlns:a16="http://schemas.microsoft.com/office/drawing/2014/main" val="1610167062"/>
                    </a:ext>
                  </a:extLst>
                </a:gridCol>
                <a:gridCol w="787668">
                  <a:extLst>
                    <a:ext uri="{9D8B030D-6E8A-4147-A177-3AD203B41FA5}">
                      <a16:colId xmlns:a16="http://schemas.microsoft.com/office/drawing/2014/main" val="81437397"/>
                    </a:ext>
                  </a:extLst>
                </a:gridCol>
                <a:gridCol w="746400">
                  <a:extLst>
                    <a:ext uri="{9D8B030D-6E8A-4147-A177-3AD203B41FA5}">
                      <a16:colId xmlns:a16="http://schemas.microsoft.com/office/drawing/2014/main" val="2999566964"/>
                    </a:ext>
                  </a:extLst>
                </a:gridCol>
                <a:gridCol w="726664">
                  <a:extLst>
                    <a:ext uri="{9D8B030D-6E8A-4147-A177-3AD203B41FA5}">
                      <a16:colId xmlns:a16="http://schemas.microsoft.com/office/drawing/2014/main" val="3525640953"/>
                    </a:ext>
                  </a:extLst>
                </a:gridCol>
                <a:gridCol w="968884">
                  <a:extLst>
                    <a:ext uri="{9D8B030D-6E8A-4147-A177-3AD203B41FA5}">
                      <a16:colId xmlns:a16="http://schemas.microsoft.com/office/drawing/2014/main" val="2673282466"/>
                    </a:ext>
                  </a:extLst>
                </a:gridCol>
              </a:tblGrid>
              <a:tr h="3934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Visited a public library since I came to Marshall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Often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Never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1131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B24F346-F099-4ED1-9804-B59C6E7D9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76919"/>
              </p:ext>
            </p:extLst>
          </p:nvPr>
        </p:nvGraphicFramePr>
        <p:xfrm>
          <a:off x="1264992" y="2133600"/>
          <a:ext cx="9769587" cy="47707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39972">
                  <a:extLst>
                    <a:ext uri="{9D8B030D-6E8A-4147-A177-3AD203B41FA5}">
                      <a16:colId xmlns:a16="http://schemas.microsoft.com/office/drawing/2014/main" val="3934155413"/>
                    </a:ext>
                  </a:extLst>
                </a:gridCol>
                <a:gridCol w="787667">
                  <a:extLst>
                    <a:ext uri="{9D8B030D-6E8A-4147-A177-3AD203B41FA5}">
                      <a16:colId xmlns:a16="http://schemas.microsoft.com/office/drawing/2014/main" val="3476638703"/>
                    </a:ext>
                  </a:extLst>
                </a:gridCol>
                <a:gridCol w="746400">
                  <a:extLst>
                    <a:ext uri="{9D8B030D-6E8A-4147-A177-3AD203B41FA5}">
                      <a16:colId xmlns:a16="http://schemas.microsoft.com/office/drawing/2014/main" val="394849798"/>
                    </a:ext>
                  </a:extLst>
                </a:gridCol>
                <a:gridCol w="726663">
                  <a:extLst>
                    <a:ext uri="{9D8B030D-6E8A-4147-A177-3AD203B41FA5}">
                      <a16:colId xmlns:a16="http://schemas.microsoft.com/office/drawing/2014/main" val="3268519277"/>
                    </a:ext>
                  </a:extLst>
                </a:gridCol>
                <a:gridCol w="968885">
                  <a:extLst>
                    <a:ext uri="{9D8B030D-6E8A-4147-A177-3AD203B41FA5}">
                      <a16:colId xmlns:a16="http://schemas.microsoft.com/office/drawing/2014/main" val="797142852"/>
                    </a:ext>
                  </a:extLst>
                </a:gridCol>
              </a:tblGrid>
              <a:tr h="477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How often do you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Often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Some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Rare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Never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7689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58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Questions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12D03F0-5EB4-40C5-835A-9D1256008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944859"/>
              </p:ext>
            </p:extLst>
          </p:nvPr>
        </p:nvGraphicFramePr>
        <p:xfrm>
          <a:off x="968024" y="1960157"/>
          <a:ext cx="10255953" cy="63023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72533">
                  <a:extLst>
                    <a:ext uri="{9D8B030D-6E8A-4147-A177-3AD203B41FA5}">
                      <a16:colId xmlns:a16="http://schemas.microsoft.com/office/drawing/2014/main" val="1249859065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242354188"/>
                    </a:ext>
                  </a:extLst>
                </a:gridCol>
                <a:gridCol w="1099930">
                  <a:extLst>
                    <a:ext uri="{9D8B030D-6E8A-4147-A177-3AD203B41FA5}">
                      <a16:colId xmlns:a16="http://schemas.microsoft.com/office/drawing/2014/main" val="2371391566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2755800124"/>
                    </a:ext>
                  </a:extLst>
                </a:gridCol>
                <a:gridCol w="1245090">
                  <a:extLst>
                    <a:ext uri="{9D8B030D-6E8A-4147-A177-3AD203B41FA5}">
                      <a16:colId xmlns:a16="http://schemas.microsoft.com/office/drawing/2014/main" val="406973492"/>
                    </a:ext>
                  </a:extLst>
                </a:gridCol>
              </a:tblGrid>
              <a:tr h="5674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Circle your level of agreement for each statement: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Strongly agree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Agree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Disagree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Strongly disagree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008216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604FCE-88D3-4CD8-9B65-4FC0BE74F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780258"/>
              </p:ext>
            </p:extLst>
          </p:nvPr>
        </p:nvGraphicFramePr>
        <p:xfrm>
          <a:off x="968022" y="2597950"/>
          <a:ext cx="10255952" cy="4633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72535">
                  <a:extLst>
                    <a:ext uri="{9D8B030D-6E8A-4147-A177-3AD203B41FA5}">
                      <a16:colId xmlns:a16="http://schemas.microsoft.com/office/drawing/2014/main" val="3306122524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3924399850"/>
                    </a:ext>
                  </a:extLst>
                </a:gridCol>
                <a:gridCol w="1099930">
                  <a:extLst>
                    <a:ext uri="{9D8B030D-6E8A-4147-A177-3AD203B41FA5}">
                      <a16:colId xmlns:a16="http://schemas.microsoft.com/office/drawing/2014/main" val="327987733"/>
                    </a:ext>
                  </a:extLst>
                </a:gridCol>
                <a:gridCol w="1113183">
                  <a:extLst>
                    <a:ext uri="{9D8B030D-6E8A-4147-A177-3AD203B41FA5}">
                      <a16:colId xmlns:a16="http://schemas.microsoft.com/office/drawing/2014/main" val="1400936609"/>
                    </a:ext>
                  </a:extLst>
                </a:gridCol>
                <a:gridCol w="1245087">
                  <a:extLst>
                    <a:ext uri="{9D8B030D-6E8A-4147-A177-3AD203B41FA5}">
                      <a16:colId xmlns:a16="http://schemas.microsoft.com/office/drawing/2014/main" val="2956028913"/>
                    </a:ext>
                  </a:extLst>
                </a:gridCol>
              </a:tblGrid>
              <a:tr h="463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libraries are no longer useful in internet age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445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12939F-D343-4DB3-AAFD-058A0DFF5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582287"/>
              </p:ext>
            </p:extLst>
          </p:nvPr>
        </p:nvGraphicFramePr>
        <p:xfrm>
          <a:off x="968022" y="3069904"/>
          <a:ext cx="10255954" cy="4154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72535">
                  <a:extLst>
                    <a:ext uri="{9D8B030D-6E8A-4147-A177-3AD203B41FA5}">
                      <a16:colId xmlns:a16="http://schemas.microsoft.com/office/drawing/2014/main" val="1866495388"/>
                    </a:ext>
                  </a:extLst>
                </a:gridCol>
                <a:gridCol w="1333868">
                  <a:extLst>
                    <a:ext uri="{9D8B030D-6E8A-4147-A177-3AD203B41FA5}">
                      <a16:colId xmlns:a16="http://schemas.microsoft.com/office/drawing/2014/main" val="1923348947"/>
                    </a:ext>
                  </a:extLst>
                </a:gridCol>
                <a:gridCol w="1091279">
                  <a:extLst>
                    <a:ext uri="{9D8B030D-6E8A-4147-A177-3AD203B41FA5}">
                      <a16:colId xmlns:a16="http://schemas.microsoft.com/office/drawing/2014/main" val="284228058"/>
                    </a:ext>
                  </a:extLst>
                </a:gridCol>
                <a:gridCol w="1121835">
                  <a:extLst>
                    <a:ext uri="{9D8B030D-6E8A-4147-A177-3AD203B41FA5}">
                      <a16:colId xmlns:a16="http://schemas.microsoft.com/office/drawing/2014/main" val="1683738284"/>
                    </a:ext>
                  </a:extLst>
                </a:gridCol>
                <a:gridCol w="1236437">
                  <a:extLst>
                    <a:ext uri="{9D8B030D-6E8A-4147-A177-3AD203B41FA5}">
                      <a16:colId xmlns:a16="http://schemas.microsoft.com/office/drawing/2014/main" val="1934523696"/>
                    </a:ext>
                  </a:extLst>
                </a:gridCol>
              </a:tblGrid>
              <a:tr h="4154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 prefer e-books to physical copies of books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452910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8AC1B6-CB7D-4D2E-A579-DEB1B6F30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73473"/>
              </p:ext>
            </p:extLst>
          </p:nvPr>
        </p:nvGraphicFramePr>
        <p:xfrm>
          <a:off x="968019" y="3493975"/>
          <a:ext cx="10255953" cy="3041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72538">
                  <a:extLst>
                    <a:ext uri="{9D8B030D-6E8A-4147-A177-3AD203B41FA5}">
                      <a16:colId xmlns:a16="http://schemas.microsoft.com/office/drawing/2014/main" val="685378759"/>
                    </a:ext>
                  </a:extLst>
                </a:gridCol>
                <a:gridCol w="1338469">
                  <a:extLst>
                    <a:ext uri="{9D8B030D-6E8A-4147-A177-3AD203B41FA5}">
                      <a16:colId xmlns:a16="http://schemas.microsoft.com/office/drawing/2014/main" val="3954343122"/>
                    </a:ext>
                  </a:extLst>
                </a:gridCol>
                <a:gridCol w="1086678">
                  <a:extLst>
                    <a:ext uri="{9D8B030D-6E8A-4147-A177-3AD203B41FA5}">
                      <a16:colId xmlns:a16="http://schemas.microsoft.com/office/drawing/2014/main" val="2765797626"/>
                    </a:ext>
                  </a:extLst>
                </a:gridCol>
                <a:gridCol w="1126435">
                  <a:extLst>
                    <a:ext uri="{9D8B030D-6E8A-4147-A177-3AD203B41FA5}">
                      <a16:colId xmlns:a16="http://schemas.microsoft.com/office/drawing/2014/main" val="2727902741"/>
                    </a:ext>
                  </a:extLst>
                </a:gridCol>
                <a:gridCol w="1231833">
                  <a:extLst>
                    <a:ext uri="{9D8B030D-6E8A-4147-A177-3AD203B41FA5}">
                      <a16:colId xmlns:a16="http://schemas.microsoft.com/office/drawing/2014/main" val="2349321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Public libraries offer more than books to patrons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662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16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28" y="1884183"/>
            <a:ext cx="10255952" cy="340885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 responses </a:t>
            </a:r>
          </a:p>
          <a:p>
            <a:pPr marL="342900" indent="-34290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51% said they visited a public library before coming to MU</a:t>
            </a:r>
          </a:p>
          <a:p>
            <a:pPr marL="342900" indent="-34290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49% have visited a public library since coming to MU </a:t>
            </a:r>
          </a:p>
          <a:p>
            <a:pPr marL="342900" indent="-342900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27% ask for help from librarians at MU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47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28" y="1793248"/>
            <a:ext cx="10255952" cy="982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who scored above the midpoint on the following scales were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likely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public libraries/regard them favorably </a:t>
            </a:r>
          </a:p>
          <a:p>
            <a:pPr marL="0" indent="0">
              <a:buNone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55688" y="2684897"/>
            <a:ext cx="94508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Scale</a:t>
            </a:r>
          </a:p>
          <a:p>
            <a:pPr lvl="0">
              <a:lnSpc>
                <a:spcPct val="150000"/>
              </a:lnSpc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Mankind if supposed to exercise dominion over the earth.</a:t>
            </a:r>
          </a:p>
          <a:p>
            <a:pPr lvl="0">
              <a:lnSpc>
                <a:spcPct val="150000"/>
              </a:lnSpc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 is letting in too many immigrants.</a:t>
            </a:r>
          </a:p>
          <a:p>
            <a:pPr lvl="0">
              <a:lnSpc>
                <a:spcPct val="150000"/>
              </a:lnSpc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it’s okay for a species to die off for people to have jobs.</a:t>
            </a:r>
          </a:p>
          <a:p>
            <a:pPr lvl="0">
              <a:lnSpc>
                <a:spcPct val="150000"/>
              </a:lnSpc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support the coal companies doing what they need to for job creation. </a:t>
            </a:r>
          </a:p>
          <a:p>
            <a:pPr>
              <a:lnSpc>
                <a:spcPct val="150000"/>
              </a:lnSpc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government is spending too much on the environment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126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28" y="1793248"/>
            <a:ext cx="10255952" cy="982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who scored above the midpoint on the following scales were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likely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public libraries/regard them favorably </a:t>
            </a:r>
          </a:p>
          <a:p>
            <a:pPr marL="0" indent="0">
              <a:buNone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58584" y="2844469"/>
            <a:ext cx="960096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Jock Scale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outdoor activities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Play amateur sports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 in sport fan activity (tailgate, game parties around the TV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479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28" y="1793248"/>
            <a:ext cx="10255952" cy="982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who scored above the midpoint on the following scales were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likely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use public libraries/regard them favorably </a:t>
            </a:r>
          </a:p>
          <a:p>
            <a:pPr marL="0" indent="0">
              <a:buNone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25580" y="2844469"/>
            <a:ext cx="8791255" cy="2773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Partier Scale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out to a bar/dance club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or host a private party at someone’s house/apartment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Drink alcoholic beverages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307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84E7B-855A-4510-A4B4-6526B6B06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024" y="851993"/>
            <a:ext cx="10132697" cy="1041819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libraries?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1912-FA77-4D73-AF71-AA68C02B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8712" y="2105725"/>
            <a:ext cx="9947167" cy="2858464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used them frequently as a child &amp; even as a college student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of employment for two years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wanted to know if I was the only one who preferred them </a:t>
            </a:r>
          </a:p>
        </p:txBody>
      </p:sp>
    </p:spTree>
    <p:extLst>
      <p:ext uri="{BB962C8B-B14F-4D97-AF65-F5344CB8AC3E}">
        <p14:creationId xmlns:p14="http://schemas.microsoft.com/office/powerpoint/2010/main" val="3830689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28" y="1884183"/>
            <a:ext cx="10255952" cy="9825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who engaged in the following behaviors were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likely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visit public libraries/view them favorably </a:t>
            </a:r>
          </a:p>
          <a:p>
            <a:pPr marL="0" indent="0">
              <a:buNone/>
            </a:pPr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89927" y="2935404"/>
            <a:ext cx="62338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Attends to news frequently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tutoring services provided by MU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insecurity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in Extracurricular Activities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for help from MU librarians  </a:t>
            </a:r>
          </a:p>
        </p:txBody>
      </p:sp>
    </p:spTree>
    <p:extLst>
      <p:ext uri="{BB962C8B-B14F-4D97-AF65-F5344CB8AC3E}">
        <p14:creationId xmlns:p14="http://schemas.microsoft.com/office/powerpoint/2010/main" val="3855472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&amp; Future Research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24" y="1825624"/>
            <a:ext cx="10255952" cy="41408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 sample are enrolled at a 4 year university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focus on students at community/technical schools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Qualtrics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respondents confused public libraries with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Drinko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from rural areas cited faster internet access as a reason they used the public library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368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hermione granger library quote">
            <a:extLst>
              <a:ext uri="{FF2B5EF4-FFF2-40B4-BE49-F238E27FC236}">
                <a16:creationId xmlns:a16="http://schemas.microsoft.com/office/drawing/2014/main" id="{A5B8F687-2A85-4380-90E3-8068F71BB2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" r="2625"/>
          <a:stretch/>
        </p:blipFill>
        <p:spPr bwMode="auto">
          <a:xfrm>
            <a:off x="523113" y="13262"/>
            <a:ext cx="463559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6D125-D2C9-4467-9F4D-DD88923CF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478" y="159035"/>
            <a:ext cx="6586489" cy="3785419"/>
          </a:xfrm>
        </p:spPr>
        <p:txBody>
          <a:bodyPr>
            <a:norm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8A54E-5A97-4DDB-9F3B-F00311796B6C}"/>
              </a:ext>
            </a:extLst>
          </p:cNvPr>
          <p:cNvSpPr txBox="1"/>
          <p:nvPr/>
        </p:nvSpPr>
        <p:spPr>
          <a:xfrm>
            <a:off x="5304479" y="0"/>
            <a:ext cx="6586488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Cited</a:t>
            </a:r>
          </a:p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Antell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K. (2004). Why Do College Students Use Public Libraries?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&amp; User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Services Quarterly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[serial online].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227-236.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Asher, C., &amp; Case, E. (2008). A Generation in Transition: A Study of the Usage and Attitudes Toward Public Libraries by Generation 1.5 Composition Students.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&amp; User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Quarterly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[serial online].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274-279.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Geiger, A. (2017).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Millennials are the most likely generation of Americans to use public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</a:p>
          <a:p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Guion, D. (2014). Academic Libraries and How They Differ from Public Libraries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Marshall University Libraries. (2015). Retrieved from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http://www.marshall.edu/library/services/default.asp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Morris, D. Z. (2017).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Millennials Use Public Libraries More Than Other Generations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Peet, L. (2014). Research: Pew: Millennials and Libraries.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Library Journal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(17), 19.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Soria, K. M.,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Fransen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&amp;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Nackerud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(2017). Beyond Books: The Extended Academic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Library Use for First-Year College Students.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and Research Libraries, 78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8-22.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Services. (2015). Retrieved from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www.cabell.lib.wv.us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Stone, G., &amp; Collins, E. (2012). Library Usage and Demographic Characteristics of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 Students in a UK University.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Measurement &amp; Metrics,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25-35.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Zickuhr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Rainie, L., &amp; Purcell, K. (2013). Library Services in the Digital 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2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457E2-5D3E-4843-B5B5-CEDEC8F3A016}"/>
              </a:ext>
            </a:extLst>
          </p:cNvPr>
          <p:cNvSpPr txBox="1"/>
          <p:nvPr/>
        </p:nvSpPr>
        <p:spPr>
          <a:xfrm>
            <a:off x="1444487" y="3922643"/>
            <a:ext cx="2809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52738"/>
              </p:ext>
            </p:extLst>
          </p:nvPr>
        </p:nvGraphicFramePr>
        <p:xfrm>
          <a:off x="968024" y="960109"/>
          <a:ext cx="10277856" cy="4899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9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Cabell County Public Library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Drinko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Library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5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Checkout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None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Checkout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Laptops, webcams, DVD drives, calculators, cameras, laser pointers, HDMI cables, calculators, and headphones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0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Patron Services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Printing, copy machines, faxing, scanning, notary services, meeting room rental, information &amp; referral, blind &amp; handicapped services, literacy services, genealogy, academic, &amp; job databases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Patron Services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Printing, copy machines, scanning, study room rental, interlibrary loan,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ez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-borrow, textbook loan program, academic databases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97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Collection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Adult fiction, nonfiction, local history,  DVDS, CD’s, CD-books,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playaways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juvenile and young adult fiction and nonfiction, books for blind and handicapped persons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Collection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Scholarly journals, dissertations, theses, academic books, DVD’s, bound periodicals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79" marR="52079" marT="52079" marB="5207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66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84E7B-855A-4510-A4B4-6526B6B06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024" y="851993"/>
            <a:ext cx="10132697" cy="1041819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1912-FA77-4D73-AF71-AA68C02B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8712" y="2105725"/>
            <a:ext cx="9947167" cy="285846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college students use public libraries in addition to or instead of the academic ones provided to them on campus?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457E2-5D3E-4843-B5B5-CEDEC8F3A016}"/>
              </a:ext>
            </a:extLst>
          </p:cNvPr>
          <p:cNvSpPr txBox="1"/>
          <p:nvPr/>
        </p:nvSpPr>
        <p:spPr>
          <a:xfrm>
            <a:off x="1444487" y="3922643"/>
            <a:ext cx="2809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404800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84E7B-855A-4510-A4B4-6526B6B06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3" y="810480"/>
            <a:ext cx="10132697" cy="88194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1912-FA77-4D73-AF71-AA68C02B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183" y="1692423"/>
            <a:ext cx="10132696" cy="420544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Non-traditional students use public libraries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2004; Stone &amp; Collins, 2012). 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Millennials are credited with saving public libraries (Geiger, 2017; Morris, 2017; Peet, 2014). </a:t>
            </a: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students include foreign exchange, first generation, &amp; low income students (Asher &amp; Case, 2008; Soria et al, 2015). </a:t>
            </a:r>
          </a:p>
        </p:txBody>
      </p:sp>
    </p:spTree>
    <p:extLst>
      <p:ext uri="{BB962C8B-B14F-4D97-AF65-F5344CB8AC3E}">
        <p14:creationId xmlns:p14="http://schemas.microsoft.com/office/powerpoint/2010/main" val="1244338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D84E7B-855A-4510-A4B4-6526B6B06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183" y="960109"/>
            <a:ext cx="10132697" cy="881943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it mean?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1912-FA77-4D73-AF71-AA68C02B1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182" y="1778902"/>
            <a:ext cx="10132697" cy="4438996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all college students engaging with public libraries?  </a:t>
            </a:r>
          </a:p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living in Appalachia make a difference?  </a:t>
            </a:r>
          </a:p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the libraries in their hometown, or the ones located near Marshall’s campus?</a:t>
            </a:r>
          </a:p>
          <a:p>
            <a:pPr marL="457200" indent="-457200" algn="l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modern changes in a public library’s collection influence their decision?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Zickuhur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al, 2013).  </a:t>
            </a:r>
          </a:p>
          <a:p>
            <a:pPr algn="l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0997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91473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399F-D63D-43B2-8DB8-F81E2BE7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112" y="1994596"/>
            <a:ext cx="9637776" cy="262728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Qualtrics survey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on Facebook &amp; sent out to all Marshall students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ended questions, demographics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entry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Attitudes and perceptions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60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58139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399F-D63D-43B2-8DB8-F81E2BE7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112" y="1994596"/>
            <a:ext cx="9637776" cy="17206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7302" y="1952819"/>
            <a:ext cx="995929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that college students use the public library?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programming would entice you to visit a public library?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services would entice you to visit a public library?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that public libraries are a dying industry?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3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5E1A7-7F9F-4266-B66D-86C15FBE7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858139"/>
            <a:ext cx="9637776" cy="99271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399F-D63D-43B2-8DB8-F81E2BE7C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112" y="1994596"/>
            <a:ext cx="9637776" cy="17206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6581" y="2003969"/>
            <a:ext cx="995929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public libraries important?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age?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gender identity?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consider yourself a traditional college student?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80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778</TotalTime>
  <Words>1338</Words>
  <Application>Microsoft Office PowerPoint</Application>
  <PresentationFormat>Widescreen</PresentationFormat>
  <Paragraphs>192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Public Library Usage Among  College Students </vt:lpstr>
      <vt:lpstr>Why libraries? </vt:lpstr>
      <vt:lpstr>PowerPoint Presentation</vt:lpstr>
      <vt:lpstr>Research Question</vt:lpstr>
      <vt:lpstr>Theory</vt:lpstr>
      <vt:lpstr>What does it mean? </vt:lpstr>
      <vt:lpstr>Qualitative Methodology </vt:lpstr>
      <vt:lpstr>Qualitative Questions</vt:lpstr>
      <vt:lpstr>Qualitative Questions</vt:lpstr>
      <vt:lpstr>Qualitative Data </vt:lpstr>
      <vt:lpstr>Qualitative Analysis  </vt:lpstr>
      <vt:lpstr>Qualitative Analysis  </vt:lpstr>
      <vt:lpstr>Quantitative Methodology </vt:lpstr>
      <vt:lpstr>Quantitative Questions </vt:lpstr>
      <vt:lpstr>Quantitative Questions </vt:lpstr>
      <vt:lpstr>Quantitative Data</vt:lpstr>
      <vt:lpstr>Quantitative Data</vt:lpstr>
      <vt:lpstr>Quantitative Data</vt:lpstr>
      <vt:lpstr>Quantitative Data</vt:lpstr>
      <vt:lpstr>Quantitative Data</vt:lpstr>
      <vt:lpstr>Limitations &amp; Future Research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Library Usage Among  College Students</dc:title>
  <dc:creator>Brianna Shelton</dc:creator>
  <cp:lastModifiedBy>Brianna Shelton</cp:lastModifiedBy>
  <cp:revision>37</cp:revision>
  <dcterms:created xsi:type="dcterms:W3CDTF">2018-04-09T15:40:20Z</dcterms:created>
  <dcterms:modified xsi:type="dcterms:W3CDTF">2018-04-15T14:45:42Z</dcterms:modified>
</cp:coreProperties>
</file>