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56F5EA-09B9-4C9E-B413-D676F80E6CF7}" type="datetimeFigureOut">
              <a:rPr lang="en-US" smtClean="0"/>
              <a:pPr/>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6F5EA-09B9-4C9E-B413-D676F80E6CF7}" type="datetimeFigureOut">
              <a:rPr lang="en-US" smtClean="0"/>
              <a:pPr/>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6F5EA-09B9-4C9E-B413-D676F80E6CF7}" type="datetimeFigureOut">
              <a:rPr lang="en-US" smtClean="0"/>
              <a:pPr/>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6F5EA-09B9-4C9E-B413-D676F80E6CF7}" type="datetimeFigureOut">
              <a:rPr lang="en-US" smtClean="0"/>
              <a:pPr/>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56F5EA-09B9-4C9E-B413-D676F80E6CF7}" type="datetimeFigureOut">
              <a:rPr lang="en-US" smtClean="0"/>
              <a:pPr/>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56F5EA-09B9-4C9E-B413-D676F80E6CF7}" type="datetimeFigureOut">
              <a:rPr lang="en-US" smtClean="0"/>
              <a:pPr/>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56F5EA-09B9-4C9E-B413-D676F80E6CF7}" type="datetimeFigureOut">
              <a:rPr lang="en-US" smtClean="0"/>
              <a:pPr/>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56F5EA-09B9-4C9E-B413-D676F80E6CF7}" type="datetimeFigureOut">
              <a:rPr lang="en-US" smtClean="0"/>
              <a:pPr/>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6F5EA-09B9-4C9E-B413-D676F80E6CF7}" type="datetimeFigureOut">
              <a:rPr lang="en-US" smtClean="0"/>
              <a:pPr/>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56F5EA-09B9-4C9E-B413-D676F80E6CF7}" type="datetimeFigureOut">
              <a:rPr lang="en-US" smtClean="0"/>
              <a:pPr/>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56F5EA-09B9-4C9E-B413-D676F80E6CF7}" type="datetimeFigureOut">
              <a:rPr lang="en-US" smtClean="0"/>
              <a:pPr/>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AF669-1A21-4B4A-A2A2-7197F07374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56F5EA-09B9-4C9E-B413-D676F80E6CF7}" type="datetimeFigureOut">
              <a:rPr lang="en-US" smtClean="0"/>
              <a:pPr/>
              <a:t>4/19/2018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AF669-1A21-4B4A-A2A2-7197F07374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3448051"/>
          </a:xfrm>
        </p:spPr>
        <p:txBody>
          <a:bodyPr/>
          <a:lstStyle/>
          <a:p>
            <a:r>
              <a:rPr lang="en-US" dirty="0" err="1" smtClean="0"/>
              <a:t>Elia</a:t>
            </a:r>
            <a:r>
              <a:rPr lang="en-US" dirty="0" smtClean="0"/>
              <a:t> </a:t>
            </a:r>
            <a:r>
              <a:rPr lang="en-US" err="1" smtClean="0"/>
              <a:t>Kazan</a:t>
            </a:r>
            <a:r>
              <a:rPr lang="en-US" smtClean="0"/>
              <a:t>, HUAC </a:t>
            </a:r>
            <a:r>
              <a:rPr lang="en-US" dirty="0" smtClean="0"/>
              <a:t>and ‘On the Waterfront’: A Legacy</a:t>
            </a:r>
            <a:endParaRPr lang="en-US" dirty="0"/>
          </a:p>
        </p:txBody>
      </p:sp>
      <p:sp>
        <p:nvSpPr>
          <p:cNvPr id="3" name="Subtitle 2"/>
          <p:cNvSpPr>
            <a:spLocks noGrp="1"/>
          </p:cNvSpPr>
          <p:nvPr>
            <p:ph type="subTitle" idx="1"/>
          </p:nvPr>
        </p:nvSpPr>
        <p:spPr>
          <a:xfrm>
            <a:off x="1371600" y="2819400"/>
            <a:ext cx="6400800" cy="2819400"/>
          </a:xfrm>
        </p:spPr>
        <p:txBody>
          <a:bodyPr/>
          <a:lstStyle/>
          <a:p>
            <a:r>
              <a:rPr lang="en-US" dirty="0" smtClean="0"/>
              <a:t>By: Dillon McCarty</a:t>
            </a:r>
            <a:endParaRPr lang="en-US" dirty="0"/>
          </a:p>
        </p:txBody>
      </p:sp>
      <p:pic>
        <p:nvPicPr>
          <p:cNvPr id="6" name="Picture 5" descr="Feature-2.jpg"/>
          <p:cNvPicPr>
            <a:picLocks noChangeAspect="1"/>
          </p:cNvPicPr>
          <p:nvPr/>
        </p:nvPicPr>
        <p:blipFill>
          <a:blip r:embed="rId2" cstate="print"/>
          <a:stretch>
            <a:fillRect/>
          </a:stretch>
        </p:blipFill>
        <p:spPr>
          <a:xfrm>
            <a:off x="2286000" y="3581400"/>
            <a:ext cx="4343400" cy="2743200"/>
          </a:xfrm>
          <a:prstGeom prst="rect">
            <a:avLst/>
          </a:prstGeom>
        </p:spPr>
      </p:pic>
      <p:sp>
        <p:nvSpPr>
          <p:cNvPr id="1030" name="AutoShape 6" descr="Image result for huac"/>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Ideology Shift from 1930’s to 1950’s</a:t>
            </a:r>
            <a:endParaRPr lang="en-US" dirty="0"/>
          </a:p>
        </p:txBody>
      </p:sp>
      <p:sp>
        <p:nvSpPr>
          <p:cNvPr id="3" name="Content Placeholder 2"/>
          <p:cNvSpPr>
            <a:spLocks noGrp="1"/>
          </p:cNvSpPr>
          <p:nvPr>
            <p:ph idx="1"/>
          </p:nvPr>
        </p:nvSpPr>
        <p:spPr/>
        <p:txBody>
          <a:bodyPr/>
          <a:lstStyle/>
          <a:p>
            <a:r>
              <a:rPr lang="en-US" dirty="0" smtClean="0"/>
              <a:t>1930’s ideology dealt with political idealism, which consisted of </a:t>
            </a:r>
            <a:r>
              <a:rPr lang="en-US" smtClean="0"/>
              <a:t>a positive and truly </a:t>
            </a:r>
            <a:r>
              <a:rPr lang="en-US" dirty="0" smtClean="0"/>
              <a:t>Christian-like worldview. </a:t>
            </a:r>
          </a:p>
          <a:p>
            <a:endParaRPr lang="en-US" dirty="0" smtClean="0"/>
          </a:p>
          <a:p>
            <a:r>
              <a:rPr lang="en-US" dirty="0" smtClean="0"/>
              <a:t>1950’s ideology dealt with political realism, which had a darker outlook that looked at the world in terms of agony and conflict.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Thesis</a:t>
            </a:r>
            <a:endParaRPr lang="en-US" dirty="0"/>
          </a:p>
        </p:txBody>
      </p:sp>
      <p:sp>
        <p:nvSpPr>
          <p:cNvPr id="3" name="Content Placeholder 2"/>
          <p:cNvSpPr>
            <a:spLocks noGrp="1"/>
          </p:cNvSpPr>
          <p:nvPr>
            <p:ph idx="1"/>
          </p:nvPr>
        </p:nvSpPr>
        <p:spPr>
          <a:xfrm>
            <a:off x="457200" y="990600"/>
            <a:ext cx="8229600" cy="4830763"/>
          </a:xfrm>
        </p:spPr>
        <p:txBody>
          <a:bodyPr/>
          <a:lstStyle/>
          <a:p>
            <a:r>
              <a:rPr lang="en-US" dirty="0" smtClean="0"/>
              <a:t>My thesis is that ‘On the Waterfront’ is an allegory for Kazan’s rhetorical situation, and the film makes Kazan and HUAC seem more sympathetic through metaphors and analogies, while also normalizing political realism. </a:t>
            </a:r>
            <a:endParaRPr lang="en-US" dirty="0"/>
          </a:p>
        </p:txBody>
      </p:sp>
      <p:sp>
        <p:nvSpPr>
          <p:cNvPr id="6146" name="AutoShape 2" descr="Image result for on the waterfront p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48" name="AutoShape 4" descr="Image result for on the waterfront p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0" name="AutoShape 6" descr="Image result for on the waterfront p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on-the-waterfront-movie-poster-reproduction_u-L-PRQPCW0.jpg"/>
          <p:cNvPicPr>
            <a:picLocks noChangeAspect="1"/>
          </p:cNvPicPr>
          <p:nvPr/>
        </p:nvPicPr>
        <p:blipFill>
          <a:blip r:embed="rId2" cstate="print"/>
          <a:stretch>
            <a:fillRect/>
          </a:stretch>
        </p:blipFill>
        <p:spPr>
          <a:xfrm>
            <a:off x="2667000" y="3657600"/>
            <a:ext cx="4191000" cy="304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Kazan-Malloy Comparison</a:t>
            </a:r>
            <a:endParaRPr lang="en-US" dirty="0"/>
          </a:p>
        </p:txBody>
      </p:sp>
      <p:sp>
        <p:nvSpPr>
          <p:cNvPr id="3" name="Content Placeholder 2"/>
          <p:cNvSpPr>
            <a:spLocks noGrp="1"/>
          </p:cNvSpPr>
          <p:nvPr>
            <p:ph idx="1"/>
          </p:nvPr>
        </p:nvSpPr>
        <p:spPr/>
        <p:txBody>
          <a:bodyPr/>
          <a:lstStyle/>
          <a:p>
            <a:r>
              <a:rPr lang="en-US" dirty="0" smtClean="0"/>
              <a:t>Terry Malloy is meant to make </a:t>
            </a:r>
            <a:r>
              <a:rPr lang="en-US" dirty="0" err="1" smtClean="0"/>
              <a:t>Elia</a:t>
            </a:r>
            <a:r>
              <a:rPr lang="en-US" dirty="0" smtClean="0"/>
              <a:t> Kazan look like a truly formed figure of heroism who showcases true ideals of Democracy and justice. </a:t>
            </a:r>
            <a:endParaRPr lang="en-US" dirty="0"/>
          </a:p>
        </p:txBody>
      </p:sp>
      <p:pic>
        <p:nvPicPr>
          <p:cNvPr id="4" name="Picture 3" descr="untitled.png"/>
          <p:cNvPicPr>
            <a:picLocks noChangeAspect="1"/>
          </p:cNvPicPr>
          <p:nvPr/>
        </p:nvPicPr>
        <p:blipFill>
          <a:blip r:embed="rId2" cstate="print"/>
          <a:stretch>
            <a:fillRect/>
          </a:stretch>
        </p:blipFill>
        <p:spPr>
          <a:xfrm>
            <a:off x="1447800" y="3733800"/>
            <a:ext cx="2590800" cy="2400300"/>
          </a:xfrm>
          <a:prstGeom prst="rect">
            <a:avLst/>
          </a:prstGeom>
        </p:spPr>
      </p:pic>
      <p:pic>
        <p:nvPicPr>
          <p:cNvPr id="5" name="Picture 4" descr="brando-terry.jpg"/>
          <p:cNvPicPr>
            <a:picLocks noChangeAspect="1"/>
          </p:cNvPicPr>
          <p:nvPr/>
        </p:nvPicPr>
        <p:blipFill>
          <a:blip r:embed="rId3" cstate="print"/>
          <a:stretch>
            <a:fillRect/>
          </a:stretch>
        </p:blipFill>
        <p:spPr>
          <a:xfrm>
            <a:off x="4572000" y="3733800"/>
            <a:ext cx="3048000" cy="24479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HUAC-Waterfront Crime Commission </a:t>
            </a:r>
            <a:endParaRPr lang="en-US" dirty="0"/>
          </a:p>
        </p:txBody>
      </p:sp>
      <p:sp>
        <p:nvSpPr>
          <p:cNvPr id="3" name="Content Placeholder 2"/>
          <p:cNvSpPr>
            <a:spLocks noGrp="1"/>
          </p:cNvSpPr>
          <p:nvPr>
            <p:ph idx="1"/>
          </p:nvPr>
        </p:nvSpPr>
        <p:spPr/>
        <p:txBody>
          <a:bodyPr/>
          <a:lstStyle/>
          <a:p>
            <a:r>
              <a:rPr lang="en-US" dirty="0" smtClean="0"/>
              <a:t>The WCC is meant to make HUAC look like a morally justified organization that helps the innocent, and hunts down the guilty menaces of society. </a:t>
            </a:r>
            <a:endParaRPr lang="en-US" dirty="0"/>
          </a:p>
        </p:txBody>
      </p:sp>
      <p:pic>
        <p:nvPicPr>
          <p:cNvPr id="5" name="Picture 4" descr="320px-Chairman_Dies_of_House_Committee_investigating_Un-American_activities.jpg"/>
          <p:cNvPicPr>
            <a:picLocks noChangeAspect="1"/>
          </p:cNvPicPr>
          <p:nvPr/>
        </p:nvPicPr>
        <p:blipFill>
          <a:blip r:embed="rId2" cstate="print"/>
          <a:stretch>
            <a:fillRect/>
          </a:stretch>
        </p:blipFill>
        <p:spPr>
          <a:xfrm>
            <a:off x="1371600" y="3810000"/>
            <a:ext cx="3048000" cy="2209800"/>
          </a:xfrm>
          <a:prstGeom prst="rect">
            <a:avLst/>
          </a:prstGeom>
        </p:spPr>
      </p:pic>
      <p:pic>
        <p:nvPicPr>
          <p:cNvPr id="6" name="Picture 5" descr="imagesCPI5Q3SG.jpg"/>
          <p:cNvPicPr>
            <a:picLocks noChangeAspect="1"/>
          </p:cNvPicPr>
          <p:nvPr/>
        </p:nvPicPr>
        <p:blipFill>
          <a:blip r:embed="rId3" cstate="print"/>
          <a:stretch>
            <a:fillRect/>
          </a:stretch>
        </p:blipFill>
        <p:spPr>
          <a:xfrm>
            <a:off x="5181600" y="3810000"/>
            <a:ext cx="3086100" cy="22098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Communists and the Mob</a:t>
            </a:r>
            <a:endParaRPr lang="en-US" dirty="0"/>
          </a:p>
        </p:txBody>
      </p:sp>
      <p:sp>
        <p:nvSpPr>
          <p:cNvPr id="3" name="Content Placeholder 2"/>
          <p:cNvSpPr>
            <a:spLocks noGrp="1"/>
          </p:cNvSpPr>
          <p:nvPr>
            <p:ph idx="1"/>
          </p:nvPr>
        </p:nvSpPr>
        <p:spPr/>
        <p:txBody>
          <a:bodyPr/>
          <a:lstStyle/>
          <a:p>
            <a:r>
              <a:rPr lang="en-US" dirty="0" smtClean="0"/>
              <a:t>The Mob is inherently evil in the film. Thus, the mob is meant to suggest that every single Communist (during the HUAC age) was a true threat to Democracy. </a:t>
            </a:r>
            <a:endParaRPr lang="en-US" dirty="0"/>
          </a:p>
        </p:txBody>
      </p:sp>
      <p:pic>
        <p:nvPicPr>
          <p:cNvPr id="4" name="Picture 3" descr="untitled.png"/>
          <p:cNvPicPr>
            <a:picLocks noChangeAspect="1"/>
          </p:cNvPicPr>
          <p:nvPr/>
        </p:nvPicPr>
        <p:blipFill>
          <a:blip r:embed="rId2" cstate="print"/>
          <a:stretch>
            <a:fillRect/>
          </a:stretch>
        </p:blipFill>
        <p:spPr>
          <a:xfrm>
            <a:off x="1143000" y="3733800"/>
            <a:ext cx="3009900" cy="2743200"/>
          </a:xfrm>
          <a:prstGeom prst="rect">
            <a:avLst/>
          </a:prstGeom>
        </p:spPr>
      </p:pic>
      <p:pic>
        <p:nvPicPr>
          <p:cNvPr id="6" name="Picture 5" descr="WaterfrontFriendly2.jpg"/>
          <p:cNvPicPr>
            <a:picLocks noChangeAspect="1"/>
          </p:cNvPicPr>
          <p:nvPr/>
        </p:nvPicPr>
        <p:blipFill>
          <a:blip r:embed="rId3" cstate="print"/>
          <a:stretch>
            <a:fillRect/>
          </a:stretch>
        </p:blipFill>
        <p:spPr>
          <a:xfrm>
            <a:off x="4648200" y="3733800"/>
            <a:ext cx="3581400" cy="2743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Order Through Father Barry</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Father Barry gives Kazan the unique opportunity to serve as a narrator. In this case, many quotes from Barry deal with Cold War political realism and improving HUAC’s cause.</a:t>
            </a:r>
            <a:endParaRPr lang="en-US" dirty="0"/>
          </a:p>
        </p:txBody>
      </p:sp>
      <p:pic>
        <p:nvPicPr>
          <p:cNvPr id="4" name="Picture 3" descr="On-the-Waterfront-8.jpg"/>
          <p:cNvPicPr>
            <a:picLocks noChangeAspect="1"/>
          </p:cNvPicPr>
          <p:nvPr/>
        </p:nvPicPr>
        <p:blipFill>
          <a:blip r:embed="rId2" cstate="print"/>
          <a:stretch>
            <a:fillRect/>
          </a:stretch>
        </p:blipFill>
        <p:spPr>
          <a:xfrm>
            <a:off x="2667000" y="3657600"/>
            <a:ext cx="3657601" cy="2819400"/>
          </a:xfrm>
          <a:prstGeom prst="rect">
            <a:avLst/>
          </a:prstGeom>
        </p:spPr>
      </p:pic>
      <p:pic>
        <p:nvPicPr>
          <p:cNvPr id="5" name="Picture 4" descr="untitled.png"/>
          <p:cNvPicPr>
            <a:picLocks noChangeAspect="1"/>
          </p:cNvPicPr>
          <p:nvPr/>
        </p:nvPicPr>
        <p:blipFill>
          <a:blip r:embed="rId3" cstate="print"/>
          <a:stretch>
            <a:fillRect/>
          </a:stretch>
        </p:blipFill>
        <p:spPr>
          <a:xfrm>
            <a:off x="914400" y="3733800"/>
            <a:ext cx="1647825" cy="2705100"/>
          </a:xfrm>
          <a:prstGeom prst="rect">
            <a:avLst/>
          </a:prstGeom>
        </p:spPr>
      </p:pic>
      <p:pic>
        <p:nvPicPr>
          <p:cNvPr id="6" name="Picture 5" descr="untitled.png"/>
          <p:cNvPicPr>
            <a:picLocks noChangeAspect="1"/>
          </p:cNvPicPr>
          <p:nvPr/>
        </p:nvPicPr>
        <p:blipFill>
          <a:blip r:embed="rId4" cstate="print"/>
          <a:stretch>
            <a:fillRect/>
          </a:stretch>
        </p:blipFill>
        <p:spPr>
          <a:xfrm>
            <a:off x="6553200" y="3657600"/>
            <a:ext cx="2143125" cy="3048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dirty="0" smtClean="0"/>
              <a:t>Conclusion</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Today, Kazan has a split legacy. The positive side of his legacy stems from his personal and realistic additions to storytelling, which ties into political realism. </a:t>
            </a:r>
          </a:p>
        </p:txBody>
      </p:sp>
      <p:pic>
        <p:nvPicPr>
          <p:cNvPr id="4" name="Picture 3" descr="download.jpg"/>
          <p:cNvPicPr>
            <a:picLocks noChangeAspect="1"/>
          </p:cNvPicPr>
          <p:nvPr/>
        </p:nvPicPr>
        <p:blipFill>
          <a:blip r:embed="rId2" cstate="print"/>
          <a:stretch>
            <a:fillRect/>
          </a:stretch>
        </p:blipFill>
        <p:spPr>
          <a:xfrm>
            <a:off x="4495800" y="3657600"/>
            <a:ext cx="3524250" cy="2457450"/>
          </a:xfrm>
          <a:prstGeom prst="rect">
            <a:avLst/>
          </a:prstGeom>
        </p:spPr>
      </p:pic>
      <p:pic>
        <p:nvPicPr>
          <p:cNvPr id="5" name="Picture 4" descr="51604104.jpg"/>
          <p:cNvPicPr>
            <a:picLocks noChangeAspect="1"/>
          </p:cNvPicPr>
          <p:nvPr/>
        </p:nvPicPr>
        <p:blipFill>
          <a:blip r:embed="rId3" cstate="print"/>
          <a:stretch>
            <a:fillRect/>
          </a:stretch>
        </p:blipFill>
        <p:spPr>
          <a:xfrm>
            <a:off x="1066800" y="3657600"/>
            <a:ext cx="2819400" cy="24384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TotalTime>
  <Words>265</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Elia Kazan, HUAC and ‘On the Waterfront’: A Legacy</vt:lpstr>
      <vt:lpstr>Ideology Shift from 1930’s to 1950’s</vt:lpstr>
      <vt:lpstr>Thesis</vt:lpstr>
      <vt:lpstr>Kazan-Malloy Comparison</vt:lpstr>
      <vt:lpstr>HUAC-Waterfront Crime Commission </vt:lpstr>
      <vt:lpstr>Communists and the Mob</vt:lpstr>
      <vt:lpstr>Moral Order Through Father Barry</vt:lpstr>
      <vt:lpstr>Conclusion</vt:lpstr>
    </vt:vector>
  </TitlesOfParts>
  <Company>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Elia Kazan and HUAC: A Legacy</dc:title>
  <dc:creator>Dillon</dc:creator>
  <cp:lastModifiedBy>Cayla Black</cp:lastModifiedBy>
  <cp:revision>21</cp:revision>
  <dcterms:created xsi:type="dcterms:W3CDTF">2018-04-16T22:25:11Z</dcterms:created>
  <dcterms:modified xsi:type="dcterms:W3CDTF">2018-04-20T01:07:41Z</dcterms:modified>
</cp:coreProperties>
</file>