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32918400" cy="21945600"/>
  <p:notesSz cx="9236075" cy="6950075"/>
  <p:defaultTextStyle>
    <a:defPPr>
      <a:defRPr lang="en-US"/>
    </a:defPPr>
    <a:lvl1pPr marL="0" algn="l" defTabSz="1567355" rtl="0" eaLnBrk="1" latinLnBrk="0" hangingPunct="1">
      <a:defRPr sz="6142" kern="1200">
        <a:solidFill>
          <a:schemeClr val="tx1"/>
        </a:solidFill>
        <a:latin typeface="+mn-lt"/>
        <a:ea typeface="+mn-ea"/>
        <a:cs typeface="+mn-cs"/>
      </a:defRPr>
    </a:lvl1pPr>
    <a:lvl2pPr marL="1567355" algn="l" defTabSz="1567355" rtl="0" eaLnBrk="1" latinLnBrk="0" hangingPunct="1">
      <a:defRPr sz="6142" kern="1200">
        <a:solidFill>
          <a:schemeClr val="tx1"/>
        </a:solidFill>
        <a:latin typeface="+mn-lt"/>
        <a:ea typeface="+mn-ea"/>
        <a:cs typeface="+mn-cs"/>
      </a:defRPr>
    </a:lvl2pPr>
    <a:lvl3pPr marL="3134710" algn="l" defTabSz="1567355" rtl="0" eaLnBrk="1" latinLnBrk="0" hangingPunct="1">
      <a:defRPr sz="6142" kern="1200">
        <a:solidFill>
          <a:schemeClr val="tx1"/>
        </a:solidFill>
        <a:latin typeface="+mn-lt"/>
        <a:ea typeface="+mn-ea"/>
        <a:cs typeface="+mn-cs"/>
      </a:defRPr>
    </a:lvl3pPr>
    <a:lvl4pPr marL="4702064" algn="l" defTabSz="1567355" rtl="0" eaLnBrk="1" latinLnBrk="0" hangingPunct="1">
      <a:defRPr sz="6142" kern="1200">
        <a:solidFill>
          <a:schemeClr val="tx1"/>
        </a:solidFill>
        <a:latin typeface="+mn-lt"/>
        <a:ea typeface="+mn-ea"/>
        <a:cs typeface="+mn-cs"/>
      </a:defRPr>
    </a:lvl4pPr>
    <a:lvl5pPr marL="6269419" algn="l" defTabSz="1567355" rtl="0" eaLnBrk="1" latinLnBrk="0" hangingPunct="1">
      <a:defRPr sz="6142" kern="1200">
        <a:solidFill>
          <a:schemeClr val="tx1"/>
        </a:solidFill>
        <a:latin typeface="+mn-lt"/>
        <a:ea typeface="+mn-ea"/>
        <a:cs typeface="+mn-cs"/>
      </a:defRPr>
    </a:lvl5pPr>
    <a:lvl6pPr marL="7836774" algn="l" defTabSz="1567355" rtl="0" eaLnBrk="1" latinLnBrk="0" hangingPunct="1">
      <a:defRPr sz="6142" kern="1200">
        <a:solidFill>
          <a:schemeClr val="tx1"/>
        </a:solidFill>
        <a:latin typeface="+mn-lt"/>
        <a:ea typeface="+mn-ea"/>
        <a:cs typeface="+mn-cs"/>
      </a:defRPr>
    </a:lvl6pPr>
    <a:lvl7pPr marL="9404129" algn="l" defTabSz="1567355" rtl="0" eaLnBrk="1" latinLnBrk="0" hangingPunct="1">
      <a:defRPr sz="6142" kern="1200">
        <a:solidFill>
          <a:schemeClr val="tx1"/>
        </a:solidFill>
        <a:latin typeface="+mn-lt"/>
        <a:ea typeface="+mn-ea"/>
        <a:cs typeface="+mn-cs"/>
      </a:defRPr>
    </a:lvl7pPr>
    <a:lvl8pPr marL="10971483" algn="l" defTabSz="1567355" rtl="0" eaLnBrk="1" latinLnBrk="0" hangingPunct="1">
      <a:defRPr sz="6142" kern="1200">
        <a:solidFill>
          <a:schemeClr val="tx1"/>
        </a:solidFill>
        <a:latin typeface="+mn-lt"/>
        <a:ea typeface="+mn-ea"/>
        <a:cs typeface="+mn-cs"/>
      </a:defRPr>
    </a:lvl8pPr>
    <a:lvl9pPr marL="12538838" algn="l" defTabSz="1567355" rtl="0" eaLnBrk="1" latinLnBrk="0" hangingPunct="1">
      <a:defRPr sz="614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3" userDrawn="1">
          <p15:clr>
            <a:srgbClr val="A4A3A4"/>
          </p15:clr>
        </p15:guide>
        <p15:guide id="2" pos="103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268" autoAdjust="0"/>
  </p:normalViewPr>
  <p:slideViewPr>
    <p:cSldViewPr snapToGrid="0" snapToObjects="1" showGuides="1">
      <p:cViewPr>
        <p:scale>
          <a:sx n="32" d="100"/>
          <a:sy n="32" d="100"/>
        </p:scale>
        <p:origin x="960" y="-350"/>
      </p:cViewPr>
      <p:guideLst>
        <p:guide orient="horz" pos="383"/>
        <p:guide pos="103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762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947" y="0"/>
            <a:ext cx="4002019" cy="347624"/>
          </a:xfrm>
          <a:prstGeom prst="rect">
            <a:avLst/>
          </a:prstGeom>
        </p:spPr>
        <p:txBody>
          <a:bodyPr vert="horz" lIns="91440" tIns="45720" rIns="91440" bIns="45720" rtlCol="0"/>
          <a:lstStyle>
            <a:lvl1pPr algn="r">
              <a:defRPr sz="1200"/>
            </a:lvl1pPr>
          </a:lstStyle>
          <a:p>
            <a:fld id="{E2990C14-9F66-4B00-B28E-22EA6B590625}" type="datetimeFigureOut">
              <a:rPr lang="en-US" smtClean="0"/>
              <a:pPr/>
              <a:t>4/18/2018</a:t>
            </a:fld>
            <a:endParaRPr lang="en-US"/>
          </a:p>
        </p:txBody>
      </p:sp>
      <p:sp>
        <p:nvSpPr>
          <p:cNvPr id="4" name="Footer Placeholder 3"/>
          <p:cNvSpPr>
            <a:spLocks noGrp="1"/>
          </p:cNvSpPr>
          <p:nvPr>
            <p:ph type="ftr" sz="quarter" idx="2"/>
          </p:nvPr>
        </p:nvSpPr>
        <p:spPr>
          <a:xfrm>
            <a:off x="0" y="6601257"/>
            <a:ext cx="4002019" cy="34762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947" y="6601257"/>
            <a:ext cx="4002019" cy="347624"/>
          </a:xfrm>
          <a:prstGeom prst="rect">
            <a:avLst/>
          </a:prstGeom>
        </p:spPr>
        <p:txBody>
          <a:bodyPr vert="horz" lIns="91440" tIns="45720" rIns="91440" bIns="45720" rtlCol="0" anchor="b"/>
          <a:lstStyle>
            <a:lvl1pPr algn="r">
              <a:defRPr sz="1200"/>
            </a:lvl1pPr>
          </a:lstStyle>
          <a:p>
            <a:fld id="{2110D597-E7BB-4559-9244-ADE017C8347F}" type="slidenum">
              <a:rPr lang="en-US" smtClean="0"/>
              <a:pPr/>
              <a:t>‹#›</a:t>
            </a:fld>
            <a:endParaRPr lang="en-US"/>
          </a:p>
        </p:txBody>
      </p:sp>
    </p:spTree>
    <p:extLst>
      <p:ext uri="{BB962C8B-B14F-4D97-AF65-F5344CB8AC3E}">
        <p14:creationId xmlns:p14="http://schemas.microsoft.com/office/powerpoint/2010/main" val="2450289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75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5231640" y="0"/>
            <a:ext cx="4002299" cy="347504"/>
          </a:xfrm>
          <a:prstGeom prst="rect">
            <a:avLst/>
          </a:prstGeom>
        </p:spPr>
        <p:txBody>
          <a:bodyPr vert="horz" lIns="92492" tIns="46246" rIns="92492" bIns="46246" rtlCol="0"/>
          <a:lstStyle>
            <a:lvl1pPr algn="r">
              <a:defRPr sz="1200"/>
            </a:lvl1pPr>
          </a:lstStyle>
          <a:p>
            <a:fld id="{90E34A86-75F8-4AF6-AD2D-9413FCA77D6F}" type="datetimeFigureOut">
              <a:rPr lang="en-US" smtClean="0"/>
              <a:pPr/>
              <a:t>4/18/2018</a:t>
            </a:fld>
            <a:endParaRPr lang="en-US"/>
          </a:p>
        </p:txBody>
      </p:sp>
      <p:sp>
        <p:nvSpPr>
          <p:cNvPr id="4" name="Slide Image Placeholder 3"/>
          <p:cNvSpPr>
            <a:spLocks noGrp="1" noRot="1" noChangeAspect="1"/>
          </p:cNvSpPr>
          <p:nvPr>
            <p:ph type="sldImg" idx="2"/>
          </p:nvPr>
        </p:nvSpPr>
        <p:spPr>
          <a:xfrm>
            <a:off x="2663825" y="520700"/>
            <a:ext cx="3908425" cy="260667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923608" y="3301286"/>
            <a:ext cx="7388860" cy="31275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01365"/>
            <a:ext cx="4002299" cy="3475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5"/>
            <a:ext cx="4002299" cy="347504"/>
          </a:xfrm>
          <a:prstGeom prst="rect">
            <a:avLst/>
          </a:prstGeom>
        </p:spPr>
        <p:txBody>
          <a:bodyPr vert="horz" lIns="92492" tIns="46246" rIns="92492" bIns="46246" rtlCol="0" anchor="b"/>
          <a:lstStyle>
            <a:lvl1pPr algn="r">
              <a:defRPr sz="1200"/>
            </a:lvl1pPr>
          </a:lstStyle>
          <a:p>
            <a:fld id="{D985CFDB-B5BF-4040-852C-AE083722B072}" type="slidenum">
              <a:rPr lang="en-US" smtClean="0"/>
              <a:pPr/>
              <a:t>‹#›</a:t>
            </a:fld>
            <a:endParaRPr lang="en-US"/>
          </a:p>
        </p:txBody>
      </p:sp>
    </p:spTree>
    <p:extLst>
      <p:ext uri="{BB962C8B-B14F-4D97-AF65-F5344CB8AC3E}">
        <p14:creationId xmlns:p14="http://schemas.microsoft.com/office/powerpoint/2010/main" val="912718715"/>
      </p:ext>
    </p:extLst>
  </p:cSld>
  <p:clrMap bg1="lt1" tx1="dk1" bg2="lt2" tx2="dk2" accent1="accent1" accent2="accent2" accent3="accent3" accent4="accent4" accent5="accent5" accent6="accent6" hlink="hlink" folHlink="folHlink"/>
  <p:notesStyle>
    <a:lvl1pPr marL="0" algn="l" defTabSz="653064" rtl="0" eaLnBrk="1" latinLnBrk="0" hangingPunct="1">
      <a:defRPr sz="857" kern="1200">
        <a:solidFill>
          <a:schemeClr val="tx1"/>
        </a:solidFill>
        <a:latin typeface="+mn-lt"/>
        <a:ea typeface="+mn-ea"/>
        <a:cs typeface="+mn-cs"/>
      </a:defRPr>
    </a:lvl1pPr>
    <a:lvl2pPr marL="326532" algn="l" defTabSz="653064" rtl="0" eaLnBrk="1" latinLnBrk="0" hangingPunct="1">
      <a:defRPr sz="857" kern="1200">
        <a:solidFill>
          <a:schemeClr val="tx1"/>
        </a:solidFill>
        <a:latin typeface="+mn-lt"/>
        <a:ea typeface="+mn-ea"/>
        <a:cs typeface="+mn-cs"/>
      </a:defRPr>
    </a:lvl2pPr>
    <a:lvl3pPr marL="653064" algn="l" defTabSz="653064" rtl="0" eaLnBrk="1" latinLnBrk="0" hangingPunct="1">
      <a:defRPr sz="857" kern="1200">
        <a:solidFill>
          <a:schemeClr val="tx1"/>
        </a:solidFill>
        <a:latin typeface="+mn-lt"/>
        <a:ea typeface="+mn-ea"/>
        <a:cs typeface="+mn-cs"/>
      </a:defRPr>
    </a:lvl3pPr>
    <a:lvl4pPr marL="979597" algn="l" defTabSz="653064" rtl="0" eaLnBrk="1" latinLnBrk="0" hangingPunct="1">
      <a:defRPr sz="857" kern="1200">
        <a:solidFill>
          <a:schemeClr val="tx1"/>
        </a:solidFill>
        <a:latin typeface="+mn-lt"/>
        <a:ea typeface="+mn-ea"/>
        <a:cs typeface="+mn-cs"/>
      </a:defRPr>
    </a:lvl4pPr>
    <a:lvl5pPr marL="1306129" algn="l" defTabSz="653064" rtl="0" eaLnBrk="1" latinLnBrk="0" hangingPunct="1">
      <a:defRPr sz="857" kern="1200">
        <a:solidFill>
          <a:schemeClr val="tx1"/>
        </a:solidFill>
        <a:latin typeface="+mn-lt"/>
        <a:ea typeface="+mn-ea"/>
        <a:cs typeface="+mn-cs"/>
      </a:defRPr>
    </a:lvl5pPr>
    <a:lvl6pPr marL="1632661" algn="l" defTabSz="653064" rtl="0" eaLnBrk="1" latinLnBrk="0" hangingPunct="1">
      <a:defRPr sz="857" kern="1200">
        <a:solidFill>
          <a:schemeClr val="tx1"/>
        </a:solidFill>
        <a:latin typeface="+mn-lt"/>
        <a:ea typeface="+mn-ea"/>
        <a:cs typeface="+mn-cs"/>
      </a:defRPr>
    </a:lvl6pPr>
    <a:lvl7pPr marL="1959193" algn="l" defTabSz="653064" rtl="0" eaLnBrk="1" latinLnBrk="0" hangingPunct="1">
      <a:defRPr sz="857" kern="1200">
        <a:solidFill>
          <a:schemeClr val="tx1"/>
        </a:solidFill>
        <a:latin typeface="+mn-lt"/>
        <a:ea typeface="+mn-ea"/>
        <a:cs typeface="+mn-cs"/>
      </a:defRPr>
    </a:lvl7pPr>
    <a:lvl8pPr marL="2285726" algn="l" defTabSz="653064" rtl="0" eaLnBrk="1" latinLnBrk="0" hangingPunct="1">
      <a:defRPr sz="857" kern="1200">
        <a:solidFill>
          <a:schemeClr val="tx1"/>
        </a:solidFill>
        <a:latin typeface="+mn-lt"/>
        <a:ea typeface="+mn-ea"/>
        <a:cs typeface="+mn-cs"/>
      </a:defRPr>
    </a:lvl8pPr>
    <a:lvl9pPr marL="2612258" algn="l" defTabSz="653064" rtl="0" eaLnBrk="1" latinLnBrk="0" hangingPunct="1">
      <a:defRPr sz="8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3825" y="520700"/>
            <a:ext cx="3908425" cy="26066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85CFDB-B5BF-4040-852C-AE083722B072}" type="slidenum">
              <a:rPr lang="en-US" smtClean="0"/>
              <a:pPr/>
              <a:t>1</a:t>
            </a:fld>
            <a:endParaRPr lang="en-US"/>
          </a:p>
        </p:txBody>
      </p:sp>
    </p:spTree>
    <p:extLst>
      <p:ext uri="{BB962C8B-B14F-4D97-AF65-F5344CB8AC3E}">
        <p14:creationId xmlns:p14="http://schemas.microsoft.com/office/powerpoint/2010/main" val="2574668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1"/>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463113" indent="0" algn="ctr">
              <a:buNone/>
              <a:defRPr>
                <a:solidFill>
                  <a:schemeClr val="tx1">
                    <a:tint val="75000"/>
                  </a:schemeClr>
                </a:solidFill>
              </a:defRPr>
            </a:lvl2pPr>
            <a:lvl3pPr marL="2926226" indent="0" algn="ctr">
              <a:buNone/>
              <a:defRPr>
                <a:solidFill>
                  <a:schemeClr val="tx1">
                    <a:tint val="75000"/>
                  </a:schemeClr>
                </a:solidFill>
              </a:defRPr>
            </a:lvl3pPr>
            <a:lvl4pPr marL="4389339" indent="0" algn="ctr">
              <a:buNone/>
              <a:defRPr>
                <a:solidFill>
                  <a:schemeClr val="tx1">
                    <a:tint val="75000"/>
                  </a:schemeClr>
                </a:solidFill>
              </a:defRPr>
            </a:lvl4pPr>
            <a:lvl5pPr marL="5852453" indent="0" algn="ctr">
              <a:buNone/>
              <a:defRPr>
                <a:solidFill>
                  <a:schemeClr val="tx1">
                    <a:tint val="75000"/>
                  </a:schemeClr>
                </a:solidFill>
              </a:defRPr>
            </a:lvl5pPr>
            <a:lvl6pPr marL="7315566" indent="0" algn="ctr">
              <a:buNone/>
              <a:defRPr>
                <a:solidFill>
                  <a:schemeClr val="tx1">
                    <a:tint val="75000"/>
                  </a:schemeClr>
                </a:solidFill>
              </a:defRPr>
            </a:lvl6pPr>
            <a:lvl7pPr marL="8778679" indent="0" algn="ctr">
              <a:buNone/>
              <a:defRPr>
                <a:solidFill>
                  <a:schemeClr val="tx1">
                    <a:tint val="75000"/>
                  </a:schemeClr>
                </a:solidFill>
              </a:defRPr>
            </a:lvl7pPr>
            <a:lvl8pPr marL="10241792" indent="0" algn="ctr">
              <a:buNone/>
              <a:defRPr>
                <a:solidFill>
                  <a:schemeClr val="tx1">
                    <a:tint val="75000"/>
                  </a:schemeClr>
                </a:solidFill>
              </a:defRPr>
            </a:lvl8pPr>
            <a:lvl9pPr marL="117049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B23D98C-3F9B-D04D-A91F-50DF71EE70E1}"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406757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3D98C-3F9B-D04D-A91F-50DF71EE70E1}"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22678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3"/>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3"/>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3D98C-3F9B-D04D-A91F-50DF71EE70E1}"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404279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3D98C-3F9B-D04D-A91F-50DF71EE70E1}"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1334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2801"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400">
                <a:solidFill>
                  <a:schemeClr val="tx1">
                    <a:tint val="75000"/>
                  </a:schemeClr>
                </a:solidFill>
              </a:defRPr>
            </a:lvl1pPr>
            <a:lvl2pPr marL="1463113" indent="0">
              <a:buNone/>
              <a:defRPr sz="5734">
                <a:solidFill>
                  <a:schemeClr val="tx1">
                    <a:tint val="75000"/>
                  </a:schemeClr>
                </a:solidFill>
              </a:defRPr>
            </a:lvl2pPr>
            <a:lvl3pPr marL="2926226" indent="0">
              <a:buNone/>
              <a:defRPr sz="5134">
                <a:solidFill>
                  <a:schemeClr val="tx1">
                    <a:tint val="75000"/>
                  </a:schemeClr>
                </a:solidFill>
              </a:defRPr>
            </a:lvl3pPr>
            <a:lvl4pPr marL="4389339" indent="0">
              <a:buNone/>
              <a:defRPr sz="4467">
                <a:solidFill>
                  <a:schemeClr val="tx1">
                    <a:tint val="75000"/>
                  </a:schemeClr>
                </a:solidFill>
              </a:defRPr>
            </a:lvl4pPr>
            <a:lvl5pPr marL="5852453" indent="0">
              <a:buNone/>
              <a:defRPr sz="4467">
                <a:solidFill>
                  <a:schemeClr val="tx1">
                    <a:tint val="75000"/>
                  </a:schemeClr>
                </a:solidFill>
              </a:defRPr>
            </a:lvl5pPr>
            <a:lvl6pPr marL="7315566" indent="0">
              <a:buNone/>
              <a:defRPr sz="4467">
                <a:solidFill>
                  <a:schemeClr val="tx1">
                    <a:tint val="75000"/>
                  </a:schemeClr>
                </a:solidFill>
              </a:defRPr>
            </a:lvl6pPr>
            <a:lvl7pPr marL="8778679" indent="0">
              <a:buNone/>
              <a:defRPr sz="4467">
                <a:solidFill>
                  <a:schemeClr val="tx1">
                    <a:tint val="75000"/>
                  </a:schemeClr>
                </a:solidFill>
              </a:defRPr>
            </a:lvl7pPr>
            <a:lvl8pPr marL="10241792" indent="0">
              <a:buNone/>
              <a:defRPr sz="4467">
                <a:solidFill>
                  <a:schemeClr val="tx1">
                    <a:tint val="75000"/>
                  </a:schemeClr>
                </a:solidFill>
              </a:defRPr>
            </a:lvl8pPr>
            <a:lvl9pPr marL="11704905" indent="0">
              <a:buNone/>
              <a:defRPr sz="44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23D98C-3F9B-D04D-A91F-50DF71EE70E1}" type="datetimeFigureOut">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228713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8934"/>
            </a:lvl1pPr>
            <a:lvl2pPr>
              <a:defRPr sz="7667"/>
            </a:lvl2pPr>
            <a:lvl3pPr>
              <a:defRPr sz="6400"/>
            </a:lvl3pPr>
            <a:lvl4pPr>
              <a:defRPr sz="5734"/>
            </a:lvl4pPr>
            <a:lvl5pPr>
              <a:defRPr sz="5734"/>
            </a:lvl5pPr>
            <a:lvl6pPr>
              <a:defRPr sz="5734"/>
            </a:lvl6pPr>
            <a:lvl7pPr>
              <a:defRPr sz="5734"/>
            </a:lvl7pPr>
            <a:lvl8pPr>
              <a:defRPr sz="5734"/>
            </a:lvl8pPr>
            <a:lvl9pPr>
              <a:defRPr sz="57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8934"/>
            </a:lvl1pPr>
            <a:lvl2pPr>
              <a:defRPr sz="7667"/>
            </a:lvl2pPr>
            <a:lvl3pPr>
              <a:defRPr sz="6400"/>
            </a:lvl3pPr>
            <a:lvl4pPr>
              <a:defRPr sz="5734"/>
            </a:lvl4pPr>
            <a:lvl5pPr>
              <a:defRPr sz="5734"/>
            </a:lvl5pPr>
            <a:lvl6pPr>
              <a:defRPr sz="5734"/>
            </a:lvl6pPr>
            <a:lvl7pPr>
              <a:defRPr sz="5734"/>
            </a:lvl7pPr>
            <a:lvl8pPr>
              <a:defRPr sz="5734"/>
            </a:lvl8pPr>
            <a:lvl9pPr>
              <a:defRPr sz="57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23D98C-3F9B-D04D-A91F-50DF71EE70E1}" type="datetimeFigureOut">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32404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1"/>
            <a:ext cx="14544677" cy="2047239"/>
          </a:xfrm>
        </p:spPr>
        <p:txBody>
          <a:bodyPr anchor="b"/>
          <a:lstStyle>
            <a:lvl1pPr marL="0" indent="0">
              <a:buNone/>
              <a:defRPr sz="7667" b="1"/>
            </a:lvl1pPr>
            <a:lvl2pPr marL="1463113" indent="0">
              <a:buNone/>
              <a:defRPr sz="6400" b="1"/>
            </a:lvl2pPr>
            <a:lvl3pPr marL="2926226" indent="0">
              <a:buNone/>
              <a:defRPr sz="5734" b="1"/>
            </a:lvl3pPr>
            <a:lvl4pPr marL="4389339" indent="0">
              <a:buNone/>
              <a:defRPr sz="5134" b="1"/>
            </a:lvl4pPr>
            <a:lvl5pPr marL="5852453" indent="0">
              <a:buNone/>
              <a:defRPr sz="5134" b="1"/>
            </a:lvl5pPr>
            <a:lvl6pPr marL="7315566" indent="0">
              <a:buNone/>
              <a:defRPr sz="5134" b="1"/>
            </a:lvl6pPr>
            <a:lvl7pPr marL="8778679" indent="0">
              <a:buNone/>
              <a:defRPr sz="5134" b="1"/>
            </a:lvl7pPr>
            <a:lvl8pPr marL="10241792" indent="0">
              <a:buNone/>
              <a:defRPr sz="5134" b="1"/>
            </a:lvl8pPr>
            <a:lvl9pPr marL="11704905" indent="0">
              <a:buNone/>
              <a:defRPr sz="5134" b="1"/>
            </a:lvl9pPr>
          </a:lstStyle>
          <a:p>
            <a:pPr lvl="0"/>
            <a:r>
              <a:rPr lang="en-US"/>
              <a:t>Click to edit Master text styles</a:t>
            </a:r>
          </a:p>
        </p:txBody>
      </p:sp>
      <p:sp>
        <p:nvSpPr>
          <p:cNvPr id="4" name="Content Placeholder 3"/>
          <p:cNvSpPr>
            <a:spLocks noGrp="1"/>
          </p:cNvSpPr>
          <p:nvPr>
            <p:ph sz="half" idx="2"/>
          </p:nvPr>
        </p:nvSpPr>
        <p:spPr>
          <a:xfrm>
            <a:off x="1645920" y="6959600"/>
            <a:ext cx="14544677" cy="12644121"/>
          </a:xfrm>
        </p:spPr>
        <p:txBody>
          <a:bodyPr/>
          <a:lstStyle>
            <a:lvl1pPr>
              <a:defRPr sz="7667"/>
            </a:lvl1pPr>
            <a:lvl2pPr>
              <a:defRPr sz="6400"/>
            </a:lvl2pPr>
            <a:lvl3pPr>
              <a:defRPr sz="5734"/>
            </a:lvl3pPr>
            <a:lvl4pPr>
              <a:defRPr sz="5134"/>
            </a:lvl4pPr>
            <a:lvl5pPr>
              <a:defRPr sz="5134"/>
            </a:lvl5pPr>
            <a:lvl6pPr>
              <a:defRPr sz="5134"/>
            </a:lvl6pPr>
            <a:lvl7pPr>
              <a:defRPr sz="5134"/>
            </a:lvl7pPr>
            <a:lvl8pPr>
              <a:defRPr sz="5134"/>
            </a:lvl8pPr>
            <a:lvl9pPr>
              <a:defRPr sz="51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1"/>
            <a:ext cx="14550390" cy="2047239"/>
          </a:xfrm>
        </p:spPr>
        <p:txBody>
          <a:bodyPr anchor="b"/>
          <a:lstStyle>
            <a:lvl1pPr marL="0" indent="0">
              <a:buNone/>
              <a:defRPr sz="7667" b="1"/>
            </a:lvl1pPr>
            <a:lvl2pPr marL="1463113" indent="0">
              <a:buNone/>
              <a:defRPr sz="6400" b="1"/>
            </a:lvl2pPr>
            <a:lvl3pPr marL="2926226" indent="0">
              <a:buNone/>
              <a:defRPr sz="5734" b="1"/>
            </a:lvl3pPr>
            <a:lvl4pPr marL="4389339" indent="0">
              <a:buNone/>
              <a:defRPr sz="5134" b="1"/>
            </a:lvl4pPr>
            <a:lvl5pPr marL="5852453" indent="0">
              <a:buNone/>
              <a:defRPr sz="5134" b="1"/>
            </a:lvl5pPr>
            <a:lvl6pPr marL="7315566" indent="0">
              <a:buNone/>
              <a:defRPr sz="5134" b="1"/>
            </a:lvl6pPr>
            <a:lvl7pPr marL="8778679" indent="0">
              <a:buNone/>
              <a:defRPr sz="5134" b="1"/>
            </a:lvl7pPr>
            <a:lvl8pPr marL="10241792" indent="0">
              <a:buNone/>
              <a:defRPr sz="5134" b="1"/>
            </a:lvl8pPr>
            <a:lvl9pPr marL="11704905" indent="0">
              <a:buNone/>
              <a:defRPr sz="5134" b="1"/>
            </a:lvl9pPr>
          </a:lstStyle>
          <a:p>
            <a:pPr lvl="0"/>
            <a:r>
              <a:rPr lang="en-US"/>
              <a:t>Click to edit Master text styles</a:t>
            </a:r>
          </a:p>
        </p:txBody>
      </p:sp>
      <p:sp>
        <p:nvSpPr>
          <p:cNvPr id="6" name="Content Placeholder 5"/>
          <p:cNvSpPr>
            <a:spLocks noGrp="1"/>
          </p:cNvSpPr>
          <p:nvPr>
            <p:ph sz="quarter" idx="4"/>
          </p:nvPr>
        </p:nvSpPr>
        <p:spPr>
          <a:xfrm>
            <a:off x="16722092" y="6959600"/>
            <a:ext cx="14550390" cy="12644121"/>
          </a:xfrm>
        </p:spPr>
        <p:txBody>
          <a:bodyPr/>
          <a:lstStyle>
            <a:lvl1pPr>
              <a:defRPr sz="7667"/>
            </a:lvl1pPr>
            <a:lvl2pPr>
              <a:defRPr sz="6400"/>
            </a:lvl2pPr>
            <a:lvl3pPr>
              <a:defRPr sz="5734"/>
            </a:lvl3pPr>
            <a:lvl4pPr>
              <a:defRPr sz="5134"/>
            </a:lvl4pPr>
            <a:lvl5pPr>
              <a:defRPr sz="5134"/>
            </a:lvl5pPr>
            <a:lvl6pPr>
              <a:defRPr sz="5134"/>
            </a:lvl6pPr>
            <a:lvl7pPr>
              <a:defRPr sz="5134"/>
            </a:lvl7pPr>
            <a:lvl8pPr>
              <a:defRPr sz="5134"/>
            </a:lvl8pPr>
            <a:lvl9pPr>
              <a:defRPr sz="51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23D98C-3F9B-D04D-A91F-50DF71EE70E1}" type="datetimeFigureOut">
              <a:rPr lang="en-US" smtClean="0"/>
              <a:pPr/>
              <a:t>4/18/2018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329115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23D98C-3F9B-D04D-A91F-50DF71EE70E1}" type="datetimeFigureOut">
              <a:rPr lang="en-US" smtClean="0"/>
              <a:pPr/>
              <a:t>4/18/2018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168631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3D98C-3F9B-D04D-A91F-50DF71EE70E1}" type="datetimeFigureOut">
              <a:rPr lang="en-US" smtClean="0"/>
              <a:pPr/>
              <a:t>4/18/2018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734654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4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0267"/>
            </a:lvl1pPr>
            <a:lvl2pPr>
              <a:defRPr sz="8934"/>
            </a:lvl2pPr>
            <a:lvl3pPr>
              <a:defRPr sz="7667"/>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467"/>
            </a:lvl1pPr>
            <a:lvl2pPr marL="1463113" indent="0">
              <a:buNone/>
              <a:defRPr sz="3867"/>
            </a:lvl2pPr>
            <a:lvl3pPr marL="2926226" indent="0">
              <a:buNone/>
              <a:defRPr sz="3200"/>
            </a:lvl3pPr>
            <a:lvl4pPr marL="4389339" indent="0">
              <a:buNone/>
              <a:defRPr sz="2867"/>
            </a:lvl4pPr>
            <a:lvl5pPr marL="5852453" indent="0">
              <a:buNone/>
              <a:defRPr sz="2867"/>
            </a:lvl5pPr>
            <a:lvl6pPr marL="7315566" indent="0">
              <a:buNone/>
              <a:defRPr sz="2867"/>
            </a:lvl6pPr>
            <a:lvl7pPr marL="8778679" indent="0">
              <a:buNone/>
              <a:defRPr sz="2867"/>
            </a:lvl7pPr>
            <a:lvl8pPr marL="10241792" indent="0">
              <a:buNone/>
              <a:defRPr sz="2867"/>
            </a:lvl8pPr>
            <a:lvl9pPr marL="11704905" indent="0">
              <a:buNone/>
              <a:defRPr sz="2867"/>
            </a:lvl9pPr>
          </a:lstStyle>
          <a:p>
            <a:pPr lvl="0"/>
            <a:r>
              <a:rPr lang="en-US"/>
              <a:t>Click to edit Master text styles</a:t>
            </a:r>
          </a:p>
        </p:txBody>
      </p:sp>
      <p:sp>
        <p:nvSpPr>
          <p:cNvPr id="5" name="Date Placeholder 4"/>
          <p:cNvSpPr>
            <a:spLocks noGrp="1"/>
          </p:cNvSpPr>
          <p:nvPr>
            <p:ph type="dt" sz="half" idx="10"/>
          </p:nvPr>
        </p:nvSpPr>
        <p:spPr/>
        <p:txBody>
          <a:bodyPr/>
          <a:lstStyle/>
          <a:p>
            <a:fld id="{7B23D98C-3F9B-D04D-A91F-50DF71EE70E1}" type="datetimeFigureOut">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137797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4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0267"/>
            </a:lvl1pPr>
            <a:lvl2pPr marL="1463113" indent="0">
              <a:buNone/>
              <a:defRPr sz="8934"/>
            </a:lvl2pPr>
            <a:lvl3pPr marL="2926226" indent="0">
              <a:buNone/>
              <a:defRPr sz="7667"/>
            </a:lvl3pPr>
            <a:lvl4pPr marL="4389339" indent="0">
              <a:buNone/>
              <a:defRPr sz="6400"/>
            </a:lvl4pPr>
            <a:lvl5pPr marL="5852453" indent="0">
              <a:buNone/>
              <a:defRPr sz="6400"/>
            </a:lvl5pPr>
            <a:lvl6pPr marL="7315566" indent="0">
              <a:buNone/>
              <a:defRPr sz="6400"/>
            </a:lvl6pPr>
            <a:lvl7pPr marL="8778679" indent="0">
              <a:buNone/>
              <a:defRPr sz="6400"/>
            </a:lvl7pPr>
            <a:lvl8pPr marL="10241792" indent="0">
              <a:buNone/>
              <a:defRPr sz="6400"/>
            </a:lvl8pPr>
            <a:lvl9pPr marL="11704905" indent="0">
              <a:buNone/>
              <a:defRPr sz="64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467"/>
            </a:lvl1pPr>
            <a:lvl2pPr marL="1463113" indent="0">
              <a:buNone/>
              <a:defRPr sz="3867"/>
            </a:lvl2pPr>
            <a:lvl3pPr marL="2926226" indent="0">
              <a:buNone/>
              <a:defRPr sz="3200"/>
            </a:lvl3pPr>
            <a:lvl4pPr marL="4389339" indent="0">
              <a:buNone/>
              <a:defRPr sz="2867"/>
            </a:lvl4pPr>
            <a:lvl5pPr marL="5852453" indent="0">
              <a:buNone/>
              <a:defRPr sz="2867"/>
            </a:lvl5pPr>
            <a:lvl6pPr marL="7315566" indent="0">
              <a:buNone/>
              <a:defRPr sz="2867"/>
            </a:lvl6pPr>
            <a:lvl7pPr marL="8778679" indent="0">
              <a:buNone/>
              <a:defRPr sz="2867"/>
            </a:lvl7pPr>
            <a:lvl8pPr marL="10241792" indent="0">
              <a:buNone/>
              <a:defRPr sz="2867"/>
            </a:lvl8pPr>
            <a:lvl9pPr marL="11704905" indent="0">
              <a:buNone/>
              <a:defRPr sz="2867"/>
            </a:lvl9pPr>
          </a:lstStyle>
          <a:p>
            <a:pPr lvl="0"/>
            <a:r>
              <a:rPr lang="en-US"/>
              <a:t>Click to edit Master text styles</a:t>
            </a:r>
          </a:p>
        </p:txBody>
      </p:sp>
      <p:sp>
        <p:nvSpPr>
          <p:cNvPr id="5" name="Date Placeholder 4"/>
          <p:cNvSpPr>
            <a:spLocks noGrp="1"/>
          </p:cNvSpPr>
          <p:nvPr>
            <p:ph type="dt" sz="half" idx="10"/>
          </p:nvPr>
        </p:nvSpPr>
        <p:spPr/>
        <p:txBody>
          <a:bodyPr/>
          <a:lstStyle/>
          <a:p>
            <a:fld id="{7B23D98C-3F9B-D04D-A91F-50DF71EE70E1}" type="datetimeFigureOut">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3740706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1"/>
            <a:ext cx="7680960" cy="1168400"/>
          </a:xfrm>
          <a:prstGeom prst="rect">
            <a:avLst/>
          </a:prstGeom>
        </p:spPr>
        <p:txBody>
          <a:bodyPr vert="horz" lIns="438912" tIns="219456" rIns="438912" bIns="219456" rtlCol="0" anchor="ctr"/>
          <a:lstStyle>
            <a:lvl1pPr algn="l">
              <a:defRPr sz="3867">
                <a:solidFill>
                  <a:schemeClr val="tx1">
                    <a:tint val="75000"/>
                  </a:schemeClr>
                </a:solidFill>
              </a:defRPr>
            </a:lvl1pPr>
          </a:lstStyle>
          <a:p>
            <a:fld id="{7B23D98C-3F9B-D04D-A91F-50DF71EE70E1}" type="datetimeFigureOut">
              <a:rPr lang="en-US" smtClean="0"/>
              <a:pPr/>
              <a:t>4/18/2018</a:t>
            </a:fld>
            <a:endParaRPr lang="en-US"/>
          </a:p>
        </p:txBody>
      </p:sp>
      <p:sp>
        <p:nvSpPr>
          <p:cNvPr id="5" name="Footer Placeholder 4"/>
          <p:cNvSpPr>
            <a:spLocks noGrp="1"/>
          </p:cNvSpPr>
          <p:nvPr>
            <p:ph type="ftr" sz="quarter" idx="3"/>
          </p:nvPr>
        </p:nvSpPr>
        <p:spPr>
          <a:xfrm>
            <a:off x="11247120" y="20340321"/>
            <a:ext cx="10424160" cy="1168400"/>
          </a:xfrm>
          <a:prstGeom prst="rect">
            <a:avLst/>
          </a:prstGeom>
        </p:spPr>
        <p:txBody>
          <a:bodyPr vert="horz" lIns="438912" tIns="219456" rIns="438912" bIns="219456" rtlCol="0" anchor="ctr"/>
          <a:lstStyle>
            <a:lvl1pPr algn="ctr">
              <a:defRPr sz="386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1"/>
            <a:ext cx="7680960" cy="1168400"/>
          </a:xfrm>
          <a:prstGeom prst="rect">
            <a:avLst/>
          </a:prstGeom>
        </p:spPr>
        <p:txBody>
          <a:bodyPr vert="horz" lIns="438912" tIns="219456" rIns="438912" bIns="219456" rtlCol="0" anchor="ctr"/>
          <a:lstStyle>
            <a:lvl1pPr algn="r">
              <a:defRPr sz="3867">
                <a:solidFill>
                  <a:schemeClr val="tx1">
                    <a:tint val="75000"/>
                  </a:schemeClr>
                </a:solidFill>
              </a:defRPr>
            </a:lvl1pPr>
          </a:lstStyle>
          <a:p>
            <a:fld id="{BFF227AF-2EA1-7447-961B-FF403A47D239}" type="slidenum">
              <a:rPr lang="en-US" smtClean="0"/>
              <a:pPr/>
              <a:t>‹#›</a:t>
            </a:fld>
            <a:endParaRPr lang="en-US"/>
          </a:p>
        </p:txBody>
      </p:sp>
    </p:spTree>
    <p:extLst>
      <p:ext uri="{BB962C8B-B14F-4D97-AF65-F5344CB8AC3E}">
        <p14:creationId xmlns:p14="http://schemas.microsoft.com/office/powerpoint/2010/main" val="3084385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113" rtl="0" eaLnBrk="1" latinLnBrk="0" hangingPunct="1">
        <a:spcBef>
          <a:spcPct val="0"/>
        </a:spcBef>
        <a:buNone/>
        <a:defRPr sz="14067" kern="1200">
          <a:solidFill>
            <a:schemeClr val="tx1"/>
          </a:solidFill>
          <a:latin typeface="+mj-lt"/>
          <a:ea typeface="+mj-ea"/>
          <a:cs typeface="+mj-cs"/>
        </a:defRPr>
      </a:lvl1pPr>
    </p:titleStyle>
    <p:bodyStyle>
      <a:lvl1pPr marL="1097335" indent="-1097335" algn="l" defTabSz="1463113" rtl="0" eaLnBrk="1" latinLnBrk="0" hangingPunct="1">
        <a:spcBef>
          <a:spcPct val="20000"/>
        </a:spcBef>
        <a:buFont typeface="Arial"/>
        <a:buChar char="•"/>
        <a:defRPr sz="10267" kern="1200">
          <a:solidFill>
            <a:schemeClr val="tx1"/>
          </a:solidFill>
          <a:latin typeface="+mn-lt"/>
          <a:ea typeface="+mn-ea"/>
          <a:cs typeface="+mn-cs"/>
        </a:defRPr>
      </a:lvl1pPr>
      <a:lvl2pPr marL="2377559" indent="-914446" algn="l" defTabSz="1463113" rtl="0" eaLnBrk="1" latinLnBrk="0" hangingPunct="1">
        <a:spcBef>
          <a:spcPct val="20000"/>
        </a:spcBef>
        <a:buFont typeface="Arial"/>
        <a:buChar char="–"/>
        <a:defRPr sz="8934" kern="1200">
          <a:solidFill>
            <a:schemeClr val="tx1"/>
          </a:solidFill>
          <a:latin typeface="+mn-lt"/>
          <a:ea typeface="+mn-ea"/>
          <a:cs typeface="+mn-cs"/>
        </a:defRPr>
      </a:lvl2pPr>
      <a:lvl3pPr marL="3657783" indent="-731557" algn="l" defTabSz="1463113" rtl="0" eaLnBrk="1" latinLnBrk="0" hangingPunct="1">
        <a:spcBef>
          <a:spcPct val="20000"/>
        </a:spcBef>
        <a:buFont typeface="Arial"/>
        <a:buChar char="•"/>
        <a:defRPr sz="7667" kern="1200">
          <a:solidFill>
            <a:schemeClr val="tx1"/>
          </a:solidFill>
          <a:latin typeface="+mn-lt"/>
          <a:ea typeface="+mn-ea"/>
          <a:cs typeface="+mn-cs"/>
        </a:defRPr>
      </a:lvl3pPr>
      <a:lvl4pPr marL="5120896" indent="-731557" algn="l" defTabSz="1463113" rtl="0" eaLnBrk="1" latinLnBrk="0" hangingPunct="1">
        <a:spcBef>
          <a:spcPct val="20000"/>
        </a:spcBef>
        <a:buFont typeface="Arial"/>
        <a:buChar char="–"/>
        <a:defRPr sz="6400" kern="1200">
          <a:solidFill>
            <a:schemeClr val="tx1"/>
          </a:solidFill>
          <a:latin typeface="+mn-lt"/>
          <a:ea typeface="+mn-ea"/>
          <a:cs typeface="+mn-cs"/>
        </a:defRPr>
      </a:lvl4pPr>
      <a:lvl5pPr marL="6584009" indent="-731557" algn="l" defTabSz="1463113" rtl="0" eaLnBrk="1" latinLnBrk="0" hangingPunct="1">
        <a:spcBef>
          <a:spcPct val="20000"/>
        </a:spcBef>
        <a:buFont typeface="Arial"/>
        <a:buChar char="»"/>
        <a:defRPr sz="6400" kern="1200">
          <a:solidFill>
            <a:schemeClr val="tx1"/>
          </a:solidFill>
          <a:latin typeface="+mn-lt"/>
          <a:ea typeface="+mn-ea"/>
          <a:cs typeface="+mn-cs"/>
        </a:defRPr>
      </a:lvl5pPr>
      <a:lvl6pPr marL="8047122" indent="-731557" algn="l" defTabSz="1463113" rtl="0" eaLnBrk="1" latinLnBrk="0" hangingPunct="1">
        <a:spcBef>
          <a:spcPct val="20000"/>
        </a:spcBef>
        <a:buFont typeface="Arial"/>
        <a:buChar char="•"/>
        <a:defRPr sz="6400" kern="1200">
          <a:solidFill>
            <a:schemeClr val="tx1"/>
          </a:solidFill>
          <a:latin typeface="+mn-lt"/>
          <a:ea typeface="+mn-ea"/>
          <a:cs typeface="+mn-cs"/>
        </a:defRPr>
      </a:lvl6pPr>
      <a:lvl7pPr marL="9510235" indent="-731557" algn="l" defTabSz="1463113" rtl="0" eaLnBrk="1" latinLnBrk="0" hangingPunct="1">
        <a:spcBef>
          <a:spcPct val="20000"/>
        </a:spcBef>
        <a:buFont typeface="Arial"/>
        <a:buChar char="•"/>
        <a:defRPr sz="6400" kern="1200">
          <a:solidFill>
            <a:schemeClr val="tx1"/>
          </a:solidFill>
          <a:latin typeface="+mn-lt"/>
          <a:ea typeface="+mn-ea"/>
          <a:cs typeface="+mn-cs"/>
        </a:defRPr>
      </a:lvl7pPr>
      <a:lvl8pPr marL="10973349" indent="-731557" algn="l" defTabSz="1463113" rtl="0" eaLnBrk="1" latinLnBrk="0" hangingPunct="1">
        <a:spcBef>
          <a:spcPct val="20000"/>
        </a:spcBef>
        <a:buFont typeface="Arial"/>
        <a:buChar char="•"/>
        <a:defRPr sz="6400" kern="1200">
          <a:solidFill>
            <a:schemeClr val="tx1"/>
          </a:solidFill>
          <a:latin typeface="+mn-lt"/>
          <a:ea typeface="+mn-ea"/>
          <a:cs typeface="+mn-cs"/>
        </a:defRPr>
      </a:lvl8pPr>
      <a:lvl9pPr marL="12436462" indent="-731557" algn="l" defTabSz="1463113"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63113" rtl="0" eaLnBrk="1" latinLnBrk="0" hangingPunct="1">
        <a:defRPr sz="5734" kern="1200">
          <a:solidFill>
            <a:schemeClr val="tx1"/>
          </a:solidFill>
          <a:latin typeface="+mn-lt"/>
          <a:ea typeface="+mn-ea"/>
          <a:cs typeface="+mn-cs"/>
        </a:defRPr>
      </a:lvl1pPr>
      <a:lvl2pPr marL="1463113" algn="l" defTabSz="1463113" rtl="0" eaLnBrk="1" latinLnBrk="0" hangingPunct="1">
        <a:defRPr sz="5734" kern="1200">
          <a:solidFill>
            <a:schemeClr val="tx1"/>
          </a:solidFill>
          <a:latin typeface="+mn-lt"/>
          <a:ea typeface="+mn-ea"/>
          <a:cs typeface="+mn-cs"/>
        </a:defRPr>
      </a:lvl2pPr>
      <a:lvl3pPr marL="2926226" algn="l" defTabSz="1463113" rtl="0" eaLnBrk="1" latinLnBrk="0" hangingPunct="1">
        <a:defRPr sz="5734" kern="1200">
          <a:solidFill>
            <a:schemeClr val="tx1"/>
          </a:solidFill>
          <a:latin typeface="+mn-lt"/>
          <a:ea typeface="+mn-ea"/>
          <a:cs typeface="+mn-cs"/>
        </a:defRPr>
      </a:lvl3pPr>
      <a:lvl4pPr marL="4389339" algn="l" defTabSz="1463113" rtl="0" eaLnBrk="1" latinLnBrk="0" hangingPunct="1">
        <a:defRPr sz="5734" kern="1200">
          <a:solidFill>
            <a:schemeClr val="tx1"/>
          </a:solidFill>
          <a:latin typeface="+mn-lt"/>
          <a:ea typeface="+mn-ea"/>
          <a:cs typeface="+mn-cs"/>
        </a:defRPr>
      </a:lvl4pPr>
      <a:lvl5pPr marL="5852453" algn="l" defTabSz="1463113" rtl="0" eaLnBrk="1" latinLnBrk="0" hangingPunct="1">
        <a:defRPr sz="5734" kern="1200">
          <a:solidFill>
            <a:schemeClr val="tx1"/>
          </a:solidFill>
          <a:latin typeface="+mn-lt"/>
          <a:ea typeface="+mn-ea"/>
          <a:cs typeface="+mn-cs"/>
        </a:defRPr>
      </a:lvl5pPr>
      <a:lvl6pPr marL="7315566" algn="l" defTabSz="1463113" rtl="0" eaLnBrk="1" latinLnBrk="0" hangingPunct="1">
        <a:defRPr sz="5734" kern="1200">
          <a:solidFill>
            <a:schemeClr val="tx1"/>
          </a:solidFill>
          <a:latin typeface="+mn-lt"/>
          <a:ea typeface="+mn-ea"/>
          <a:cs typeface="+mn-cs"/>
        </a:defRPr>
      </a:lvl6pPr>
      <a:lvl7pPr marL="8778679" algn="l" defTabSz="1463113" rtl="0" eaLnBrk="1" latinLnBrk="0" hangingPunct="1">
        <a:defRPr sz="5734" kern="1200">
          <a:solidFill>
            <a:schemeClr val="tx1"/>
          </a:solidFill>
          <a:latin typeface="+mn-lt"/>
          <a:ea typeface="+mn-ea"/>
          <a:cs typeface="+mn-cs"/>
        </a:defRPr>
      </a:lvl7pPr>
      <a:lvl8pPr marL="10241792" algn="l" defTabSz="1463113" rtl="0" eaLnBrk="1" latinLnBrk="0" hangingPunct="1">
        <a:defRPr sz="5734" kern="1200">
          <a:solidFill>
            <a:schemeClr val="tx1"/>
          </a:solidFill>
          <a:latin typeface="+mn-lt"/>
          <a:ea typeface="+mn-ea"/>
          <a:cs typeface="+mn-cs"/>
        </a:defRPr>
      </a:lvl8pPr>
      <a:lvl9pPr marL="11704905" algn="l" defTabSz="1463113" rtl="0" eaLnBrk="1" latinLnBrk="0" hangingPunct="1">
        <a:defRPr sz="57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2539986" y="3671509"/>
            <a:ext cx="6629413" cy="10650140"/>
          </a:xfrm>
          <a:prstGeom prst="rect">
            <a:avLst/>
          </a:prstGeom>
          <a:solidFill>
            <a:schemeClr val="bg1"/>
          </a:solid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1" name="TextBox 20"/>
          <p:cNvSpPr txBox="1"/>
          <p:nvPr/>
        </p:nvSpPr>
        <p:spPr>
          <a:xfrm>
            <a:off x="10268562" y="10578834"/>
            <a:ext cx="9220200" cy="1009698"/>
          </a:xfrm>
          <a:prstGeom prst="rect">
            <a:avLst/>
          </a:prstGeom>
          <a:noFill/>
        </p:spPr>
        <p:txBody>
          <a:bodyPr wrap="square" lIns="50798" tIns="25399" rIns="50798" bIns="25399" rtlCol="0">
            <a:spAutoFit/>
          </a:bodyPr>
          <a:lstStyle/>
          <a:p>
            <a:pPr lvl="0">
              <a:buFont typeface="Arial" pitchFamily="34" charset="0"/>
              <a:buChar char="•"/>
            </a:pPr>
            <a:endParaRPr lang="en-US" sz="2133" dirty="0"/>
          </a:p>
          <a:p>
            <a:pPr lvl="1"/>
            <a:endParaRPr lang="en-US" sz="4095" dirty="0"/>
          </a:p>
        </p:txBody>
      </p:sp>
      <p:sp>
        <p:nvSpPr>
          <p:cNvPr id="4" name="Text Box 3"/>
          <p:cNvSpPr txBox="1">
            <a:spLocks noChangeArrowheads="1"/>
          </p:cNvSpPr>
          <p:nvPr/>
        </p:nvSpPr>
        <p:spPr bwMode="auto">
          <a:xfrm>
            <a:off x="7019888" y="465044"/>
            <a:ext cx="18960453" cy="1691699"/>
          </a:xfrm>
          <a:prstGeom prst="rect">
            <a:avLst/>
          </a:prstGeom>
          <a:noFill/>
          <a:ln w="9525">
            <a:noFill/>
            <a:miter lim="800000"/>
            <a:headEnd/>
            <a:tailEnd/>
          </a:ln>
          <a:effectLst/>
        </p:spPr>
        <p:txBody>
          <a:bodyPr wrap="square" lIns="50755" tIns="25377" rIns="50755" bIns="25377">
            <a:spAutoFit/>
          </a:bodyPr>
          <a:lstStyle/>
          <a:p>
            <a:pPr algn="ctr"/>
            <a:r>
              <a:rPr lang="en-US" sz="5330" dirty="0"/>
              <a:t>Examining Parent Training Acceptability Among High and Low-Income Undergraduates</a:t>
            </a:r>
          </a:p>
        </p:txBody>
      </p:sp>
      <p:sp>
        <p:nvSpPr>
          <p:cNvPr id="5" name="Text Box 5"/>
          <p:cNvSpPr txBox="1">
            <a:spLocks noChangeArrowheads="1"/>
          </p:cNvSpPr>
          <p:nvPr/>
        </p:nvSpPr>
        <p:spPr bwMode="auto">
          <a:xfrm>
            <a:off x="7396177" y="2166991"/>
            <a:ext cx="18575027" cy="1615717"/>
          </a:xfrm>
          <a:prstGeom prst="rect">
            <a:avLst/>
          </a:prstGeom>
          <a:noFill/>
          <a:ln w="9525">
            <a:noFill/>
            <a:miter lim="800000"/>
            <a:headEnd/>
            <a:tailEnd/>
          </a:ln>
          <a:effectLst/>
        </p:spPr>
        <p:txBody>
          <a:bodyPr wrap="square" lIns="50755" tIns="25377" rIns="50755" bIns="25377">
            <a:spAutoFit/>
          </a:bodyPr>
          <a:lstStyle/>
          <a:p>
            <a:pPr algn="ctr" defTabSz="509769">
              <a:spcBef>
                <a:spcPct val="50000"/>
              </a:spcBef>
            </a:pPr>
            <a:r>
              <a:rPr lang="en-US" sz="2567" dirty="0">
                <a:latin typeface="Constantia" panose="02030602050306030303" pitchFamily="18" charset="0"/>
                <a:cs typeface="Times New Roman" pitchFamily="18" charset="0"/>
              </a:rPr>
              <a:t>Justin Gibson, Christina Johnson, M.A., Abigail Hunter</a:t>
            </a:r>
            <a:r>
              <a:rPr lang="en-US" sz="2533" dirty="0">
                <a:latin typeface="Constantia" panose="02030602050306030303" pitchFamily="18" charset="0"/>
                <a:cs typeface="Times New Roman" pitchFamily="18" charset="0"/>
              </a:rPr>
              <a:t> and </a:t>
            </a:r>
            <a:r>
              <a:rPr lang="en-US" sz="2567" dirty="0">
                <a:latin typeface="Constantia" panose="02030602050306030303" pitchFamily="18" charset="0"/>
                <a:cs typeface="Times New Roman" pitchFamily="18" charset="0"/>
              </a:rPr>
              <a:t>Jennifer D. </a:t>
            </a:r>
            <a:r>
              <a:rPr lang="en-US" sz="2567" dirty="0" err="1">
                <a:latin typeface="Constantia" panose="02030602050306030303" pitchFamily="18" charset="0"/>
                <a:cs typeface="Times New Roman" pitchFamily="18" charset="0"/>
              </a:rPr>
              <a:t>Tiano</a:t>
            </a:r>
            <a:r>
              <a:rPr lang="en-US" sz="2567" dirty="0">
                <a:latin typeface="Constantia" panose="02030602050306030303" pitchFamily="18" charset="0"/>
                <a:cs typeface="Times New Roman" pitchFamily="18" charset="0"/>
              </a:rPr>
              <a:t>, Ph.D.</a:t>
            </a:r>
            <a:endParaRPr lang="en-US" sz="2533" dirty="0">
              <a:latin typeface="Constantia" panose="02030602050306030303" pitchFamily="18" charset="0"/>
              <a:cs typeface="Times New Roman" pitchFamily="18" charset="0"/>
            </a:endParaRPr>
          </a:p>
          <a:p>
            <a:pPr algn="ctr" defTabSz="509769">
              <a:spcBef>
                <a:spcPct val="50000"/>
              </a:spcBef>
            </a:pPr>
            <a:endParaRPr lang="en-US" sz="2533" dirty="0">
              <a:latin typeface="Rockwell" pitchFamily="18" charset="0"/>
              <a:cs typeface="Times New Roman" pitchFamily="18" charset="0"/>
            </a:endParaRPr>
          </a:p>
          <a:p>
            <a:pPr algn="ctr" defTabSz="509769">
              <a:spcBef>
                <a:spcPct val="50000"/>
              </a:spcBef>
            </a:pPr>
            <a:endParaRPr lang="en-US" sz="2533" dirty="0">
              <a:latin typeface="Rockwell" pitchFamily="18" charset="0"/>
            </a:endParaRPr>
          </a:p>
        </p:txBody>
      </p:sp>
      <p:sp>
        <p:nvSpPr>
          <p:cNvPr id="7" name="TextBox 6"/>
          <p:cNvSpPr txBox="1"/>
          <p:nvPr/>
        </p:nvSpPr>
        <p:spPr>
          <a:xfrm>
            <a:off x="11775078" y="2711075"/>
            <a:ext cx="9486901" cy="502636"/>
          </a:xfrm>
          <a:prstGeom prst="rect">
            <a:avLst/>
          </a:prstGeom>
          <a:noFill/>
        </p:spPr>
        <p:txBody>
          <a:bodyPr wrap="square" lIns="50798" tIns="25399" rIns="50798" bIns="25399" rtlCol="0">
            <a:spAutoFit/>
          </a:bodyPr>
          <a:lstStyle/>
          <a:p>
            <a:pPr algn="ctr" defTabSz="509769">
              <a:spcBef>
                <a:spcPct val="50000"/>
              </a:spcBef>
            </a:pPr>
            <a:r>
              <a:rPr lang="en-US" sz="2933" dirty="0">
                <a:latin typeface="Constantia" panose="02030602050306030303" pitchFamily="18" charset="0"/>
                <a:cs typeface="Tahoma"/>
              </a:rPr>
              <a:t>Marshall University </a:t>
            </a:r>
          </a:p>
        </p:txBody>
      </p:sp>
      <p:sp>
        <p:nvSpPr>
          <p:cNvPr id="16" name="TextBox 15"/>
          <p:cNvSpPr txBox="1"/>
          <p:nvPr/>
        </p:nvSpPr>
        <p:spPr>
          <a:xfrm>
            <a:off x="11836400" y="5970792"/>
            <a:ext cx="9486901" cy="338617"/>
          </a:xfrm>
          <a:prstGeom prst="rect">
            <a:avLst/>
          </a:prstGeom>
          <a:noFill/>
        </p:spPr>
        <p:txBody>
          <a:bodyPr wrap="square" lIns="50798" tIns="25399" rIns="50798" bIns="25399" rtlCol="0">
            <a:spAutoFit/>
          </a:bodyPr>
          <a:lstStyle/>
          <a:p>
            <a:r>
              <a:rPr lang="en-US" sz="1867" dirty="0"/>
              <a:t>          </a:t>
            </a:r>
          </a:p>
        </p:txBody>
      </p:sp>
      <p:sp>
        <p:nvSpPr>
          <p:cNvPr id="52" name="AutoShape 25"/>
          <p:cNvSpPr>
            <a:spLocks noChangeArrowheads="1"/>
          </p:cNvSpPr>
          <p:nvPr/>
        </p:nvSpPr>
        <p:spPr bwMode="auto">
          <a:xfrm>
            <a:off x="2539986" y="3241180"/>
            <a:ext cx="6629414" cy="934826"/>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7" name="Rectangle 16"/>
          <p:cNvSpPr/>
          <p:nvPr/>
        </p:nvSpPr>
        <p:spPr>
          <a:xfrm>
            <a:off x="23720936" y="4153629"/>
            <a:ext cx="6616842" cy="3457664"/>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4095" dirty="0">
              <a:solidFill>
                <a:schemeClr val="tx1"/>
              </a:solidFill>
            </a:endParaRPr>
          </a:p>
        </p:txBody>
      </p:sp>
      <p:sp>
        <p:nvSpPr>
          <p:cNvPr id="18" name="Rectangle 17"/>
          <p:cNvSpPr/>
          <p:nvPr/>
        </p:nvSpPr>
        <p:spPr>
          <a:xfrm>
            <a:off x="9838267" y="10370672"/>
            <a:ext cx="13292665" cy="8536548"/>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lvl="0"/>
            <a:endParaRPr lang="en-US" sz="2200" dirty="0">
              <a:solidFill>
                <a:schemeClr val="tx1"/>
              </a:solidFill>
            </a:endParaRPr>
          </a:p>
        </p:txBody>
      </p:sp>
      <p:sp>
        <p:nvSpPr>
          <p:cNvPr id="19" name="Rectangle 18"/>
          <p:cNvSpPr/>
          <p:nvPr/>
        </p:nvSpPr>
        <p:spPr>
          <a:xfrm>
            <a:off x="2510371" y="15539277"/>
            <a:ext cx="6650107" cy="3367943"/>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2467" dirty="0">
              <a:solidFill>
                <a:schemeClr val="tx1"/>
              </a:solidFill>
            </a:endParaRPr>
          </a:p>
        </p:txBody>
      </p:sp>
      <p:sp>
        <p:nvSpPr>
          <p:cNvPr id="20" name="Rectangle 19"/>
          <p:cNvSpPr/>
          <p:nvPr/>
        </p:nvSpPr>
        <p:spPr>
          <a:xfrm>
            <a:off x="3937000" y="6146800"/>
            <a:ext cx="5067301" cy="379525"/>
          </a:xfrm>
          <a:prstGeom prst="rect">
            <a:avLst/>
          </a:prstGeom>
        </p:spPr>
        <p:txBody>
          <a:bodyPr wrap="square" lIns="50798" tIns="25399" rIns="50798" bIns="25399">
            <a:spAutoFit/>
          </a:bodyPr>
          <a:lstStyle/>
          <a:p>
            <a:endParaRPr lang="en-US" sz="2133" dirty="0"/>
          </a:p>
        </p:txBody>
      </p:sp>
      <p:sp>
        <p:nvSpPr>
          <p:cNvPr id="25" name="Rectangle 24"/>
          <p:cNvSpPr/>
          <p:nvPr/>
        </p:nvSpPr>
        <p:spPr>
          <a:xfrm>
            <a:off x="23642922" y="8969684"/>
            <a:ext cx="6694856" cy="9937535"/>
          </a:xfrm>
          <a:prstGeom prst="rect">
            <a:avLst/>
          </a:prstGeom>
          <a:noFill/>
          <a:ln w="7620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2467" dirty="0">
              <a:solidFill>
                <a:schemeClr val="tx1"/>
              </a:solidFill>
            </a:endParaRPr>
          </a:p>
        </p:txBody>
      </p:sp>
      <p:sp>
        <p:nvSpPr>
          <p:cNvPr id="28" name="Rectangle 27"/>
          <p:cNvSpPr/>
          <p:nvPr/>
        </p:nvSpPr>
        <p:spPr>
          <a:xfrm>
            <a:off x="2495004" y="19519506"/>
            <a:ext cx="27990287" cy="1813318"/>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2467" dirty="0">
              <a:solidFill>
                <a:schemeClr val="tx1"/>
              </a:solidFill>
            </a:endParaRPr>
          </a:p>
        </p:txBody>
      </p:sp>
      <p:sp>
        <p:nvSpPr>
          <p:cNvPr id="30" name="Rectangle 29"/>
          <p:cNvSpPr/>
          <p:nvPr/>
        </p:nvSpPr>
        <p:spPr>
          <a:xfrm>
            <a:off x="9838267" y="3836923"/>
            <a:ext cx="13292665" cy="5712209"/>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dirty="0"/>
          </a:p>
        </p:txBody>
      </p:sp>
      <p:sp>
        <p:nvSpPr>
          <p:cNvPr id="32" name="TextBox 31"/>
          <p:cNvSpPr txBox="1"/>
          <p:nvPr/>
        </p:nvSpPr>
        <p:spPr>
          <a:xfrm>
            <a:off x="10237952" y="16748550"/>
            <a:ext cx="9196251" cy="297646"/>
          </a:xfrm>
          <a:prstGeom prst="rect">
            <a:avLst/>
          </a:prstGeom>
          <a:noFill/>
        </p:spPr>
        <p:txBody>
          <a:bodyPr wrap="square" rtlCol="0">
            <a:spAutoFit/>
          </a:bodyPr>
          <a:lstStyle/>
          <a:p>
            <a:pPr algn="ctr"/>
            <a:endParaRPr lang="en-US" sz="667" dirty="0"/>
          </a:p>
          <a:p>
            <a:endParaRPr lang="en-US" sz="667" dirty="0"/>
          </a:p>
        </p:txBody>
      </p:sp>
      <p:sp>
        <p:nvSpPr>
          <p:cNvPr id="33" name="TextBox 32"/>
          <p:cNvSpPr txBox="1"/>
          <p:nvPr/>
        </p:nvSpPr>
        <p:spPr>
          <a:xfrm>
            <a:off x="3937000" y="6654800"/>
            <a:ext cx="5181600" cy="1009828"/>
          </a:xfrm>
          <a:prstGeom prst="rect">
            <a:avLst/>
          </a:prstGeom>
          <a:noFill/>
        </p:spPr>
        <p:txBody>
          <a:bodyPr wrap="square" rtlCol="0">
            <a:spAutoFit/>
          </a:bodyPr>
          <a:lstStyle/>
          <a:p>
            <a:endParaRPr lang="en-US" sz="1867" b="1" dirty="0"/>
          </a:p>
          <a:p>
            <a:endParaRPr lang="en-US" sz="4095" dirty="0"/>
          </a:p>
        </p:txBody>
      </p:sp>
      <p:sp>
        <p:nvSpPr>
          <p:cNvPr id="34" name="TextBox 33"/>
          <p:cNvSpPr txBox="1"/>
          <p:nvPr/>
        </p:nvSpPr>
        <p:spPr>
          <a:xfrm>
            <a:off x="21742400" y="6299201"/>
            <a:ext cx="5435600" cy="646331"/>
          </a:xfrm>
          <a:prstGeom prst="rect">
            <a:avLst/>
          </a:prstGeom>
          <a:noFill/>
        </p:spPr>
        <p:txBody>
          <a:bodyPr wrap="square" rtlCol="0">
            <a:spAutoFit/>
          </a:bodyPr>
          <a:lstStyle/>
          <a:p>
            <a:endParaRPr lang="en-US" sz="1800" dirty="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
        <p:nvSpPr>
          <p:cNvPr id="39" name="TextBox 38"/>
          <p:cNvSpPr txBox="1"/>
          <p:nvPr/>
        </p:nvSpPr>
        <p:spPr>
          <a:xfrm>
            <a:off x="2576270" y="3414765"/>
            <a:ext cx="6527815" cy="584775"/>
          </a:xfrm>
          <a:prstGeom prst="rect">
            <a:avLst/>
          </a:prstGeom>
          <a:noFill/>
        </p:spPr>
        <p:txBody>
          <a:bodyPr wrap="square" rtlCol="0">
            <a:spAutoFit/>
          </a:bodyPr>
          <a:lstStyle/>
          <a:p>
            <a:pPr algn="ctr"/>
            <a:r>
              <a:rPr lang="en-US" sz="3200" b="1" dirty="0">
                <a:latin typeface="Tahoma"/>
                <a:cs typeface="Tahoma"/>
              </a:rPr>
              <a:t>Introduction</a:t>
            </a:r>
          </a:p>
        </p:txBody>
      </p:sp>
      <p:sp>
        <p:nvSpPr>
          <p:cNvPr id="40" name="TextBox 39"/>
          <p:cNvSpPr txBox="1"/>
          <p:nvPr/>
        </p:nvSpPr>
        <p:spPr>
          <a:xfrm>
            <a:off x="10025292" y="4612782"/>
            <a:ext cx="12986471" cy="4914294"/>
          </a:xfrm>
          <a:prstGeom prst="rect">
            <a:avLst/>
          </a:prstGeom>
          <a:noFill/>
        </p:spPr>
        <p:txBody>
          <a:bodyPr wrap="square" rtlCol="0">
            <a:spAutoFit/>
          </a:bodyPr>
          <a:lstStyle/>
          <a:p>
            <a:r>
              <a:rPr lang="en-US" sz="2300" dirty="0">
                <a:cs typeface="Times New Roman" panose="02020603050405020304" pitchFamily="18" charset="0"/>
              </a:rPr>
              <a:t>Approximately 6% of parents report that their 4-17 year-old children exhibit behavioral or emotional difficulties. Across levels of socio-economic status (SES), behavior problems are generally more common among children from low SES backgrounds. When Behavioral Parent Training (BPT) programs are available to this population, acceptance and attendance rates are low, as well as adherence. Parent-Child Interaction Therapy (PCIT) is an effective BPT for parents and children between the ages of 2 and 7 with significant behavior problems. However, acceptability of PCIT has not been widely researched. One study found that low-income parents rate some components of PCIT as acceptable, but report low acceptability of PCIT overall. Even though young adults may be in caregiving roles, no studies were found examining acceptability of PCIT with nonparental caregivers. This study compared PCIT acceptability among high and low-income undergraduate psychology majors. Six hundred two psychology undergraduate students completed an online assessment of child behavior and PCIT acceptability. Results indicate that there was not a significant difference in students’ income level and PCIT acceptability, </a:t>
            </a:r>
            <a:r>
              <a:rPr lang="en-US" sz="2300" i="1" dirty="0">
                <a:cs typeface="Times New Roman" panose="02020603050405020304" pitchFamily="18" charset="0"/>
              </a:rPr>
              <a:t>F </a:t>
            </a:r>
            <a:r>
              <a:rPr lang="en-US" sz="2300" dirty="0">
                <a:cs typeface="Times New Roman" panose="02020603050405020304" pitchFamily="18" charset="0"/>
              </a:rPr>
              <a:t>(1,411) = .017 , </a:t>
            </a:r>
            <a:r>
              <a:rPr lang="en-US" sz="2300" i="1" dirty="0">
                <a:cs typeface="Times New Roman" panose="02020603050405020304" pitchFamily="18" charset="0"/>
              </a:rPr>
              <a:t>p</a:t>
            </a:r>
            <a:r>
              <a:rPr lang="en-US" sz="2300" dirty="0">
                <a:cs typeface="Times New Roman" panose="02020603050405020304" pitchFamily="18" charset="0"/>
              </a:rPr>
              <a:t> = .897.</a:t>
            </a:r>
          </a:p>
          <a:p>
            <a:r>
              <a:rPr lang="en-US" sz="1867" dirty="0"/>
              <a:t> </a:t>
            </a:r>
          </a:p>
          <a:p>
            <a:endParaRPr lang="en-US" sz="1867" dirty="0">
              <a:latin typeface="Times New Roman" pitchFamily="18" charset="0"/>
              <a:cs typeface="Times New Roman" pitchFamily="18" charset="0"/>
            </a:endParaRPr>
          </a:p>
        </p:txBody>
      </p:sp>
      <p:sp>
        <p:nvSpPr>
          <p:cNvPr id="41" name="TextBox 40"/>
          <p:cNvSpPr txBox="1"/>
          <p:nvPr/>
        </p:nvSpPr>
        <p:spPr>
          <a:xfrm>
            <a:off x="2634843" y="4296017"/>
            <a:ext cx="6493947" cy="9941183"/>
          </a:xfrm>
          <a:prstGeom prst="rect">
            <a:avLst/>
          </a:prstGeom>
          <a:noFill/>
        </p:spPr>
        <p:txBody>
          <a:bodyPr wrap="square" rtlCol="0">
            <a:spAutoFit/>
          </a:bodyPr>
          <a:lstStyle/>
          <a:p>
            <a:pPr marL="285750" lvl="0" indent="-285750">
              <a:buFont typeface="Arial" panose="020B0604020202020204" pitchFamily="34" charset="0"/>
              <a:buChar char="•"/>
            </a:pPr>
            <a:r>
              <a:rPr lang="en-US" sz="2000" dirty="0"/>
              <a:t>In 2015, </a:t>
            </a:r>
            <a:r>
              <a:rPr lang="en-US" sz="2000" dirty="0">
                <a:latin typeface="+mj-lt"/>
              </a:rPr>
              <a:t>approximately 6% </a:t>
            </a:r>
            <a:r>
              <a:rPr lang="en-US" sz="2000" dirty="0">
                <a:latin typeface="+mj-lt"/>
                <a:cs typeface="Times New Roman" panose="02020603050405020304" pitchFamily="18" charset="0"/>
              </a:rPr>
              <a:t>of parents report that their 4-17 year-old children exhibit behavioral or emotional difficulties.</a:t>
            </a:r>
            <a:r>
              <a:rPr lang="en-US" sz="2000" baseline="30000" dirty="0">
                <a:latin typeface="+mj-lt"/>
                <a:cs typeface="Times New Roman" panose="02020603050405020304" pitchFamily="18" charset="0"/>
              </a:rPr>
              <a:t>[1]</a:t>
            </a:r>
            <a:endParaRPr lang="en-US" sz="2000" baseline="30000" dirty="0">
              <a:latin typeface="+mj-lt"/>
            </a:endParaRPr>
          </a:p>
          <a:p>
            <a:pPr marL="285750" lvl="0" indent="-285750">
              <a:buFont typeface="Arial" panose="020B0604020202020204" pitchFamily="34" charset="0"/>
              <a:buChar char="•"/>
            </a:pPr>
            <a:r>
              <a:rPr lang="en-US" sz="2000" dirty="0"/>
              <a:t>Across levels of Socio Economic Status (SES), behavior problems are generally more common among lower SES children than children from higher SES families.</a:t>
            </a:r>
            <a:r>
              <a:rPr lang="en-US" sz="2000" baseline="30000" dirty="0"/>
              <a:t>[2]</a:t>
            </a:r>
          </a:p>
          <a:p>
            <a:pPr marL="285750" lvl="0" indent="-285750">
              <a:buFont typeface="Arial" panose="020B0604020202020204" pitchFamily="34" charset="0"/>
              <a:buChar char="•"/>
            </a:pPr>
            <a:r>
              <a:rPr lang="en-US" sz="2000" dirty="0"/>
              <a:t>Parent-Child Interaction therapy (PCIT) is a Behavior Parent Training (BPT) program designed for parents and children between the ages of 2 and 7 with significant behavior problems.</a:t>
            </a:r>
          </a:p>
          <a:p>
            <a:pPr marL="285750" lvl="0" indent="-285750">
              <a:buFont typeface="Arial" panose="020B0604020202020204" pitchFamily="34" charset="0"/>
              <a:buChar char="•"/>
            </a:pPr>
            <a:r>
              <a:rPr lang="en-US" sz="2000" dirty="0"/>
              <a:t>The goal of PCIT is to increase positive interactions, adjust behavior management techniques, and increase parent’s sensitivity. </a:t>
            </a:r>
            <a:r>
              <a:rPr lang="en-US" sz="2000" baseline="30000" dirty="0"/>
              <a:t>[3]</a:t>
            </a:r>
          </a:p>
          <a:p>
            <a:pPr marL="285750" lvl="0" indent="-285750">
              <a:buFont typeface="Arial" panose="020B0604020202020204" pitchFamily="34" charset="0"/>
              <a:buChar char="•"/>
            </a:pPr>
            <a:r>
              <a:rPr lang="en-US" sz="2000" dirty="0"/>
              <a:t>PCIT has been shown as an effective treatment through 20 years of research and is considered the best treatment for children with significant conduct problems.</a:t>
            </a:r>
            <a:r>
              <a:rPr lang="en-US" sz="2000" baseline="30000" dirty="0"/>
              <a:t>[4]</a:t>
            </a:r>
          </a:p>
          <a:p>
            <a:pPr marL="285750" lvl="0" indent="-285750">
              <a:buFont typeface="Arial" panose="020B0604020202020204" pitchFamily="34" charset="0"/>
              <a:buChar char="•"/>
            </a:pPr>
            <a:r>
              <a:rPr lang="en-US" sz="2000" dirty="0"/>
              <a:t>BPT programs, like PCIT, generally have low rates of acceptance, attendance, and participants tend to not adhere to the treatment, which affects overall effectiveness.</a:t>
            </a:r>
            <a:r>
              <a:rPr lang="en-US" sz="2000" baseline="30000" dirty="0"/>
              <a:t>[5]</a:t>
            </a:r>
          </a:p>
          <a:p>
            <a:pPr marL="285750" lvl="0" indent="-285750">
              <a:buFont typeface="Arial" panose="020B0604020202020204" pitchFamily="34" charset="0"/>
              <a:buChar char="•"/>
            </a:pPr>
            <a:r>
              <a:rPr lang="en-US" sz="2000" dirty="0"/>
              <a:t>There was little to no research found regarding the acceptability of BPT programs in correlation to SES.</a:t>
            </a:r>
          </a:p>
          <a:p>
            <a:pPr marL="285750" lvl="0" indent="-285750">
              <a:buFont typeface="Arial" panose="020B0604020202020204" pitchFamily="34" charset="0"/>
              <a:buChar char="•"/>
            </a:pPr>
            <a:r>
              <a:rPr lang="en-US" sz="2000" dirty="0"/>
              <a:t>PCIT has been shown to be an acceptable form of BPT among caregivers.</a:t>
            </a:r>
            <a:r>
              <a:rPr lang="en-US" sz="2000" baseline="30000" dirty="0"/>
              <a:t>[6]</a:t>
            </a:r>
          </a:p>
          <a:p>
            <a:pPr marL="285750" lvl="0" indent="-285750">
              <a:buFont typeface="Arial" panose="020B0604020202020204" pitchFamily="34" charset="0"/>
              <a:buChar char="•"/>
            </a:pPr>
            <a:r>
              <a:rPr lang="en-US" sz="2000" dirty="0"/>
              <a:t>Clinicians using PCIT with low-income families from underserved racial and ethnic populations report longer courses of treatment that can extend up to 8 months to achieve mastery of PCIT-specific parenting skills as opposed to 10 to 20 weeks.</a:t>
            </a:r>
            <a:r>
              <a:rPr lang="en-US" sz="2000" baseline="30000" dirty="0"/>
              <a:t>[7]</a:t>
            </a:r>
          </a:p>
          <a:p>
            <a:pPr marL="285750" lvl="0" indent="-285750">
              <a:buFont typeface="Arial" panose="020B0604020202020204" pitchFamily="34" charset="0"/>
              <a:buChar char="•"/>
            </a:pPr>
            <a:r>
              <a:rPr lang="en-US" sz="2000" dirty="0"/>
              <a:t>When compared to families with high SES, those with a low SES tend to be more accepting of PCIT, but there is minimal research on the topic.</a:t>
            </a:r>
            <a:r>
              <a:rPr lang="en-US" sz="2000" baseline="30000" dirty="0"/>
              <a:t>[8]</a:t>
            </a:r>
          </a:p>
        </p:txBody>
      </p:sp>
      <p:sp>
        <p:nvSpPr>
          <p:cNvPr id="44" name="TextBox 43"/>
          <p:cNvSpPr txBox="1"/>
          <p:nvPr/>
        </p:nvSpPr>
        <p:spPr>
          <a:xfrm>
            <a:off x="1776671" y="19997452"/>
            <a:ext cx="9998407" cy="1661993"/>
          </a:xfrm>
          <a:prstGeom prst="rect">
            <a:avLst/>
          </a:prstGeom>
          <a:noFill/>
        </p:spPr>
        <p:txBody>
          <a:bodyPr wrap="square" rtlCol="0">
            <a:spAutoFit/>
          </a:bodyPr>
          <a:lstStyle/>
          <a:p>
            <a:pPr lvl="1" indent="-457200"/>
            <a:r>
              <a:rPr lang="en-US" sz="1150" dirty="0"/>
              <a:t>America's Children: Key National Indicators of Well-Being, 2017. (</a:t>
            </a:r>
            <a:r>
              <a:rPr lang="en-US" sz="1150" dirty="0" err="1"/>
              <a:t>n.d.</a:t>
            </a:r>
            <a:r>
              <a:rPr lang="en-US" sz="1150" dirty="0"/>
              <a:t>). Retrieved April 18, 2018, from https://www.childstats.gov/americaschildren/health3.asp </a:t>
            </a:r>
            <a:r>
              <a:rPr lang="en-US" sz="1150" baseline="30000" dirty="0"/>
              <a:t>[1]</a:t>
            </a:r>
          </a:p>
          <a:p>
            <a:pPr lvl="1" indent="-457200"/>
            <a:r>
              <a:rPr lang="en-US" sz="1150" dirty="0"/>
              <a:t>McGrath, Patrick &amp; Elgar, Frank. (2015). Effects of Socio-Economic Status on Behavioral Problems. </a:t>
            </a:r>
            <a:r>
              <a:rPr lang="en-US" sz="1150" i="1" dirty="0"/>
              <a:t>International Encyclopedia of the Social &amp; Behavioral Sciences</a:t>
            </a:r>
            <a:r>
              <a:rPr lang="en-US" sz="1150" dirty="0"/>
              <a:t>. 477-480. doi:10.1016/B978-0-08-097086-8.23052-3 </a:t>
            </a:r>
            <a:r>
              <a:rPr lang="en-US" sz="1150" baseline="30000" dirty="0"/>
              <a:t>[2]</a:t>
            </a:r>
          </a:p>
          <a:p>
            <a:pPr lvl="1" indent="-457200"/>
            <a:r>
              <a:rPr lang="en-US" sz="1150" dirty="0"/>
              <a:t>Webb, H. J., Thomas, R., McGregor, L., </a:t>
            </a:r>
            <a:r>
              <a:rPr lang="en-US" sz="1150" dirty="0" err="1"/>
              <a:t>Avdagic</a:t>
            </a:r>
            <a:r>
              <a:rPr lang="en-US" sz="1150" dirty="0"/>
              <a:t>, E., &amp; Zimmer-</a:t>
            </a:r>
            <a:r>
              <a:rPr lang="en-US" sz="1150" dirty="0" err="1"/>
              <a:t>Gembeck</a:t>
            </a:r>
            <a:r>
              <a:rPr lang="en-US" sz="1150" dirty="0"/>
              <a:t>, M. J. (2017). An Evaluation of Parent–Child Interaction Therapy With and Without Motivational Enhancement to Reduce Attrition. </a:t>
            </a:r>
            <a:r>
              <a:rPr lang="en-US" sz="1150" i="1" dirty="0"/>
              <a:t>Journal Of Clinical Child &amp; Adolescent Psychology, 46</a:t>
            </a:r>
            <a:r>
              <a:rPr lang="en-US" sz="1150" dirty="0"/>
              <a:t>(4), 537-550. doi:10.1080/15374416.2016.1247357 </a:t>
            </a:r>
            <a:r>
              <a:rPr lang="en-US" sz="1150" baseline="30000" dirty="0"/>
              <a:t>[3]</a:t>
            </a:r>
          </a:p>
          <a:p>
            <a:endParaRPr lang="en-US" sz="1100" dirty="0"/>
          </a:p>
          <a:p>
            <a:endParaRPr lang="en-US" sz="1050" dirty="0"/>
          </a:p>
        </p:txBody>
      </p:sp>
      <p:sp>
        <p:nvSpPr>
          <p:cNvPr id="45" name="TextBox 44"/>
          <p:cNvSpPr txBox="1"/>
          <p:nvPr/>
        </p:nvSpPr>
        <p:spPr>
          <a:xfrm>
            <a:off x="23924154" y="8897824"/>
            <a:ext cx="6507692" cy="9911047"/>
          </a:xfrm>
          <a:prstGeom prst="rect">
            <a:avLst/>
          </a:prstGeom>
          <a:noFill/>
        </p:spPr>
        <p:txBody>
          <a:bodyPr wrap="square" rtlCol="0">
            <a:spAutoFit/>
          </a:bodyPr>
          <a:lstStyle/>
          <a:p>
            <a:endParaRPr lang="en-US" sz="1700" dirty="0">
              <a:latin typeface="Times New Roman" pitchFamily="18" charset="0"/>
              <a:cs typeface="Times New Roman" pitchFamily="18" charset="0"/>
            </a:endParaRPr>
          </a:p>
          <a:p>
            <a:endParaRPr lang="en-US" sz="2133" dirty="0">
              <a:cs typeface="Times New Roman" pitchFamily="18" charset="0"/>
            </a:endParaRPr>
          </a:p>
          <a:p>
            <a:pPr marL="228611" indent="-228611">
              <a:buFont typeface="Arial"/>
              <a:buChar char="•"/>
            </a:pPr>
            <a:r>
              <a:rPr lang="en-US" sz="2000" dirty="0">
                <a:cs typeface="Times New Roman" pitchFamily="18" charset="0"/>
              </a:rPr>
              <a:t>The results suggest that undergraduate psychology students report low acceptability of PCIT.</a:t>
            </a:r>
          </a:p>
          <a:p>
            <a:pPr marL="228611" indent="-228611">
              <a:buFont typeface="Arial"/>
              <a:buChar char="•"/>
            </a:pPr>
            <a:endParaRPr lang="en-US" sz="2000" dirty="0">
              <a:cs typeface="Times New Roman" pitchFamily="18" charset="0"/>
            </a:endParaRPr>
          </a:p>
          <a:p>
            <a:pPr marL="228611" indent="-228611">
              <a:buFont typeface="Arial"/>
              <a:buChar char="•"/>
            </a:pPr>
            <a:r>
              <a:rPr lang="en-US" sz="2000" dirty="0">
                <a:cs typeface="Times New Roman" pitchFamily="18" charset="0"/>
              </a:rPr>
              <a:t>The results also suggest regardless their SES, undergraduate psychology students are not accepting of PCIT.</a:t>
            </a:r>
          </a:p>
          <a:p>
            <a:endParaRPr lang="en-US" sz="2133" dirty="0">
              <a:cs typeface="Times New Roman" pitchFamily="18" charset="0"/>
            </a:endParaRPr>
          </a:p>
          <a:p>
            <a:pPr marL="228611" indent="-228611">
              <a:buFont typeface="Arial"/>
              <a:buChar char="•"/>
            </a:pPr>
            <a:r>
              <a:rPr lang="en-US" sz="2200" dirty="0">
                <a:cs typeface="Times New Roman" pitchFamily="18" charset="0"/>
              </a:rPr>
              <a:t>Limitations included:</a:t>
            </a:r>
          </a:p>
          <a:p>
            <a:endParaRPr lang="en-US" sz="2133" dirty="0">
              <a:cs typeface="Times New Roman" pitchFamily="18" charset="0"/>
            </a:endParaRPr>
          </a:p>
          <a:p>
            <a:pPr marL="304815">
              <a:buFont typeface="Arial"/>
              <a:buChar char="•"/>
            </a:pPr>
            <a:r>
              <a:rPr lang="en-US" sz="2000" dirty="0">
                <a:cs typeface="Times New Roman" pitchFamily="18" charset="0"/>
              </a:rPr>
              <a:t>Nonparent participants</a:t>
            </a:r>
          </a:p>
          <a:p>
            <a:pPr marL="304815">
              <a:buFont typeface="Arial"/>
              <a:buChar char="•"/>
            </a:pPr>
            <a:r>
              <a:rPr lang="en-US" sz="2000" dirty="0">
                <a:cs typeface="Times New Roman" pitchFamily="18" charset="0"/>
              </a:rPr>
              <a:t>Psychology students</a:t>
            </a:r>
          </a:p>
          <a:p>
            <a:pPr marL="304815">
              <a:buFont typeface="Arial"/>
              <a:buChar char="•"/>
            </a:pPr>
            <a:r>
              <a:rPr lang="en-US" sz="2000" dirty="0">
                <a:cs typeface="Times New Roman" pitchFamily="18" charset="0"/>
              </a:rPr>
              <a:t>Generalizability</a:t>
            </a:r>
          </a:p>
          <a:p>
            <a:pPr marL="304815">
              <a:buFont typeface="Arial"/>
              <a:buChar char="•"/>
            </a:pPr>
            <a:r>
              <a:rPr lang="en-US" sz="2000" dirty="0">
                <a:cs typeface="Times New Roman" pitchFamily="18" charset="0"/>
              </a:rPr>
              <a:t>Cultural diversity/ethnic diversity</a:t>
            </a:r>
          </a:p>
          <a:p>
            <a:pPr marL="304815">
              <a:buFont typeface="Arial"/>
              <a:buChar char="•"/>
            </a:pPr>
            <a:r>
              <a:rPr lang="en-US" sz="2000" dirty="0">
                <a:cs typeface="Times New Roman" pitchFamily="18" charset="0"/>
              </a:rPr>
              <a:t>Males were not highly represented</a:t>
            </a:r>
          </a:p>
          <a:p>
            <a:pPr marL="304815">
              <a:buFont typeface="Arial"/>
              <a:buChar char="•"/>
            </a:pPr>
            <a:r>
              <a:rPr lang="en-US" sz="2000" dirty="0">
                <a:cs typeface="Times New Roman" pitchFamily="18" charset="0"/>
              </a:rPr>
              <a:t>Measure not highly researched</a:t>
            </a:r>
          </a:p>
          <a:p>
            <a:pPr marL="304815">
              <a:buFont typeface="Arial"/>
              <a:buChar char="•"/>
            </a:pPr>
            <a:r>
              <a:rPr lang="en-US" sz="2000" dirty="0">
                <a:cs typeface="Times New Roman" pitchFamily="18" charset="0"/>
              </a:rPr>
              <a:t>Education Level</a:t>
            </a:r>
          </a:p>
          <a:p>
            <a:pPr marL="304815">
              <a:buFont typeface="Arial"/>
              <a:buChar char="•"/>
            </a:pPr>
            <a:r>
              <a:rPr lang="en-US" sz="2000" dirty="0">
                <a:cs typeface="Times New Roman" pitchFamily="18" charset="0"/>
              </a:rPr>
              <a:t>Low SES Area</a:t>
            </a:r>
          </a:p>
          <a:p>
            <a:pPr marL="228611" indent="-228611"/>
            <a:endParaRPr lang="en-US" sz="2133" dirty="0">
              <a:cs typeface="Times New Roman" pitchFamily="18" charset="0"/>
            </a:endParaRPr>
          </a:p>
          <a:p>
            <a:pPr marL="228611" indent="-228611">
              <a:buFont typeface="Arial"/>
              <a:buChar char="•"/>
            </a:pPr>
            <a:r>
              <a:rPr lang="en-US" sz="2200" dirty="0">
                <a:cs typeface="Times New Roman" pitchFamily="18" charset="0"/>
              </a:rPr>
              <a:t>Future Directions</a:t>
            </a:r>
          </a:p>
          <a:p>
            <a:pPr marL="304815">
              <a:buFont typeface="Arial"/>
              <a:buChar char="•"/>
            </a:pPr>
            <a:r>
              <a:rPr lang="en-US" sz="2000" dirty="0">
                <a:cs typeface="Times New Roman" pitchFamily="18" charset="0"/>
              </a:rPr>
              <a:t>Replicate with:</a:t>
            </a:r>
          </a:p>
          <a:p>
            <a:pPr marL="1795966" lvl="1" indent="-228611">
              <a:buFont typeface="Arial"/>
              <a:buChar char="•"/>
            </a:pPr>
            <a:r>
              <a:rPr lang="en-US" sz="2000" dirty="0">
                <a:cs typeface="Times New Roman" pitchFamily="18" charset="0"/>
              </a:rPr>
              <a:t>Parents</a:t>
            </a:r>
          </a:p>
          <a:p>
            <a:pPr marL="1795966" lvl="1" indent="-228611">
              <a:buFont typeface="Arial"/>
              <a:buChar char="•"/>
            </a:pPr>
            <a:r>
              <a:rPr lang="en-US" sz="2000" dirty="0">
                <a:cs typeface="Times New Roman" pitchFamily="18" charset="0"/>
              </a:rPr>
              <a:t>Caregivers of children with behavior problems</a:t>
            </a:r>
          </a:p>
          <a:p>
            <a:pPr marL="1795966" lvl="1" indent="-228611">
              <a:buFont typeface="Arial"/>
              <a:buChar char="•"/>
            </a:pPr>
            <a:r>
              <a:rPr lang="en-US" sz="2000" dirty="0">
                <a:cs typeface="Times New Roman" pitchFamily="18" charset="0"/>
              </a:rPr>
              <a:t>Acceptability of other behavioral parent training programs</a:t>
            </a:r>
          </a:p>
          <a:p>
            <a:pPr marL="1795966" lvl="1" indent="-228611">
              <a:buFont typeface="Arial"/>
              <a:buChar char="•"/>
            </a:pPr>
            <a:r>
              <a:rPr lang="en-US" sz="2000" dirty="0">
                <a:cs typeface="Times New Roman" pitchFamily="18" charset="0"/>
              </a:rPr>
              <a:t>A population containing a high SES</a:t>
            </a:r>
          </a:p>
          <a:p>
            <a:pPr marL="1795966" lvl="1" indent="-228611">
              <a:buFont typeface="Arial"/>
              <a:buChar char="•"/>
            </a:pPr>
            <a:endParaRPr lang="en-US" sz="2000" dirty="0">
              <a:cs typeface="Times New Roman" pitchFamily="18" charset="0"/>
            </a:endParaRPr>
          </a:p>
          <a:p>
            <a:pPr marL="228611" indent="-228611">
              <a:lnSpc>
                <a:spcPct val="120000"/>
              </a:lnSpc>
            </a:pPr>
            <a:endParaRPr lang="en-US" sz="2133" dirty="0">
              <a:latin typeface="Times New Roman" pitchFamily="18" charset="0"/>
              <a:cs typeface="Times New Roman" pitchFamily="18" charset="0"/>
            </a:endParaRPr>
          </a:p>
          <a:p>
            <a:pPr marL="228611" indent="-228611">
              <a:buFont typeface="Arial"/>
              <a:buChar char="•"/>
            </a:pPr>
            <a:endParaRPr lang="en-US" sz="2133" dirty="0">
              <a:latin typeface="Times New Roman" pitchFamily="18" charset="0"/>
              <a:cs typeface="Times New Roman" pitchFamily="18" charset="0"/>
            </a:endParaRPr>
          </a:p>
          <a:p>
            <a:pPr>
              <a:lnSpc>
                <a:spcPct val="120000"/>
              </a:lnSpc>
            </a:pPr>
            <a:endParaRPr lang="en-US" sz="200" dirty="0">
              <a:latin typeface="Times New Roman" pitchFamily="18" charset="0"/>
              <a:cs typeface="Times New Roman" pitchFamily="18" charset="0"/>
            </a:endParaRPr>
          </a:p>
          <a:p>
            <a:pPr>
              <a:lnSpc>
                <a:spcPct val="120000"/>
              </a:lnSpc>
            </a:pPr>
            <a:endParaRPr lang="en-US" sz="200" dirty="0">
              <a:latin typeface="Times New Roman" pitchFamily="18" charset="0"/>
              <a:cs typeface="Times New Roman" pitchFamily="18" charset="0"/>
            </a:endParaRPr>
          </a:p>
        </p:txBody>
      </p:sp>
      <p:pic>
        <p:nvPicPr>
          <p:cNvPr id="47" name="Picture 46" descr="http://www.marshall.edu/lgbo/m.jpg"/>
          <p:cNvPicPr>
            <a:picLocks noChangeAspect="1" noChangeArrowheads="1"/>
          </p:cNvPicPr>
          <p:nvPr/>
        </p:nvPicPr>
        <p:blipFill>
          <a:blip r:embed="rId3" cstate="print"/>
          <a:srcRect/>
          <a:stretch>
            <a:fillRect/>
          </a:stretch>
        </p:blipFill>
        <p:spPr bwMode="auto">
          <a:xfrm>
            <a:off x="3370636" y="417076"/>
            <a:ext cx="3409966" cy="2616605"/>
          </a:xfrm>
          <a:prstGeom prst="rect">
            <a:avLst/>
          </a:prstGeom>
          <a:noFill/>
        </p:spPr>
      </p:pic>
      <p:sp>
        <p:nvSpPr>
          <p:cNvPr id="49" name="AutoShape 25"/>
          <p:cNvSpPr>
            <a:spLocks noChangeArrowheads="1"/>
          </p:cNvSpPr>
          <p:nvPr/>
        </p:nvSpPr>
        <p:spPr bwMode="auto">
          <a:xfrm>
            <a:off x="9838266" y="3296842"/>
            <a:ext cx="13292665" cy="934826"/>
          </a:xfrm>
          <a:prstGeom prst="roundRect">
            <a:avLst>
              <a:gd name="adj" fmla="val 16667"/>
            </a:avLst>
          </a:prstGeom>
          <a:gradFill>
            <a:gsLst>
              <a:gs pos="0">
                <a:schemeClr val="accent5">
                  <a:lumMod val="20000"/>
                  <a:lumOff val="80000"/>
                </a:schemeClr>
              </a:gs>
              <a:gs pos="50000">
                <a:schemeClr val="accent5">
                  <a:lumMod val="60000"/>
                  <a:lumOff val="40000"/>
                </a:schemeClr>
              </a:gs>
              <a:gs pos="100000">
                <a:srgbClr val="3366FF"/>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5" name="Text Box 24"/>
          <p:cNvSpPr txBox="1">
            <a:spLocks noChangeArrowheads="1"/>
          </p:cNvSpPr>
          <p:nvPr/>
        </p:nvSpPr>
        <p:spPr bwMode="auto">
          <a:xfrm>
            <a:off x="15161806" y="3508993"/>
            <a:ext cx="2576649"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Abstract</a:t>
            </a:r>
          </a:p>
        </p:txBody>
      </p:sp>
      <p:sp>
        <p:nvSpPr>
          <p:cNvPr id="54" name="AutoShape 25"/>
          <p:cNvSpPr>
            <a:spLocks noChangeArrowheads="1"/>
          </p:cNvSpPr>
          <p:nvPr/>
        </p:nvSpPr>
        <p:spPr bwMode="auto">
          <a:xfrm>
            <a:off x="9811063" y="9998092"/>
            <a:ext cx="13319868" cy="981673"/>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2" name="Text Box 24"/>
          <p:cNvSpPr txBox="1">
            <a:spLocks noChangeArrowheads="1"/>
          </p:cNvSpPr>
          <p:nvPr/>
        </p:nvSpPr>
        <p:spPr bwMode="auto">
          <a:xfrm>
            <a:off x="11364261" y="10217082"/>
            <a:ext cx="10083799"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Method</a:t>
            </a:r>
          </a:p>
        </p:txBody>
      </p:sp>
      <p:sp>
        <p:nvSpPr>
          <p:cNvPr id="55" name="AutoShape 25"/>
          <p:cNvSpPr>
            <a:spLocks noChangeArrowheads="1"/>
          </p:cNvSpPr>
          <p:nvPr/>
        </p:nvSpPr>
        <p:spPr bwMode="auto">
          <a:xfrm>
            <a:off x="23665600" y="3296342"/>
            <a:ext cx="6727514" cy="934826"/>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56" name="AutoShape 25"/>
          <p:cNvSpPr>
            <a:spLocks noChangeArrowheads="1"/>
          </p:cNvSpPr>
          <p:nvPr/>
        </p:nvSpPr>
        <p:spPr bwMode="auto">
          <a:xfrm>
            <a:off x="23642923" y="8042325"/>
            <a:ext cx="6694855" cy="1015761"/>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57" name="AutoShape 25"/>
          <p:cNvSpPr>
            <a:spLocks noChangeArrowheads="1"/>
          </p:cNvSpPr>
          <p:nvPr/>
        </p:nvSpPr>
        <p:spPr bwMode="auto">
          <a:xfrm>
            <a:off x="2476757" y="19203729"/>
            <a:ext cx="27990287" cy="770704"/>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27" name="TextBox 26"/>
          <p:cNvSpPr txBox="1"/>
          <p:nvPr/>
        </p:nvSpPr>
        <p:spPr>
          <a:xfrm>
            <a:off x="14394647" y="19295156"/>
            <a:ext cx="4191000" cy="543737"/>
          </a:xfrm>
          <a:prstGeom prst="rect">
            <a:avLst/>
          </a:prstGeom>
          <a:noFill/>
        </p:spPr>
        <p:txBody>
          <a:bodyPr wrap="square" lIns="50798" tIns="25399" rIns="50798" bIns="25399" rtlCol="0">
            <a:spAutoFit/>
          </a:bodyPr>
          <a:lstStyle/>
          <a:p>
            <a:pPr algn="ctr"/>
            <a:r>
              <a:rPr lang="en-US" sz="3200" b="1" dirty="0">
                <a:latin typeface="Tahoma"/>
                <a:cs typeface="Tahoma"/>
              </a:rPr>
              <a:t>References</a:t>
            </a:r>
          </a:p>
        </p:txBody>
      </p:sp>
      <p:sp>
        <p:nvSpPr>
          <p:cNvPr id="23" name="Text Box 24"/>
          <p:cNvSpPr txBox="1">
            <a:spLocks noChangeArrowheads="1"/>
          </p:cNvSpPr>
          <p:nvPr/>
        </p:nvSpPr>
        <p:spPr bwMode="auto">
          <a:xfrm>
            <a:off x="23477126" y="8234159"/>
            <a:ext cx="6694855"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Discussion</a:t>
            </a:r>
            <a:endParaRPr lang="en-US" sz="3200" dirty="0">
              <a:latin typeface="Tahoma"/>
              <a:cs typeface="Tahoma"/>
            </a:endParaRPr>
          </a:p>
        </p:txBody>
      </p:sp>
      <p:sp>
        <p:nvSpPr>
          <p:cNvPr id="53" name="AutoShape 25"/>
          <p:cNvSpPr>
            <a:spLocks noChangeArrowheads="1"/>
          </p:cNvSpPr>
          <p:nvPr/>
        </p:nvSpPr>
        <p:spPr bwMode="auto">
          <a:xfrm>
            <a:off x="2476757" y="14630498"/>
            <a:ext cx="6706703" cy="978567"/>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3" name="Text Box 24"/>
          <p:cNvSpPr txBox="1">
            <a:spLocks noChangeArrowheads="1"/>
          </p:cNvSpPr>
          <p:nvPr/>
        </p:nvSpPr>
        <p:spPr bwMode="auto">
          <a:xfrm>
            <a:off x="23477124" y="3481573"/>
            <a:ext cx="6694857"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Results</a:t>
            </a:r>
          </a:p>
        </p:txBody>
      </p:sp>
      <p:sp>
        <p:nvSpPr>
          <p:cNvPr id="58" name="Text Box 24"/>
          <p:cNvSpPr txBox="1">
            <a:spLocks noChangeArrowheads="1"/>
          </p:cNvSpPr>
          <p:nvPr/>
        </p:nvSpPr>
        <p:spPr bwMode="auto">
          <a:xfrm>
            <a:off x="2280177" y="14834239"/>
            <a:ext cx="6674394"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The Present Study</a:t>
            </a:r>
          </a:p>
        </p:txBody>
      </p:sp>
      <p:sp>
        <p:nvSpPr>
          <p:cNvPr id="61" name="TextBox 60"/>
          <p:cNvSpPr txBox="1"/>
          <p:nvPr/>
        </p:nvSpPr>
        <p:spPr>
          <a:xfrm>
            <a:off x="11799753" y="16782048"/>
            <a:ext cx="9353006" cy="1030152"/>
          </a:xfrm>
          <a:prstGeom prst="rect">
            <a:avLst/>
          </a:prstGeom>
          <a:noFill/>
        </p:spPr>
        <p:txBody>
          <a:bodyPr wrap="square" lIns="50798" tIns="25399" rIns="50798" bIns="25399" rtlCol="0">
            <a:spAutoFit/>
          </a:bodyPr>
          <a:lstStyle/>
          <a:p>
            <a:endParaRPr lang="en-US" sz="1133" dirty="0"/>
          </a:p>
          <a:p>
            <a:endParaRPr lang="en-US" sz="1133" dirty="0"/>
          </a:p>
          <a:p>
            <a:endParaRPr lang="en-US" sz="4095" dirty="0"/>
          </a:p>
        </p:txBody>
      </p:sp>
      <p:sp>
        <p:nvSpPr>
          <p:cNvPr id="62" name="TextBox 61"/>
          <p:cNvSpPr txBox="1"/>
          <p:nvPr/>
        </p:nvSpPr>
        <p:spPr>
          <a:xfrm>
            <a:off x="11852006" y="16810108"/>
            <a:ext cx="9196251" cy="297646"/>
          </a:xfrm>
          <a:prstGeom prst="rect">
            <a:avLst/>
          </a:prstGeom>
          <a:noFill/>
        </p:spPr>
        <p:txBody>
          <a:bodyPr wrap="square" rtlCol="0">
            <a:spAutoFit/>
          </a:bodyPr>
          <a:lstStyle/>
          <a:p>
            <a:pPr algn="ctr"/>
            <a:endParaRPr lang="en-US" sz="667" dirty="0"/>
          </a:p>
          <a:p>
            <a:endParaRPr lang="en-US" sz="667" dirty="0"/>
          </a:p>
        </p:txBody>
      </p:sp>
      <p:sp>
        <p:nvSpPr>
          <p:cNvPr id="65" name="TextBox 64"/>
          <p:cNvSpPr txBox="1"/>
          <p:nvPr/>
        </p:nvSpPr>
        <p:spPr>
          <a:xfrm>
            <a:off x="20902164" y="20057322"/>
            <a:ext cx="9564880" cy="969496"/>
          </a:xfrm>
          <a:prstGeom prst="rect">
            <a:avLst/>
          </a:prstGeom>
          <a:noFill/>
        </p:spPr>
        <p:txBody>
          <a:bodyPr wrap="square" rtlCol="0">
            <a:spAutoFit/>
          </a:bodyPr>
          <a:lstStyle/>
          <a:p>
            <a:pPr lvl="1" indent="-457200"/>
            <a:r>
              <a:rPr lang="en-US" sz="1150" dirty="0"/>
              <a:t>Herman-Smith, R., Pearson, B., </a:t>
            </a:r>
            <a:r>
              <a:rPr lang="en-US" sz="1150" dirty="0" err="1"/>
              <a:t>Cordiano</a:t>
            </a:r>
            <a:r>
              <a:rPr lang="en-US" sz="1150" dirty="0"/>
              <a:t>, T. S., &amp; Aguirre-McLaughlin, A. (2008). Addressing Individual Client Needs in Manualized Treatment: Case Comparisons. </a:t>
            </a:r>
            <a:r>
              <a:rPr lang="en-US" sz="1150" i="1" dirty="0"/>
              <a:t>Clinical Case Studies</a:t>
            </a:r>
            <a:r>
              <a:rPr lang="en-US" sz="1150" dirty="0"/>
              <a:t>, </a:t>
            </a:r>
            <a:r>
              <a:rPr lang="en-US" sz="1150" i="1" dirty="0"/>
              <a:t>7</a:t>
            </a:r>
            <a:r>
              <a:rPr lang="en-US" sz="1150" dirty="0"/>
              <a:t>(5), 377-396 </a:t>
            </a:r>
            <a:r>
              <a:rPr lang="en-US" sz="1150" baseline="30000" dirty="0"/>
              <a:t>[7]</a:t>
            </a:r>
          </a:p>
          <a:p>
            <a:pPr lvl="1" indent="-457200"/>
            <a:r>
              <a:rPr lang="en-US" sz="1150" dirty="0" err="1"/>
              <a:t>Tiano</a:t>
            </a:r>
            <a:r>
              <a:rPr lang="en-US" sz="1150" dirty="0"/>
              <a:t>, J. D., Grate, R. M., &amp; </a:t>
            </a:r>
            <a:r>
              <a:rPr lang="en-US" sz="1150" dirty="0" err="1"/>
              <a:t>Mcneil</a:t>
            </a:r>
            <a:r>
              <a:rPr lang="en-US" sz="1150" dirty="0"/>
              <a:t>, C. B. (2013). Comparison of Mothers' and Fathers' Opinions of Parent–Child Interaction Therapy. </a:t>
            </a:r>
            <a:r>
              <a:rPr lang="en-US" sz="1150" i="1" dirty="0"/>
              <a:t>Child &amp; Family Behavior Therapy</a:t>
            </a:r>
            <a:r>
              <a:rPr lang="en-US" sz="1150" dirty="0"/>
              <a:t>, </a:t>
            </a:r>
            <a:r>
              <a:rPr lang="en-US" sz="1150" i="1" dirty="0"/>
              <a:t>35</a:t>
            </a:r>
            <a:r>
              <a:rPr lang="en-US" sz="1150" dirty="0"/>
              <a:t>(2), 110-131. doi:10.1080/07317107.2013.789358 </a:t>
            </a:r>
            <a:r>
              <a:rPr lang="en-US" sz="1150" baseline="30000" dirty="0"/>
              <a:t>[8]</a:t>
            </a:r>
          </a:p>
          <a:p>
            <a:endParaRPr lang="en-US" sz="1100" dirty="0"/>
          </a:p>
        </p:txBody>
      </p:sp>
      <p:sp>
        <p:nvSpPr>
          <p:cNvPr id="66" name="TextBox 65"/>
          <p:cNvSpPr txBox="1"/>
          <p:nvPr/>
        </p:nvSpPr>
        <p:spPr>
          <a:xfrm>
            <a:off x="10649174" y="20007556"/>
            <a:ext cx="11258326" cy="1669688"/>
          </a:xfrm>
          <a:prstGeom prst="rect">
            <a:avLst/>
          </a:prstGeom>
          <a:noFill/>
        </p:spPr>
        <p:txBody>
          <a:bodyPr wrap="square" rtlCol="0">
            <a:spAutoFit/>
          </a:bodyPr>
          <a:lstStyle/>
          <a:p>
            <a:pPr lvl="1" indent="-457200"/>
            <a:r>
              <a:rPr lang="en-US" sz="1150" dirty="0"/>
              <a:t>Gross, D. A., Belcher, H. E., </a:t>
            </a:r>
            <a:r>
              <a:rPr lang="en-US" sz="1150" dirty="0" err="1"/>
              <a:t>Ofonedu</a:t>
            </a:r>
            <a:r>
              <a:rPr lang="en-US" sz="1150" dirty="0"/>
              <a:t>, M. E., </a:t>
            </a:r>
            <a:r>
              <a:rPr lang="en-US" sz="1150" dirty="0" err="1"/>
              <a:t>Breitenstein</a:t>
            </a:r>
            <a:r>
              <a:rPr lang="en-US" sz="1150" dirty="0"/>
              <a:t>, S., Frick, K. D., &amp; Chakra, B. (2014). Study protocol for a comparative effectiveness trial of two parent training programs in a fee-for-service mental health clinic: can we improve mental health services to low-income families?. Trials, 15(1), 1-18. doi:10.1186/1745-6215-15-70 </a:t>
            </a:r>
            <a:r>
              <a:rPr lang="en-US" sz="1150" baseline="30000" dirty="0"/>
              <a:t>[4]</a:t>
            </a:r>
          </a:p>
          <a:p>
            <a:pPr lvl="1" indent="-457200"/>
            <a:r>
              <a:rPr lang="en-US" sz="1150" dirty="0" err="1"/>
              <a:t>Mah</a:t>
            </a:r>
            <a:r>
              <a:rPr lang="en-US" sz="1150" dirty="0"/>
              <a:t>, J., &amp; Johnston, C. (2008). Parental Social Cognitions: Considerations in the Acceptability of and Engagement in Behavioral Parent Training</a:t>
            </a:r>
            <a:r>
              <a:rPr lang="en-US" sz="1150" i="1" dirty="0"/>
              <a:t>. Clinical Child &amp; Family Psychology Review, 11</a:t>
            </a:r>
            <a:r>
              <a:rPr lang="en-US" sz="1150" dirty="0"/>
              <a:t>(4), 218-236. doi:10.1007/s10567-008-0038-8 </a:t>
            </a:r>
            <a:r>
              <a:rPr lang="en-US" sz="1150" baseline="30000" dirty="0"/>
              <a:t>[5]</a:t>
            </a:r>
          </a:p>
          <a:p>
            <a:pPr lvl="1" indent="-457200"/>
            <a:r>
              <a:rPr lang="en-US" sz="1150" dirty="0" err="1"/>
              <a:t>Lieneman</a:t>
            </a:r>
            <a:r>
              <a:rPr lang="en-US" sz="1150" dirty="0"/>
              <a:t>, C. C., </a:t>
            </a:r>
            <a:r>
              <a:rPr lang="en-US" sz="1150" dirty="0" err="1"/>
              <a:t>Brabson</a:t>
            </a:r>
            <a:r>
              <a:rPr lang="en-US" sz="1150" dirty="0"/>
              <a:t>, L. A., Highlander, A., Wallace, N. M., &amp; McNeil, C. B. (2017). Parent–Child Interaction Therapy: current perspectives. </a:t>
            </a:r>
            <a:r>
              <a:rPr lang="en-US" sz="1150" i="1" dirty="0"/>
              <a:t>Psychology Research and Behavior Management</a:t>
            </a:r>
            <a:r>
              <a:rPr lang="en-US" sz="1150" dirty="0"/>
              <a:t>, </a:t>
            </a:r>
            <a:r>
              <a:rPr lang="en-US" sz="1150" i="1" dirty="0"/>
              <a:t>10</a:t>
            </a:r>
            <a:r>
              <a:rPr lang="en-US" sz="1150" dirty="0"/>
              <a:t>, 239–256. http://doi.org/10.2147/PRBM.S91200 </a:t>
            </a:r>
            <a:r>
              <a:rPr lang="en-US" sz="1150" baseline="30000" dirty="0"/>
              <a:t>[6]</a:t>
            </a:r>
          </a:p>
          <a:p>
            <a:endParaRPr lang="en-US" sz="1100" dirty="0"/>
          </a:p>
          <a:p>
            <a:endParaRPr lang="en-US" sz="1100" dirty="0"/>
          </a:p>
        </p:txBody>
      </p:sp>
      <p:sp>
        <p:nvSpPr>
          <p:cNvPr id="51" name="Rectangle 50"/>
          <p:cNvSpPr/>
          <p:nvPr/>
        </p:nvSpPr>
        <p:spPr>
          <a:xfrm>
            <a:off x="2666532" y="15811630"/>
            <a:ext cx="6591894" cy="2862322"/>
          </a:xfrm>
          <a:prstGeom prst="rect">
            <a:avLst/>
          </a:prstGeom>
        </p:spPr>
        <p:txBody>
          <a:bodyPr wrap="square">
            <a:spAutoFit/>
          </a:bodyPr>
          <a:lstStyle/>
          <a:p>
            <a:pPr marL="304815" indent="-304815">
              <a:buFont typeface="Arial" pitchFamily="34" charset="0"/>
              <a:buChar char="•"/>
            </a:pPr>
            <a:r>
              <a:rPr lang="en-US" sz="1800" dirty="0">
                <a:cs typeface="Times New Roman" pitchFamily="18" charset="0"/>
              </a:rPr>
              <a:t>The data are a subset of data from a larger study</a:t>
            </a:r>
          </a:p>
          <a:p>
            <a:pPr marL="304815" indent="-304815">
              <a:buFont typeface="Arial" pitchFamily="34" charset="0"/>
              <a:buChar char="•"/>
            </a:pPr>
            <a:r>
              <a:rPr lang="en-US" sz="1800" dirty="0">
                <a:cs typeface="Times New Roman" pitchFamily="18" charset="0"/>
              </a:rPr>
              <a:t>The purpose of the present study:</a:t>
            </a:r>
          </a:p>
          <a:p>
            <a:pPr marL="304815" indent="-304815">
              <a:buFont typeface="Arial"/>
              <a:buChar char="•"/>
            </a:pPr>
            <a:endParaRPr lang="en-US" sz="1800" dirty="0">
              <a:cs typeface="Times New Roman" pitchFamily="18" charset="0"/>
            </a:endParaRPr>
          </a:p>
          <a:p>
            <a:pPr marL="304815">
              <a:buFont typeface="Arial"/>
              <a:buChar char="•"/>
            </a:pPr>
            <a:r>
              <a:rPr lang="en-US" sz="1800" dirty="0">
                <a:cs typeface="Times New Roman" pitchFamily="18" charset="0"/>
              </a:rPr>
              <a:t>    </a:t>
            </a:r>
            <a:r>
              <a:rPr lang="en-US" sz="1800" dirty="0">
                <a:ea typeface="Calibri" charset="0"/>
              </a:rPr>
              <a:t>Examine acceptability of PCIT in relation to SES among undergraduate psychology students. </a:t>
            </a:r>
          </a:p>
          <a:p>
            <a:pPr marL="304815"/>
            <a:endParaRPr lang="en-US" sz="1800" dirty="0">
              <a:cs typeface="Times New Roman" pitchFamily="18" charset="0"/>
            </a:endParaRPr>
          </a:p>
          <a:p>
            <a:pPr marL="304815" indent="-304815">
              <a:buFont typeface="Arial" pitchFamily="34" charset="0"/>
              <a:buChar char="•"/>
            </a:pPr>
            <a:r>
              <a:rPr lang="en-US" sz="1800" dirty="0">
                <a:cs typeface="Times New Roman" pitchFamily="18" charset="0"/>
              </a:rPr>
              <a:t>  Hypothesis: </a:t>
            </a:r>
          </a:p>
          <a:p>
            <a:pPr marL="304815" indent="-304815">
              <a:buFont typeface="Arial"/>
              <a:buChar char="•"/>
            </a:pPr>
            <a:endParaRPr lang="en-US" sz="1800" dirty="0">
              <a:cs typeface="Times New Roman" pitchFamily="18" charset="0"/>
            </a:endParaRPr>
          </a:p>
          <a:p>
            <a:pPr marL="304815">
              <a:buFont typeface="Arial"/>
              <a:buChar char="•"/>
            </a:pPr>
            <a:r>
              <a:rPr lang="en-US" sz="1800" dirty="0">
                <a:cs typeface="Times New Roman" pitchFamily="18" charset="0"/>
              </a:rPr>
              <a:t>    Students with higher SES will be more accepting of PCIT than students reporting low SES. </a:t>
            </a:r>
            <a:endParaRPr lang="en-US" sz="1800" dirty="0">
              <a:ea typeface="Calibri" charset="0"/>
              <a:cs typeface="Times New Roman" charset="0"/>
            </a:endParaRPr>
          </a:p>
        </p:txBody>
      </p:sp>
      <p:sp>
        <p:nvSpPr>
          <p:cNvPr id="63" name="Rectangle 62"/>
          <p:cNvSpPr/>
          <p:nvPr/>
        </p:nvSpPr>
        <p:spPr>
          <a:xfrm>
            <a:off x="9936215" y="10022325"/>
            <a:ext cx="12986470" cy="10535833"/>
          </a:xfrm>
          <a:prstGeom prst="rect">
            <a:avLst/>
          </a:prstGeom>
        </p:spPr>
        <p:txBody>
          <a:bodyPr wrap="square">
            <a:spAutoFit/>
          </a:bodyPr>
          <a:lstStyle/>
          <a:p>
            <a:pPr algn="ct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pPr>
              <a:buFont typeface="Arial" pitchFamily="34" charset="0"/>
              <a:buChar char="•"/>
            </a:pPr>
            <a:endParaRPr lang="en-US" sz="2000" dirty="0">
              <a:latin typeface="Times New Roman" pitchFamily="18" charset="0"/>
              <a:cs typeface="Times New Roman" pitchFamily="18" charset="0"/>
            </a:endParaRPr>
          </a:p>
          <a:p>
            <a:pPr>
              <a:buFont typeface="Arial" pitchFamily="34" charset="0"/>
              <a:buChar char="•"/>
            </a:pPr>
            <a:endParaRPr lang="en-US" sz="2000" dirty="0">
              <a:latin typeface="Times New Roman" pitchFamily="18" charset="0"/>
              <a:cs typeface="Times New Roman" pitchFamily="18" charset="0"/>
            </a:endParaRPr>
          </a:p>
          <a:p>
            <a:pPr>
              <a:buFont typeface="Arial" pitchFamily="34" charset="0"/>
              <a:buChar char="•"/>
            </a:pPr>
            <a:r>
              <a:rPr lang="en-US" sz="2200" dirty="0">
                <a:cs typeface="Times New Roman" pitchFamily="18" charset="0"/>
              </a:rPr>
              <a:t>Participants</a:t>
            </a:r>
          </a:p>
          <a:p>
            <a:pPr marL="457223" lvl="1">
              <a:spcBef>
                <a:spcPts val="400"/>
              </a:spcBef>
              <a:spcAft>
                <a:spcPts val="400"/>
              </a:spcAft>
              <a:buFont typeface="Arial" pitchFamily="34" charset="0"/>
              <a:buChar char="•"/>
            </a:pPr>
            <a:r>
              <a:rPr lang="en-US" sz="1900" dirty="0">
                <a:cs typeface="Times New Roman" pitchFamily="18" charset="0"/>
              </a:rPr>
              <a:t> </a:t>
            </a:r>
            <a:r>
              <a:rPr lang="en-US" sz="2000" dirty="0">
                <a:cs typeface="Times New Roman" pitchFamily="18" charset="0"/>
              </a:rPr>
              <a:t>602 undergraduate psychology students </a:t>
            </a:r>
          </a:p>
          <a:p>
            <a:pPr marL="457223" lvl="1">
              <a:spcBef>
                <a:spcPts val="400"/>
              </a:spcBef>
              <a:spcAft>
                <a:spcPts val="400"/>
              </a:spcAft>
              <a:buFont typeface="Arial" pitchFamily="34" charset="0"/>
              <a:buChar char="•"/>
            </a:pPr>
            <a:r>
              <a:rPr lang="en-US" sz="2000" dirty="0">
                <a:cs typeface="Times New Roman" pitchFamily="18" charset="0"/>
              </a:rPr>
              <a:t>67% Females, 38% Males; age range from 17-47 (</a:t>
            </a:r>
            <a:r>
              <a:rPr lang="en-US" sz="2000" i="1" dirty="0">
                <a:cs typeface="Times New Roman" pitchFamily="18" charset="0"/>
              </a:rPr>
              <a:t>M</a:t>
            </a:r>
            <a:r>
              <a:rPr lang="en-US" sz="2000" dirty="0">
                <a:cs typeface="Times New Roman" pitchFamily="18" charset="0"/>
              </a:rPr>
              <a:t> = 19.78, </a:t>
            </a:r>
            <a:r>
              <a:rPr lang="en-US" sz="2000" i="1" dirty="0">
                <a:cs typeface="Times New Roman" pitchFamily="18" charset="0"/>
              </a:rPr>
              <a:t>SD </a:t>
            </a:r>
            <a:r>
              <a:rPr lang="en-US" sz="2000" dirty="0">
                <a:cs typeface="Times New Roman" pitchFamily="18" charset="0"/>
              </a:rPr>
              <a:t>= 3.99)</a:t>
            </a:r>
          </a:p>
          <a:p>
            <a:pPr marL="457223">
              <a:spcBef>
                <a:spcPts val="400"/>
              </a:spcBef>
              <a:spcAft>
                <a:spcPts val="400"/>
              </a:spcAft>
              <a:buFont typeface="Arial" pitchFamily="34" charset="0"/>
              <a:buChar char="•"/>
            </a:pPr>
            <a:r>
              <a:rPr lang="en-US" sz="2000" dirty="0">
                <a:cs typeface="Times New Roman" pitchFamily="18" charset="0"/>
              </a:rPr>
              <a:t>83% Caucasian, 8% African American, 4.5% other, 3% Asian, 0.5% Native American/Pacific Islander. </a:t>
            </a:r>
          </a:p>
          <a:p>
            <a:endParaRPr lang="en-US" sz="2000" dirty="0">
              <a:cs typeface="Times New Roman" pitchFamily="18" charset="0"/>
            </a:endParaRPr>
          </a:p>
          <a:p>
            <a:pPr>
              <a:buFont typeface="Arial" pitchFamily="34" charset="0"/>
              <a:buChar char="•"/>
            </a:pPr>
            <a:r>
              <a:rPr lang="en-US" sz="2000" dirty="0">
                <a:cs typeface="Times New Roman" pitchFamily="18" charset="0"/>
              </a:rPr>
              <a:t>   </a:t>
            </a:r>
            <a:r>
              <a:rPr lang="en-US" sz="2200" dirty="0">
                <a:cs typeface="Times New Roman" pitchFamily="18" charset="0"/>
              </a:rPr>
              <a:t>Apparatus and Materials</a:t>
            </a:r>
          </a:p>
          <a:p>
            <a:pPr marL="457223">
              <a:spcBef>
                <a:spcPts val="400"/>
              </a:spcBef>
              <a:spcAft>
                <a:spcPts val="400"/>
              </a:spcAft>
              <a:buFont typeface="Arial" pitchFamily="34" charset="0"/>
              <a:buChar char="•"/>
            </a:pPr>
            <a:r>
              <a:rPr lang="en-US" sz="2000" dirty="0">
                <a:ea typeface="Times New Roman" charset="0"/>
                <a:cs typeface="Times New Roman" charset="0"/>
              </a:rPr>
              <a:t>Treatment Evaluation Inventory-Short Form for PCIT (TEI for PCIT; </a:t>
            </a:r>
            <a:r>
              <a:rPr lang="en-US" sz="2000" dirty="0" err="1">
                <a:ea typeface="Times New Roman" charset="0"/>
                <a:cs typeface="Times New Roman" charset="0"/>
              </a:rPr>
              <a:t>Tiano</a:t>
            </a:r>
            <a:r>
              <a:rPr lang="en-US" sz="2000" dirty="0">
                <a:ea typeface="Times New Roman" charset="0"/>
                <a:cs typeface="Times New Roman" charset="0"/>
              </a:rPr>
              <a:t> et al, 2013) was modified from Kelley et al. (1989) Treatment Evaluation Inventory- Short Form (TEI). The scale consists of 9-items scored with a 5-point Likert scale (1 = Strongly Disagree to 5 = Strongly Agree). </a:t>
            </a:r>
          </a:p>
          <a:p>
            <a:pPr marL="2024578" lvl="1">
              <a:spcBef>
                <a:spcPts val="400"/>
              </a:spcBef>
              <a:spcAft>
                <a:spcPts val="400"/>
              </a:spcAft>
              <a:buFont typeface="Arial" pitchFamily="34" charset="0"/>
              <a:buChar char="•"/>
            </a:pPr>
            <a:r>
              <a:rPr lang="en-US" sz="2000" dirty="0">
                <a:ea typeface="Times New Roman" charset="0"/>
                <a:cs typeface="Times New Roman" charset="0"/>
              </a:rPr>
              <a:t> A score higher than 42 on this measure indicates acceptability, whereas a score lower is in the unacceptable range.</a:t>
            </a:r>
          </a:p>
          <a:p>
            <a:pPr marL="2024578" lvl="1">
              <a:spcBef>
                <a:spcPts val="400"/>
              </a:spcBef>
              <a:spcAft>
                <a:spcPts val="400"/>
              </a:spcAft>
              <a:buFont typeface="Arial" pitchFamily="34" charset="0"/>
              <a:buChar char="•"/>
            </a:pPr>
            <a:r>
              <a:rPr lang="en-US" sz="2000" dirty="0">
                <a:ea typeface="Times New Roman" charset="0"/>
                <a:cs typeface="Times New Roman" charset="0"/>
              </a:rPr>
              <a:t> With a Cronbach’s alpha of .89, internal consistency of this measure is sufficient.</a:t>
            </a:r>
          </a:p>
          <a:p>
            <a:pPr marL="457223">
              <a:spcBef>
                <a:spcPts val="400"/>
              </a:spcBef>
              <a:spcAft>
                <a:spcPts val="400"/>
              </a:spcAft>
              <a:buFont typeface="Arial" pitchFamily="34" charset="0"/>
              <a:buChar char="•"/>
            </a:pPr>
            <a:r>
              <a:rPr lang="en-US" sz="2000" dirty="0">
                <a:ea typeface="Times New Roman" charset="0"/>
                <a:cs typeface="Times New Roman" charset="0"/>
              </a:rPr>
              <a:t>Demographic Questionnaire</a:t>
            </a:r>
          </a:p>
          <a:p>
            <a:pPr lvl="0"/>
            <a:endParaRPr lang="en-US" sz="2000" dirty="0">
              <a:cs typeface="Times New Roman" pitchFamily="18" charset="0"/>
            </a:endParaRPr>
          </a:p>
          <a:p>
            <a:pPr lvl="0">
              <a:buFont typeface="Arial" pitchFamily="34" charset="0"/>
              <a:buChar char="•"/>
            </a:pPr>
            <a:r>
              <a:rPr lang="en-US" sz="2000" dirty="0">
                <a:cs typeface="Times New Roman" pitchFamily="18" charset="0"/>
              </a:rPr>
              <a:t>    </a:t>
            </a:r>
            <a:r>
              <a:rPr lang="en-US" sz="2200" dirty="0">
                <a:cs typeface="Times New Roman" pitchFamily="18" charset="0"/>
              </a:rPr>
              <a:t>Procedure</a:t>
            </a:r>
          </a:p>
          <a:p>
            <a:pPr marL="457223">
              <a:spcBef>
                <a:spcPts val="400"/>
              </a:spcBef>
              <a:spcAft>
                <a:spcPts val="400"/>
              </a:spcAft>
              <a:buFont typeface="Arial" pitchFamily="34" charset="0"/>
              <a:buChar char="•"/>
            </a:pPr>
            <a:r>
              <a:rPr lang="en-US" sz="2000" dirty="0">
                <a:ea typeface="Times New Roman" charset="0"/>
                <a:cs typeface="Times New Roman" charset="0"/>
              </a:rPr>
              <a:t> Students were recruited through the online SONA system, which provided a link to the online study constructed with </a:t>
            </a:r>
            <a:r>
              <a:rPr lang="en-US" sz="2000" dirty="0" err="1">
                <a:ea typeface="Times New Roman" charset="0"/>
                <a:cs typeface="Times New Roman" charset="0"/>
              </a:rPr>
              <a:t>Qualtrics</a:t>
            </a:r>
            <a:r>
              <a:rPr lang="en-US" sz="2000" dirty="0">
                <a:ea typeface="Times New Roman" charset="0"/>
                <a:cs typeface="Times New Roman" charset="0"/>
              </a:rPr>
              <a:t>. </a:t>
            </a:r>
          </a:p>
          <a:p>
            <a:pPr marL="457223">
              <a:spcBef>
                <a:spcPts val="400"/>
              </a:spcBef>
              <a:spcAft>
                <a:spcPts val="400"/>
              </a:spcAft>
              <a:buFont typeface="Arial" pitchFamily="34" charset="0"/>
              <a:buChar char="•"/>
            </a:pPr>
            <a:r>
              <a:rPr lang="en-US" sz="2000" dirty="0">
                <a:ea typeface="Times New Roman" charset="0"/>
                <a:cs typeface="Times New Roman" charset="0"/>
              </a:rPr>
              <a:t>Participants completed a demographic form.</a:t>
            </a:r>
          </a:p>
          <a:p>
            <a:pPr marL="457223">
              <a:spcBef>
                <a:spcPts val="400"/>
              </a:spcBef>
              <a:spcAft>
                <a:spcPts val="400"/>
              </a:spcAft>
              <a:buFont typeface="Arial" pitchFamily="34" charset="0"/>
              <a:buChar char="•"/>
            </a:pPr>
            <a:r>
              <a:rPr lang="en-US" sz="2000" dirty="0">
                <a:ea typeface="Times New Roman" charset="0"/>
                <a:cs typeface="Times New Roman" charset="0"/>
              </a:rPr>
              <a:t>Participants were then given scenarios involving the implementation of PCIT strategies and asked to rate their acceptability of these procedures (TEI for PCIT).</a:t>
            </a:r>
          </a:p>
          <a:p>
            <a:pPr>
              <a:buFont typeface="Arial" pitchFamily="34" charset="0"/>
              <a:buChar char="•"/>
            </a:pPr>
            <a:endParaRPr lang="en-US" sz="1933" dirty="0">
              <a:latin typeface="Times New Roman" pitchFamily="18" charset="0"/>
              <a:cs typeface="Times New Roman" pitchFamily="18" charset="0"/>
            </a:endParaRPr>
          </a:p>
          <a:p>
            <a:pPr>
              <a:buFont typeface="Arial" pitchFamily="34" charset="0"/>
              <a:buChar char="•"/>
            </a:pPr>
            <a:endParaRPr lang="en-US" sz="2133" dirty="0">
              <a:latin typeface="Times New Roman" pitchFamily="18" charset="0"/>
              <a:cs typeface="Times New Roman" pitchFamily="18" charset="0"/>
            </a:endParaRPr>
          </a:p>
          <a:p>
            <a:endParaRPr lang="en-US" sz="2133" dirty="0">
              <a:latin typeface="Times New Roman" pitchFamily="18" charset="0"/>
              <a:cs typeface="Times New Roman" pitchFamily="18" charset="0"/>
            </a:endParaRPr>
          </a:p>
          <a:p>
            <a:pPr>
              <a:buFont typeface="Arial" pitchFamily="34" charset="0"/>
              <a:buChar char="•"/>
            </a:pPr>
            <a:endParaRPr lang="en-US" sz="2133" dirty="0">
              <a:latin typeface="Times New Roman" pitchFamily="18" charset="0"/>
              <a:cs typeface="Times New Roman" pitchFamily="18" charset="0"/>
            </a:endParaRPr>
          </a:p>
          <a:p>
            <a:endParaRPr lang="en-US" sz="2133" dirty="0">
              <a:latin typeface="Times New Roman" pitchFamily="18" charset="0"/>
              <a:cs typeface="Times New Roman" pitchFamily="18" charset="0"/>
            </a:endParaRPr>
          </a:p>
          <a:p>
            <a:r>
              <a:rPr lang="en-US" sz="2133" dirty="0">
                <a:latin typeface="Times New Roman" pitchFamily="18" charset="0"/>
                <a:cs typeface="Times New Roman" pitchFamily="18" charset="0"/>
              </a:rPr>
              <a:t> </a:t>
            </a:r>
          </a:p>
        </p:txBody>
      </p:sp>
      <p:sp>
        <p:nvSpPr>
          <p:cNvPr id="64" name="Rectangle 63"/>
          <p:cNvSpPr/>
          <p:nvPr/>
        </p:nvSpPr>
        <p:spPr>
          <a:xfrm>
            <a:off x="23860957" y="4409286"/>
            <a:ext cx="6509479" cy="2554545"/>
          </a:xfrm>
          <a:prstGeom prst="rect">
            <a:avLst/>
          </a:prstGeom>
        </p:spPr>
        <p:txBody>
          <a:bodyPr wrap="square">
            <a:spAutoFit/>
          </a:bodyPr>
          <a:lstStyle/>
          <a:p>
            <a:pPr marL="342900" indent="-342900">
              <a:buFont typeface="Arial" panose="020B0604020202020204" pitchFamily="34" charset="0"/>
              <a:buChar char="•"/>
            </a:pPr>
            <a:r>
              <a:rPr lang="en-US" sz="2000" dirty="0"/>
              <a:t>Undergraduate students in general reported low acceptability of PCIT (</a:t>
            </a:r>
            <a:r>
              <a:rPr lang="en-US" sz="2000" i="1" dirty="0"/>
              <a:t>M </a:t>
            </a:r>
            <a:r>
              <a:rPr lang="en-US" sz="2000" dirty="0"/>
              <a:t>= 30.01,</a:t>
            </a:r>
            <a:r>
              <a:rPr lang="en-US" sz="2000" i="1" dirty="0"/>
              <a:t> SD </a:t>
            </a:r>
            <a:r>
              <a:rPr lang="en-US" sz="2000" dirty="0"/>
              <a:t>= 5.255)</a:t>
            </a:r>
            <a:endParaRPr lang="en-US" sz="2000" dirty="0">
              <a:cs typeface="Times New Roman" charset="0"/>
            </a:endParaRPr>
          </a:p>
          <a:p>
            <a:endParaRPr lang="en-US" sz="2000" dirty="0">
              <a:cs typeface="Times New Roman" charset="0"/>
            </a:endParaRPr>
          </a:p>
          <a:p>
            <a:r>
              <a:rPr lang="en-US" sz="2000" dirty="0">
                <a:cs typeface="Times New Roman" charset="0"/>
              </a:rPr>
              <a:t>Data for the hypothesis was analyzed using a linear regression.</a:t>
            </a:r>
          </a:p>
          <a:p>
            <a:endParaRPr lang="en-US" sz="2000" dirty="0">
              <a:cs typeface="Times New Roman" charset="0"/>
            </a:endParaRPr>
          </a:p>
          <a:p>
            <a:pPr marL="342900" indent="-342900">
              <a:buFont typeface="Arial" panose="020B0604020202020204" pitchFamily="34" charset="0"/>
              <a:buChar char="•"/>
            </a:pPr>
            <a:r>
              <a:rPr lang="en-US" sz="2000" dirty="0">
                <a:cs typeface="Times New Roman" charset="0"/>
              </a:rPr>
              <a:t>No Significant difference between acceptability of PCIT and SES of the students, F (1,411) =.017, p = .897</a:t>
            </a:r>
            <a:endParaRPr lang="en-US" sz="2133" dirty="0">
              <a:cs typeface="Times New Roman" pitchFamily="18" charset="0"/>
            </a:endParaRPr>
          </a:p>
        </p:txBody>
      </p:sp>
      <p:pic>
        <p:nvPicPr>
          <p:cNvPr id="50" name="Picture 49" descr="http://www.marshall.edu/lgbo/m.jpg"/>
          <p:cNvPicPr>
            <a:picLocks noChangeAspect="1" noChangeArrowheads="1"/>
          </p:cNvPicPr>
          <p:nvPr/>
        </p:nvPicPr>
        <p:blipFill>
          <a:blip r:embed="rId3" cstate="print"/>
          <a:srcRect/>
          <a:stretch>
            <a:fillRect/>
          </a:stretch>
        </p:blipFill>
        <p:spPr bwMode="auto">
          <a:xfrm>
            <a:off x="26492744" y="501782"/>
            <a:ext cx="3409966" cy="2616605"/>
          </a:xfrm>
          <a:prstGeom prst="rect">
            <a:avLst/>
          </a:prstGeom>
          <a:noFill/>
        </p:spPr>
      </p:pic>
    </p:spTree>
    <p:extLst>
      <p:ext uri="{BB962C8B-B14F-4D97-AF65-F5344CB8AC3E}">
        <p14:creationId xmlns:p14="http://schemas.microsoft.com/office/powerpoint/2010/main" val="3505203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1774</TotalTime>
  <Words>1165</Words>
  <Application>Microsoft Office PowerPoint</Application>
  <PresentationFormat>Custom</PresentationFormat>
  <Paragraphs>97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Constantia</vt:lpstr>
      <vt:lpstr>Rockwell</vt:lpstr>
      <vt:lpstr>Tahoma</vt:lpstr>
      <vt:lpstr>Times New Roman</vt:lpstr>
      <vt:lpstr>Office Theme</vt:lpstr>
      <vt:lpstr>PowerPoint Presentation</vt:lpstr>
    </vt:vector>
  </TitlesOfParts>
  <Company>Wilmington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Samuel Peer</dc:creator>
  <cp:lastModifiedBy>Justin Gibson</cp:lastModifiedBy>
  <cp:revision>334</cp:revision>
  <cp:lastPrinted>2016-10-05T01:55:10Z</cp:lastPrinted>
  <dcterms:created xsi:type="dcterms:W3CDTF">2012-04-25T14:21:07Z</dcterms:created>
  <dcterms:modified xsi:type="dcterms:W3CDTF">2018-04-19T03:28:00Z</dcterms:modified>
</cp:coreProperties>
</file>