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6" r:id="rId2"/>
  </p:sldIdLst>
  <p:sldSz cx="32918400" cy="21945600"/>
  <p:notesSz cx="9236075" cy="6950075"/>
  <p:defaultTextStyle>
    <a:defPPr>
      <a:defRPr lang="en-US"/>
    </a:defPPr>
    <a:lvl1pPr marL="0" algn="l" defTabSz="1567355" rtl="0" eaLnBrk="1" latinLnBrk="0" hangingPunct="1">
      <a:defRPr sz="6142" kern="1200">
        <a:solidFill>
          <a:schemeClr val="tx1"/>
        </a:solidFill>
        <a:latin typeface="+mn-lt"/>
        <a:ea typeface="+mn-ea"/>
        <a:cs typeface="+mn-cs"/>
      </a:defRPr>
    </a:lvl1pPr>
    <a:lvl2pPr marL="1567355" algn="l" defTabSz="1567355" rtl="0" eaLnBrk="1" latinLnBrk="0" hangingPunct="1">
      <a:defRPr sz="6142" kern="1200">
        <a:solidFill>
          <a:schemeClr val="tx1"/>
        </a:solidFill>
        <a:latin typeface="+mn-lt"/>
        <a:ea typeface="+mn-ea"/>
        <a:cs typeface="+mn-cs"/>
      </a:defRPr>
    </a:lvl2pPr>
    <a:lvl3pPr marL="3134710" algn="l" defTabSz="1567355" rtl="0" eaLnBrk="1" latinLnBrk="0" hangingPunct="1">
      <a:defRPr sz="6142" kern="1200">
        <a:solidFill>
          <a:schemeClr val="tx1"/>
        </a:solidFill>
        <a:latin typeface="+mn-lt"/>
        <a:ea typeface="+mn-ea"/>
        <a:cs typeface="+mn-cs"/>
      </a:defRPr>
    </a:lvl3pPr>
    <a:lvl4pPr marL="4702064" algn="l" defTabSz="1567355" rtl="0" eaLnBrk="1" latinLnBrk="0" hangingPunct="1">
      <a:defRPr sz="6142" kern="1200">
        <a:solidFill>
          <a:schemeClr val="tx1"/>
        </a:solidFill>
        <a:latin typeface="+mn-lt"/>
        <a:ea typeface="+mn-ea"/>
        <a:cs typeface="+mn-cs"/>
      </a:defRPr>
    </a:lvl4pPr>
    <a:lvl5pPr marL="6269419" algn="l" defTabSz="1567355" rtl="0" eaLnBrk="1" latinLnBrk="0" hangingPunct="1">
      <a:defRPr sz="6142" kern="1200">
        <a:solidFill>
          <a:schemeClr val="tx1"/>
        </a:solidFill>
        <a:latin typeface="+mn-lt"/>
        <a:ea typeface="+mn-ea"/>
        <a:cs typeface="+mn-cs"/>
      </a:defRPr>
    </a:lvl5pPr>
    <a:lvl6pPr marL="7836774" algn="l" defTabSz="1567355" rtl="0" eaLnBrk="1" latinLnBrk="0" hangingPunct="1">
      <a:defRPr sz="6142" kern="1200">
        <a:solidFill>
          <a:schemeClr val="tx1"/>
        </a:solidFill>
        <a:latin typeface="+mn-lt"/>
        <a:ea typeface="+mn-ea"/>
        <a:cs typeface="+mn-cs"/>
      </a:defRPr>
    </a:lvl6pPr>
    <a:lvl7pPr marL="9404129" algn="l" defTabSz="1567355" rtl="0" eaLnBrk="1" latinLnBrk="0" hangingPunct="1">
      <a:defRPr sz="6142" kern="1200">
        <a:solidFill>
          <a:schemeClr val="tx1"/>
        </a:solidFill>
        <a:latin typeface="+mn-lt"/>
        <a:ea typeface="+mn-ea"/>
        <a:cs typeface="+mn-cs"/>
      </a:defRPr>
    </a:lvl7pPr>
    <a:lvl8pPr marL="10971483" algn="l" defTabSz="1567355" rtl="0" eaLnBrk="1" latinLnBrk="0" hangingPunct="1">
      <a:defRPr sz="6142" kern="1200">
        <a:solidFill>
          <a:schemeClr val="tx1"/>
        </a:solidFill>
        <a:latin typeface="+mn-lt"/>
        <a:ea typeface="+mn-ea"/>
        <a:cs typeface="+mn-cs"/>
      </a:defRPr>
    </a:lvl8pPr>
    <a:lvl9pPr marL="12538838" algn="l" defTabSz="1567355" rtl="0" eaLnBrk="1" latinLnBrk="0" hangingPunct="1">
      <a:defRPr sz="6142"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83" userDrawn="1">
          <p15:clr>
            <a:srgbClr val="A4A3A4"/>
          </p15:clr>
        </p15:guide>
        <p15:guide id="2" pos="103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5827" autoAdjust="0"/>
  </p:normalViewPr>
  <p:slideViewPr>
    <p:cSldViewPr snapToGrid="0" snapToObjects="1" showGuides="1">
      <p:cViewPr>
        <p:scale>
          <a:sx n="50" d="100"/>
          <a:sy n="50" d="100"/>
        </p:scale>
        <p:origin x="448" y="3472"/>
      </p:cViewPr>
      <p:guideLst>
        <p:guide orient="horz" pos="383"/>
        <p:guide pos="103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019" cy="34762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31947" y="0"/>
            <a:ext cx="4002019" cy="347624"/>
          </a:xfrm>
          <a:prstGeom prst="rect">
            <a:avLst/>
          </a:prstGeom>
        </p:spPr>
        <p:txBody>
          <a:bodyPr vert="horz" lIns="91440" tIns="45720" rIns="91440" bIns="45720" rtlCol="0"/>
          <a:lstStyle>
            <a:lvl1pPr algn="r">
              <a:defRPr sz="1200"/>
            </a:lvl1pPr>
          </a:lstStyle>
          <a:p>
            <a:fld id="{E2990C14-9F66-4B00-B28E-22EA6B590625}" type="datetimeFigureOut">
              <a:rPr lang="en-US" smtClean="0"/>
              <a:pPr/>
              <a:t>4/18/18</a:t>
            </a:fld>
            <a:endParaRPr lang="en-US"/>
          </a:p>
        </p:txBody>
      </p:sp>
      <p:sp>
        <p:nvSpPr>
          <p:cNvPr id="4" name="Footer Placeholder 3"/>
          <p:cNvSpPr>
            <a:spLocks noGrp="1"/>
          </p:cNvSpPr>
          <p:nvPr>
            <p:ph type="ftr" sz="quarter" idx="2"/>
          </p:nvPr>
        </p:nvSpPr>
        <p:spPr>
          <a:xfrm>
            <a:off x="0" y="6601257"/>
            <a:ext cx="4002019" cy="34762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31947" y="6601257"/>
            <a:ext cx="4002019" cy="347624"/>
          </a:xfrm>
          <a:prstGeom prst="rect">
            <a:avLst/>
          </a:prstGeom>
        </p:spPr>
        <p:txBody>
          <a:bodyPr vert="horz" lIns="91440" tIns="45720" rIns="91440" bIns="45720" rtlCol="0" anchor="b"/>
          <a:lstStyle>
            <a:lvl1pPr algn="r">
              <a:defRPr sz="1200"/>
            </a:lvl1pPr>
          </a:lstStyle>
          <a:p>
            <a:fld id="{2110D597-E7BB-4559-9244-ADE017C8347F}" type="slidenum">
              <a:rPr lang="en-US" smtClean="0"/>
              <a:pPr/>
              <a:t>‹#›</a:t>
            </a:fld>
            <a:endParaRPr lang="en-US"/>
          </a:p>
        </p:txBody>
      </p:sp>
    </p:spTree>
    <p:extLst>
      <p:ext uri="{BB962C8B-B14F-4D97-AF65-F5344CB8AC3E}">
        <p14:creationId xmlns:p14="http://schemas.microsoft.com/office/powerpoint/2010/main" val="24502896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02299" cy="3475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5231640" y="0"/>
            <a:ext cx="4002299" cy="347504"/>
          </a:xfrm>
          <a:prstGeom prst="rect">
            <a:avLst/>
          </a:prstGeom>
        </p:spPr>
        <p:txBody>
          <a:bodyPr vert="horz" lIns="92492" tIns="46246" rIns="92492" bIns="46246" rtlCol="0"/>
          <a:lstStyle>
            <a:lvl1pPr algn="r">
              <a:defRPr sz="1200"/>
            </a:lvl1pPr>
          </a:lstStyle>
          <a:p>
            <a:fld id="{90E34A86-75F8-4AF6-AD2D-9413FCA77D6F}" type="datetimeFigureOut">
              <a:rPr lang="en-US" smtClean="0"/>
              <a:pPr/>
              <a:t>4/18/18</a:t>
            </a:fld>
            <a:endParaRPr lang="en-US"/>
          </a:p>
        </p:txBody>
      </p:sp>
      <p:sp>
        <p:nvSpPr>
          <p:cNvPr id="4" name="Slide Image Placeholder 3"/>
          <p:cNvSpPr>
            <a:spLocks noGrp="1" noRot="1" noChangeAspect="1"/>
          </p:cNvSpPr>
          <p:nvPr>
            <p:ph type="sldImg" idx="2"/>
          </p:nvPr>
        </p:nvSpPr>
        <p:spPr>
          <a:xfrm>
            <a:off x="2663825" y="520700"/>
            <a:ext cx="3908425" cy="260667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923608" y="3301286"/>
            <a:ext cx="7388860" cy="3127534"/>
          </a:xfrm>
          <a:prstGeom prst="rect">
            <a:avLst/>
          </a:prstGeom>
        </p:spPr>
        <p:txBody>
          <a:bodyPr vert="horz" lIns="92492" tIns="46246" rIns="92492" bIns="4624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601365"/>
            <a:ext cx="4002299" cy="3475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5231640" y="6601365"/>
            <a:ext cx="4002299" cy="347504"/>
          </a:xfrm>
          <a:prstGeom prst="rect">
            <a:avLst/>
          </a:prstGeom>
        </p:spPr>
        <p:txBody>
          <a:bodyPr vert="horz" lIns="92492" tIns="46246" rIns="92492" bIns="46246" rtlCol="0" anchor="b"/>
          <a:lstStyle>
            <a:lvl1pPr algn="r">
              <a:defRPr sz="1200"/>
            </a:lvl1pPr>
          </a:lstStyle>
          <a:p>
            <a:fld id="{D985CFDB-B5BF-4040-852C-AE083722B072}" type="slidenum">
              <a:rPr lang="en-US" smtClean="0"/>
              <a:pPr/>
              <a:t>‹#›</a:t>
            </a:fld>
            <a:endParaRPr lang="en-US"/>
          </a:p>
        </p:txBody>
      </p:sp>
    </p:spTree>
    <p:extLst>
      <p:ext uri="{BB962C8B-B14F-4D97-AF65-F5344CB8AC3E}">
        <p14:creationId xmlns:p14="http://schemas.microsoft.com/office/powerpoint/2010/main" val="912718715"/>
      </p:ext>
    </p:extLst>
  </p:cSld>
  <p:clrMap bg1="lt1" tx1="dk1" bg2="lt2" tx2="dk2" accent1="accent1" accent2="accent2" accent3="accent3" accent4="accent4" accent5="accent5" accent6="accent6" hlink="hlink" folHlink="folHlink"/>
  <p:notesStyle>
    <a:lvl1pPr marL="0" algn="l" defTabSz="653064" rtl="0" eaLnBrk="1" latinLnBrk="0" hangingPunct="1">
      <a:defRPr sz="857" kern="1200">
        <a:solidFill>
          <a:schemeClr val="tx1"/>
        </a:solidFill>
        <a:latin typeface="+mn-lt"/>
        <a:ea typeface="+mn-ea"/>
        <a:cs typeface="+mn-cs"/>
      </a:defRPr>
    </a:lvl1pPr>
    <a:lvl2pPr marL="326532" algn="l" defTabSz="653064" rtl="0" eaLnBrk="1" latinLnBrk="0" hangingPunct="1">
      <a:defRPr sz="857" kern="1200">
        <a:solidFill>
          <a:schemeClr val="tx1"/>
        </a:solidFill>
        <a:latin typeface="+mn-lt"/>
        <a:ea typeface="+mn-ea"/>
        <a:cs typeface="+mn-cs"/>
      </a:defRPr>
    </a:lvl2pPr>
    <a:lvl3pPr marL="653064" algn="l" defTabSz="653064" rtl="0" eaLnBrk="1" latinLnBrk="0" hangingPunct="1">
      <a:defRPr sz="857" kern="1200">
        <a:solidFill>
          <a:schemeClr val="tx1"/>
        </a:solidFill>
        <a:latin typeface="+mn-lt"/>
        <a:ea typeface="+mn-ea"/>
        <a:cs typeface="+mn-cs"/>
      </a:defRPr>
    </a:lvl3pPr>
    <a:lvl4pPr marL="979597" algn="l" defTabSz="653064" rtl="0" eaLnBrk="1" latinLnBrk="0" hangingPunct="1">
      <a:defRPr sz="857" kern="1200">
        <a:solidFill>
          <a:schemeClr val="tx1"/>
        </a:solidFill>
        <a:latin typeface="+mn-lt"/>
        <a:ea typeface="+mn-ea"/>
        <a:cs typeface="+mn-cs"/>
      </a:defRPr>
    </a:lvl4pPr>
    <a:lvl5pPr marL="1306129" algn="l" defTabSz="653064" rtl="0" eaLnBrk="1" latinLnBrk="0" hangingPunct="1">
      <a:defRPr sz="857" kern="1200">
        <a:solidFill>
          <a:schemeClr val="tx1"/>
        </a:solidFill>
        <a:latin typeface="+mn-lt"/>
        <a:ea typeface="+mn-ea"/>
        <a:cs typeface="+mn-cs"/>
      </a:defRPr>
    </a:lvl5pPr>
    <a:lvl6pPr marL="1632661" algn="l" defTabSz="653064" rtl="0" eaLnBrk="1" latinLnBrk="0" hangingPunct="1">
      <a:defRPr sz="857" kern="1200">
        <a:solidFill>
          <a:schemeClr val="tx1"/>
        </a:solidFill>
        <a:latin typeface="+mn-lt"/>
        <a:ea typeface="+mn-ea"/>
        <a:cs typeface="+mn-cs"/>
      </a:defRPr>
    </a:lvl6pPr>
    <a:lvl7pPr marL="1959193" algn="l" defTabSz="653064" rtl="0" eaLnBrk="1" latinLnBrk="0" hangingPunct="1">
      <a:defRPr sz="857" kern="1200">
        <a:solidFill>
          <a:schemeClr val="tx1"/>
        </a:solidFill>
        <a:latin typeface="+mn-lt"/>
        <a:ea typeface="+mn-ea"/>
        <a:cs typeface="+mn-cs"/>
      </a:defRPr>
    </a:lvl7pPr>
    <a:lvl8pPr marL="2285726" algn="l" defTabSz="653064" rtl="0" eaLnBrk="1" latinLnBrk="0" hangingPunct="1">
      <a:defRPr sz="857" kern="1200">
        <a:solidFill>
          <a:schemeClr val="tx1"/>
        </a:solidFill>
        <a:latin typeface="+mn-lt"/>
        <a:ea typeface="+mn-ea"/>
        <a:cs typeface="+mn-cs"/>
      </a:defRPr>
    </a:lvl8pPr>
    <a:lvl9pPr marL="2612258" algn="l" defTabSz="653064" rtl="0" eaLnBrk="1" latinLnBrk="0" hangingPunct="1">
      <a:defRPr sz="85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63825" y="520700"/>
            <a:ext cx="3908425" cy="260667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985CFDB-B5BF-4040-852C-AE083722B072}" type="slidenum">
              <a:rPr lang="en-US" smtClean="0"/>
              <a:pPr/>
              <a:t>1</a:t>
            </a:fld>
            <a:endParaRPr lang="en-US"/>
          </a:p>
        </p:txBody>
      </p:sp>
    </p:spTree>
    <p:extLst>
      <p:ext uri="{BB962C8B-B14F-4D97-AF65-F5344CB8AC3E}">
        <p14:creationId xmlns:p14="http://schemas.microsoft.com/office/powerpoint/2010/main" val="2574668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7361"/>
            <a:ext cx="27980640" cy="470408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760" y="12435840"/>
            <a:ext cx="23042880" cy="5608320"/>
          </a:xfrm>
        </p:spPr>
        <p:txBody>
          <a:bodyPr/>
          <a:lstStyle>
            <a:lvl1pPr marL="0" indent="0" algn="ctr">
              <a:buNone/>
              <a:defRPr>
                <a:solidFill>
                  <a:schemeClr val="tx1">
                    <a:tint val="75000"/>
                  </a:schemeClr>
                </a:solidFill>
              </a:defRPr>
            </a:lvl1pPr>
            <a:lvl2pPr marL="1463113" indent="0" algn="ctr">
              <a:buNone/>
              <a:defRPr>
                <a:solidFill>
                  <a:schemeClr val="tx1">
                    <a:tint val="75000"/>
                  </a:schemeClr>
                </a:solidFill>
              </a:defRPr>
            </a:lvl2pPr>
            <a:lvl3pPr marL="2926226" indent="0" algn="ctr">
              <a:buNone/>
              <a:defRPr>
                <a:solidFill>
                  <a:schemeClr val="tx1">
                    <a:tint val="75000"/>
                  </a:schemeClr>
                </a:solidFill>
              </a:defRPr>
            </a:lvl3pPr>
            <a:lvl4pPr marL="4389339" indent="0" algn="ctr">
              <a:buNone/>
              <a:defRPr>
                <a:solidFill>
                  <a:schemeClr val="tx1">
                    <a:tint val="75000"/>
                  </a:schemeClr>
                </a:solidFill>
              </a:defRPr>
            </a:lvl4pPr>
            <a:lvl5pPr marL="5852453" indent="0" algn="ctr">
              <a:buNone/>
              <a:defRPr>
                <a:solidFill>
                  <a:schemeClr val="tx1">
                    <a:tint val="75000"/>
                  </a:schemeClr>
                </a:solidFill>
              </a:defRPr>
            </a:lvl5pPr>
            <a:lvl6pPr marL="7315566" indent="0" algn="ctr">
              <a:buNone/>
              <a:defRPr>
                <a:solidFill>
                  <a:schemeClr val="tx1">
                    <a:tint val="75000"/>
                  </a:schemeClr>
                </a:solidFill>
              </a:defRPr>
            </a:lvl6pPr>
            <a:lvl7pPr marL="8778679" indent="0" algn="ctr">
              <a:buNone/>
              <a:defRPr>
                <a:solidFill>
                  <a:schemeClr val="tx1">
                    <a:tint val="75000"/>
                  </a:schemeClr>
                </a:solidFill>
              </a:defRPr>
            </a:lvl7pPr>
            <a:lvl8pPr marL="10241792" indent="0" algn="ctr">
              <a:buNone/>
              <a:defRPr>
                <a:solidFill>
                  <a:schemeClr val="tx1">
                    <a:tint val="75000"/>
                  </a:schemeClr>
                </a:solidFill>
              </a:defRPr>
            </a:lvl8pPr>
            <a:lvl9pPr marL="11704905"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23D98C-3F9B-D04D-A91F-50DF71EE70E1}" type="datetimeFigureOut">
              <a:rPr lang="en-US" smtClean="0"/>
              <a:pPr/>
              <a:t>4/18/18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227AF-2EA1-7447-961B-FF403A47D239}" type="slidenum">
              <a:rPr lang="en-US" smtClean="0"/>
              <a:pPr/>
              <a:t>‹#›</a:t>
            </a:fld>
            <a:endParaRPr lang="en-US"/>
          </a:p>
        </p:txBody>
      </p:sp>
    </p:spTree>
    <p:extLst>
      <p:ext uri="{BB962C8B-B14F-4D97-AF65-F5344CB8AC3E}">
        <p14:creationId xmlns:p14="http://schemas.microsoft.com/office/powerpoint/2010/main" val="4067575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23D98C-3F9B-D04D-A91F-50DF71EE70E1}" type="datetimeFigureOut">
              <a:rPr lang="en-US" smtClean="0"/>
              <a:pPr/>
              <a:t>4/18/18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227AF-2EA1-7447-961B-FF403A47D239}" type="slidenum">
              <a:rPr lang="en-US" smtClean="0"/>
              <a:pPr/>
              <a:t>‹#›</a:t>
            </a:fld>
            <a:endParaRPr lang="en-US"/>
          </a:p>
        </p:txBody>
      </p:sp>
    </p:spTree>
    <p:extLst>
      <p:ext uri="{BB962C8B-B14F-4D97-AF65-F5344CB8AC3E}">
        <p14:creationId xmlns:p14="http://schemas.microsoft.com/office/powerpoint/2010/main" val="22678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40" y="878843"/>
            <a:ext cx="7406640" cy="1872488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45920" y="878843"/>
            <a:ext cx="21671280" cy="187248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23D98C-3F9B-D04D-A91F-50DF71EE70E1}" type="datetimeFigureOut">
              <a:rPr lang="en-US" smtClean="0"/>
              <a:pPr/>
              <a:t>4/18/18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227AF-2EA1-7447-961B-FF403A47D239}" type="slidenum">
              <a:rPr lang="en-US" smtClean="0"/>
              <a:pPr/>
              <a:t>‹#›</a:t>
            </a:fld>
            <a:endParaRPr lang="en-US"/>
          </a:p>
        </p:txBody>
      </p:sp>
    </p:spTree>
    <p:extLst>
      <p:ext uri="{BB962C8B-B14F-4D97-AF65-F5344CB8AC3E}">
        <p14:creationId xmlns:p14="http://schemas.microsoft.com/office/powerpoint/2010/main" val="4042790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23D98C-3F9B-D04D-A91F-50DF71EE70E1}" type="datetimeFigureOut">
              <a:rPr lang="en-US" smtClean="0"/>
              <a:pPr/>
              <a:t>4/18/18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227AF-2EA1-7447-961B-FF403A47D239}" type="slidenum">
              <a:rPr lang="en-US" smtClean="0"/>
              <a:pPr/>
              <a:t>‹#›</a:t>
            </a:fld>
            <a:endParaRPr lang="en-US"/>
          </a:p>
        </p:txBody>
      </p:sp>
    </p:spTree>
    <p:extLst>
      <p:ext uri="{BB962C8B-B14F-4D97-AF65-F5344CB8AC3E}">
        <p14:creationId xmlns:p14="http://schemas.microsoft.com/office/powerpoint/2010/main" val="13345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081"/>
            <a:ext cx="27980640" cy="4358640"/>
          </a:xfrm>
        </p:spPr>
        <p:txBody>
          <a:bodyPr anchor="t"/>
          <a:lstStyle>
            <a:lvl1pPr algn="l">
              <a:defRPr sz="12801" b="1" cap="all"/>
            </a:lvl1pPr>
          </a:lstStyle>
          <a:p>
            <a:r>
              <a:rPr lang="en-US" smtClean="0"/>
              <a:t>Click to edit Master title style</a:t>
            </a:r>
            <a:endParaRPr lang="en-US"/>
          </a:p>
        </p:txBody>
      </p:sp>
      <p:sp>
        <p:nvSpPr>
          <p:cNvPr id="3" name="Text Placeholder 2"/>
          <p:cNvSpPr>
            <a:spLocks noGrp="1"/>
          </p:cNvSpPr>
          <p:nvPr>
            <p:ph type="body" idx="1"/>
          </p:nvPr>
        </p:nvSpPr>
        <p:spPr>
          <a:xfrm>
            <a:off x="2600326" y="9301483"/>
            <a:ext cx="27980640" cy="4800599"/>
          </a:xfrm>
        </p:spPr>
        <p:txBody>
          <a:bodyPr anchor="b"/>
          <a:lstStyle>
            <a:lvl1pPr marL="0" indent="0">
              <a:buNone/>
              <a:defRPr sz="6400">
                <a:solidFill>
                  <a:schemeClr val="tx1">
                    <a:tint val="75000"/>
                  </a:schemeClr>
                </a:solidFill>
              </a:defRPr>
            </a:lvl1pPr>
            <a:lvl2pPr marL="1463113" indent="0">
              <a:buNone/>
              <a:defRPr sz="5734">
                <a:solidFill>
                  <a:schemeClr val="tx1">
                    <a:tint val="75000"/>
                  </a:schemeClr>
                </a:solidFill>
              </a:defRPr>
            </a:lvl2pPr>
            <a:lvl3pPr marL="2926226" indent="0">
              <a:buNone/>
              <a:defRPr sz="5134">
                <a:solidFill>
                  <a:schemeClr val="tx1">
                    <a:tint val="75000"/>
                  </a:schemeClr>
                </a:solidFill>
              </a:defRPr>
            </a:lvl3pPr>
            <a:lvl4pPr marL="4389339" indent="0">
              <a:buNone/>
              <a:defRPr sz="4467">
                <a:solidFill>
                  <a:schemeClr val="tx1">
                    <a:tint val="75000"/>
                  </a:schemeClr>
                </a:solidFill>
              </a:defRPr>
            </a:lvl4pPr>
            <a:lvl5pPr marL="5852453" indent="0">
              <a:buNone/>
              <a:defRPr sz="4467">
                <a:solidFill>
                  <a:schemeClr val="tx1">
                    <a:tint val="75000"/>
                  </a:schemeClr>
                </a:solidFill>
              </a:defRPr>
            </a:lvl5pPr>
            <a:lvl6pPr marL="7315566" indent="0">
              <a:buNone/>
              <a:defRPr sz="4467">
                <a:solidFill>
                  <a:schemeClr val="tx1">
                    <a:tint val="75000"/>
                  </a:schemeClr>
                </a:solidFill>
              </a:defRPr>
            </a:lvl6pPr>
            <a:lvl7pPr marL="8778679" indent="0">
              <a:buNone/>
              <a:defRPr sz="4467">
                <a:solidFill>
                  <a:schemeClr val="tx1">
                    <a:tint val="75000"/>
                  </a:schemeClr>
                </a:solidFill>
              </a:defRPr>
            </a:lvl7pPr>
            <a:lvl8pPr marL="10241792" indent="0">
              <a:buNone/>
              <a:defRPr sz="4467">
                <a:solidFill>
                  <a:schemeClr val="tx1">
                    <a:tint val="75000"/>
                  </a:schemeClr>
                </a:solidFill>
              </a:defRPr>
            </a:lvl8pPr>
            <a:lvl9pPr marL="11704905" indent="0">
              <a:buNone/>
              <a:defRPr sz="446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23D98C-3F9B-D04D-A91F-50DF71EE70E1}" type="datetimeFigureOut">
              <a:rPr lang="en-US" smtClean="0"/>
              <a:pPr/>
              <a:t>4/18/18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F227AF-2EA1-7447-961B-FF403A47D239}" type="slidenum">
              <a:rPr lang="en-US" smtClean="0"/>
              <a:pPr/>
              <a:t>‹#›</a:t>
            </a:fld>
            <a:endParaRPr lang="en-US"/>
          </a:p>
        </p:txBody>
      </p:sp>
    </p:spTree>
    <p:extLst>
      <p:ext uri="{BB962C8B-B14F-4D97-AF65-F5344CB8AC3E}">
        <p14:creationId xmlns:p14="http://schemas.microsoft.com/office/powerpoint/2010/main" val="2287130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45920" y="5120642"/>
            <a:ext cx="14538960" cy="14483081"/>
          </a:xfrm>
        </p:spPr>
        <p:txBody>
          <a:bodyPr/>
          <a:lstStyle>
            <a:lvl1pPr>
              <a:defRPr sz="8934"/>
            </a:lvl1pPr>
            <a:lvl2pPr>
              <a:defRPr sz="7667"/>
            </a:lvl2pPr>
            <a:lvl3pPr>
              <a:defRPr sz="6400"/>
            </a:lvl3pPr>
            <a:lvl4pPr>
              <a:defRPr sz="5734"/>
            </a:lvl4pPr>
            <a:lvl5pPr>
              <a:defRPr sz="5734"/>
            </a:lvl5pPr>
            <a:lvl6pPr>
              <a:defRPr sz="5734"/>
            </a:lvl6pPr>
            <a:lvl7pPr>
              <a:defRPr sz="5734"/>
            </a:lvl7pPr>
            <a:lvl8pPr>
              <a:defRPr sz="5734"/>
            </a:lvl8pPr>
            <a:lvl9pPr>
              <a:defRPr sz="573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733520" y="5120642"/>
            <a:ext cx="14538960" cy="14483081"/>
          </a:xfrm>
        </p:spPr>
        <p:txBody>
          <a:bodyPr/>
          <a:lstStyle>
            <a:lvl1pPr>
              <a:defRPr sz="8934"/>
            </a:lvl1pPr>
            <a:lvl2pPr>
              <a:defRPr sz="7667"/>
            </a:lvl2pPr>
            <a:lvl3pPr>
              <a:defRPr sz="6400"/>
            </a:lvl3pPr>
            <a:lvl4pPr>
              <a:defRPr sz="5734"/>
            </a:lvl4pPr>
            <a:lvl5pPr>
              <a:defRPr sz="5734"/>
            </a:lvl5pPr>
            <a:lvl6pPr>
              <a:defRPr sz="5734"/>
            </a:lvl6pPr>
            <a:lvl7pPr>
              <a:defRPr sz="5734"/>
            </a:lvl7pPr>
            <a:lvl8pPr>
              <a:defRPr sz="5734"/>
            </a:lvl8pPr>
            <a:lvl9pPr>
              <a:defRPr sz="573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23D98C-3F9B-D04D-A91F-50DF71EE70E1}" type="datetimeFigureOut">
              <a:rPr lang="en-US" smtClean="0"/>
              <a:pPr/>
              <a:t>4/18/18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F227AF-2EA1-7447-961B-FF403A47D239}" type="slidenum">
              <a:rPr lang="en-US" smtClean="0"/>
              <a:pPr/>
              <a:t>‹#›</a:t>
            </a:fld>
            <a:endParaRPr lang="en-US"/>
          </a:p>
        </p:txBody>
      </p:sp>
    </p:spTree>
    <p:extLst>
      <p:ext uri="{BB962C8B-B14F-4D97-AF65-F5344CB8AC3E}">
        <p14:creationId xmlns:p14="http://schemas.microsoft.com/office/powerpoint/2010/main" val="324044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5920" y="4912361"/>
            <a:ext cx="14544677" cy="2047239"/>
          </a:xfrm>
        </p:spPr>
        <p:txBody>
          <a:bodyPr anchor="b"/>
          <a:lstStyle>
            <a:lvl1pPr marL="0" indent="0">
              <a:buNone/>
              <a:defRPr sz="7667" b="1"/>
            </a:lvl1pPr>
            <a:lvl2pPr marL="1463113" indent="0">
              <a:buNone/>
              <a:defRPr sz="6400" b="1"/>
            </a:lvl2pPr>
            <a:lvl3pPr marL="2926226" indent="0">
              <a:buNone/>
              <a:defRPr sz="5734" b="1"/>
            </a:lvl3pPr>
            <a:lvl4pPr marL="4389339" indent="0">
              <a:buNone/>
              <a:defRPr sz="5134" b="1"/>
            </a:lvl4pPr>
            <a:lvl5pPr marL="5852453" indent="0">
              <a:buNone/>
              <a:defRPr sz="5134" b="1"/>
            </a:lvl5pPr>
            <a:lvl6pPr marL="7315566" indent="0">
              <a:buNone/>
              <a:defRPr sz="5134" b="1"/>
            </a:lvl6pPr>
            <a:lvl7pPr marL="8778679" indent="0">
              <a:buNone/>
              <a:defRPr sz="5134" b="1"/>
            </a:lvl7pPr>
            <a:lvl8pPr marL="10241792" indent="0">
              <a:buNone/>
              <a:defRPr sz="5134" b="1"/>
            </a:lvl8pPr>
            <a:lvl9pPr marL="11704905" indent="0">
              <a:buNone/>
              <a:defRPr sz="5134" b="1"/>
            </a:lvl9pPr>
          </a:lstStyle>
          <a:p>
            <a:pPr lvl="0"/>
            <a:r>
              <a:rPr lang="en-US" smtClean="0"/>
              <a:t>Click to edit Master text styles</a:t>
            </a:r>
          </a:p>
        </p:txBody>
      </p:sp>
      <p:sp>
        <p:nvSpPr>
          <p:cNvPr id="4" name="Content Placeholder 3"/>
          <p:cNvSpPr>
            <a:spLocks noGrp="1"/>
          </p:cNvSpPr>
          <p:nvPr>
            <p:ph sz="half" idx="2"/>
          </p:nvPr>
        </p:nvSpPr>
        <p:spPr>
          <a:xfrm>
            <a:off x="1645920" y="6959600"/>
            <a:ext cx="14544677" cy="12644121"/>
          </a:xfrm>
        </p:spPr>
        <p:txBody>
          <a:bodyPr/>
          <a:lstStyle>
            <a:lvl1pPr>
              <a:defRPr sz="7667"/>
            </a:lvl1pPr>
            <a:lvl2pPr>
              <a:defRPr sz="6400"/>
            </a:lvl2pPr>
            <a:lvl3pPr>
              <a:defRPr sz="5734"/>
            </a:lvl3pPr>
            <a:lvl4pPr>
              <a:defRPr sz="5134"/>
            </a:lvl4pPr>
            <a:lvl5pPr>
              <a:defRPr sz="5134"/>
            </a:lvl5pPr>
            <a:lvl6pPr>
              <a:defRPr sz="5134"/>
            </a:lvl6pPr>
            <a:lvl7pPr>
              <a:defRPr sz="5134"/>
            </a:lvl7pPr>
            <a:lvl8pPr>
              <a:defRPr sz="5134"/>
            </a:lvl8pPr>
            <a:lvl9pPr>
              <a:defRPr sz="513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092" y="4912361"/>
            <a:ext cx="14550390" cy="2047239"/>
          </a:xfrm>
        </p:spPr>
        <p:txBody>
          <a:bodyPr anchor="b"/>
          <a:lstStyle>
            <a:lvl1pPr marL="0" indent="0">
              <a:buNone/>
              <a:defRPr sz="7667" b="1"/>
            </a:lvl1pPr>
            <a:lvl2pPr marL="1463113" indent="0">
              <a:buNone/>
              <a:defRPr sz="6400" b="1"/>
            </a:lvl2pPr>
            <a:lvl3pPr marL="2926226" indent="0">
              <a:buNone/>
              <a:defRPr sz="5734" b="1"/>
            </a:lvl3pPr>
            <a:lvl4pPr marL="4389339" indent="0">
              <a:buNone/>
              <a:defRPr sz="5134" b="1"/>
            </a:lvl4pPr>
            <a:lvl5pPr marL="5852453" indent="0">
              <a:buNone/>
              <a:defRPr sz="5134" b="1"/>
            </a:lvl5pPr>
            <a:lvl6pPr marL="7315566" indent="0">
              <a:buNone/>
              <a:defRPr sz="5134" b="1"/>
            </a:lvl6pPr>
            <a:lvl7pPr marL="8778679" indent="0">
              <a:buNone/>
              <a:defRPr sz="5134" b="1"/>
            </a:lvl7pPr>
            <a:lvl8pPr marL="10241792" indent="0">
              <a:buNone/>
              <a:defRPr sz="5134" b="1"/>
            </a:lvl8pPr>
            <a:lvl9pPr marL="11704905" indent="0">
              <a:buNone/>
              <a:defRPr sz="5134" b="1"/>
            </a:lvl9pPr>
          </a:lstStyle>
          <a:p>
            <a:pPr lvl="0"/>
            <a:r>
              <a:rPr lang="en-US" smtClean="0"/>
              <a:t>Click to edit Master text styles</a:t>
            </a:r>
          </a:p>
        </p:txBody>
      </p:sp>
      <p:sp>
        <p:nvSpPr>
          <p:cNvPr id="6" name="Content Placeholder 5"/>
          <p:cNvSpPr>
            <a:spLocks noGrp="1"/>
          </p:cNvSpPr>
          <p:nvPr>
            <p:ph sz="quarter" idx="4"/>
          </p:nvPr>
        </p:nvSpPr>
        <p:spPr>
          <a:xfrm>
            <a:off x="16722092" y="6959600"/>
            <a:ext cx="14550390" cy="12644121"/>
          </a:xfrm>
        </p:spPr>
        <p:txBody>
          <a:bodyPr/>
          <a:lstStyle>
            <a:lvl1pPr>
              <a:defRPr sz="7667"/>
            </a:lvl1pPr>
            <a:lvl2pPr>
              <a:defRPr sz="6400"/>
            </a:lvl2pPr>
            <a:lvl3pPr>
              <a:defRPr sz="5734"/>
            </a:lvl3pPr>
            <a:lvl4pPr>
              <a:defRPr sz="5134"/>
            </a:lvl4pPr>
            <a:lvl5pPr>
              <a:defRPr sz="5134"/>
            </a:lvl5pPr>
            <a:lvl6pPr>
              <a:defRPr sz="5134"/>
            </a:lvl6pPr>
            <a:lvl7pPr>
              <a:defRPr sz="5134"/>
            </a:lvl7pPr>
            <a:lvl8pPr>
              <a:defRPr sz="5134"/>
            </a:lvl8pPr>
            <a:lvl9pPr>
              <a:defRPr sz="513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23D98C-3F9B-D04D-A91F-50DF71EE70E1}" type="datetimeFigureOut">
              <a:rPr lang="en-US" smtClean="0"/>
              <a:pPr/>
              <a:t>4/18/18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F227AF-2EA1-7447-961B-FF403A47D239}" type="slidenum">
              <a:rPr lang="en-US" smtClean="0"/>
              <a:pPr/>
              <a:t>‹#›</a:t>
            </a:fld>
            <a:endParaRPr lang="en-US"/>
          </a:p>
        </p:txBody>
      </p:sp>
    </p:spTree>
    <p:extLst>
      <p:ext uri="{BB962C8B-B14F-4D97-AF65-F5344CB8AC3E}">
        <p14:creationId xmlns:p14="http://schemas.microsoft.com/office/powerpoint/2010/main" val="329115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23D98C-3F9B-D04D-A91F-50DF71EE70E1}" type="datetimeFigureOut">
              <a:rPr lang="en-US" smtClean="0"/>
              <a:pPr/>
              <a:t>4/18/18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F227AF-2EA1-7447-961B-FF403A47D239}" type="slidenum">
              <a:rPr lang="en-US" smtClean="0"/>
              <a:pPr/>
              <a:t>‹#›</a:t>
            </a:fld>
            <a:endParaRPr lang="en-US"/>
          </a:p>
        </p:txBody>
      </p:sp>
    </p:spTree>
    <p:extLst>
      <p:ext uri="{BB962C8B-B14F-4D97-AF65-F5344CB8AC3E}">
        <p14:creationId xmlns:p14="http://schemas.microsoft.com/office/powerpoint/2010/main" val="1686313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23D98C-3F9B-D04D-A91F-50DF71EE70E1}" type="datetimeFigureOut">
              <a:rPr lang="en-US" smtClean="0"/>
              <a:pPr/>
              <a:t>4/18/18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F227AF-2EA1-7447-961B-FF403A47D239}" type="slidenum">
              <a:rPr lang="en-US" smtClean="0"/>
              <a:pPr/>
              <a:t>‹#›</a:t>
            </a:fld>
            <a:endParaRPr lang="en-US"/>
          </a:p>
        </p:txBody>
      </p:sp>
    </p:spTree>
    <p:extLst>
      <p:ext uri="{BB962C8B-B14F-4D97-AF65-F5344CB8AC3E}">
        <p14:creationId xmlns:p14="http://schemas.microsoft.com/office/powerpoint/2010/main" val="734654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2" y="873760"/>
            <a:ext cx="10829927" cy="3718560"/>
          </a:xfrm>
        </p:spPr>
        <p:txBody>
          <a:bodyPr anchor="b"/>
          <a:lstStyle>
            <a:lvl1pPr algn="l">
              <a:defRPr sz="6400" b="1"/>
            </a:lvl1pPr>
          </a:lstStyle>
          <a:p>
            <a:r>
              <a:rPr lang="en-US" smtClean="0"/>
              <a:t>Click to edit Master title style</a:t>
            </a:r>
            <a:endParaRPr lang="en-US"/>
          </a:p>
        </p:txBody>
      </p:sp>
      <p:sp>
        <p:nvSpPr>
          <p:cNvPr id="3" name="Content Placeholder 2"/>
          <p:cNvSpPr>
            <a:spLocks noGrp="1"/>
          </p:cNvSpPr>
          <p:nvPr>
            <p:ph idx="1"/>
          </p:nvPr>
        </p:nvSpPr>
        <p:spPr>
          <a:xfrm>
            <a:off x="12870180" y="873762"/>
            <a:ext cx="18402300" cy="18729961"/>
          </a:xfrm>
        </p:spPr>
        <p:txBody>
          <a:bodyPr/>
          <a:lstStyle>
            <a:lvl1pPr>
              <a:defRPr sz="10267"/>
            </a:lvl1pPr>
            <a:lvl2pPr>
              <a:defRPr sz="8934"/>
            </a:lvl2pPr>
            <a:lvl3pPr>
              <a:defRPr sz="7667"/>
            </a:lvl3pPr>
            <a:lvl4pPr>
              <a:defRPr sz="6400"/>
            </a:lvl4pPr>
            <a:lvl5pPr>
              <a:defRPr sz="6400"/>
            </a:lvl5pPr>
            <a:lvl6pPr>
              <a:defRPr sz="6400"/>
            </a:lvl6pPr>
            <a:lvl7pPr>
              <a:defRPr sz="6400"/>
            </a:lvl7pPr>
            <a:lvl8pPr>
              <a:defRPr sz="6400"/>
            </a:lvl8pPr>
            <a:lvl9pPr>
              <a:defRPr sz="6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5922" y="4592322"/>
            <a:ext cx="10829927" cy="15011401"/>
          </a:xfrm>
        </p:spPr>
        <p:txBody>
          <a:bodyPr/>
          <a:lstStyle>
            <a:lvl1pPr marL="0" indent="0">
              <a:buNone/>
              <a:defRPr sz="4467"/>
            </a:lvl1pPr>
            <a:lvl2pPr marL="1463113" indent="0">
              <a:buNone/>
              <a:defRPr sz="3867"/>
            </a:lvl2pPr>
            <a:lvl3pPr marL="2926226" indent="0">
              <a:buNone/>
              <a:defRPr sz="3200"/>
            </a:lvl3pPr>
            <a:lvl4pPr marL="4389339" indent="0">
              <a:buNone/>
              <a:defRPr sz="2867"/>
            </a:lvl4pPr>
            <a:lvl5pPr marL="5852453" indent="0">
              <a:buNone/>
              <a:defRPr sz="2867"/>
            </a:lvl5pPr>
            <a:lvl6pPr marL="7315566" indent="0">
              <a:buNone/>
              <a:defRPr sz="2867"/>
            </a:lvl6pPr>
            <a:lvl7pPr marL="8778679" indent="0">
              <a:buNone/>
              <a:defRPr sz="2867"/>
            </a:lvl7pPr>
            <a:lvl8pPr marL="10241792" indent="0">
              <a:buNone/>
              <a:defRPr sz="2867"/>
            </a:lvl8pPr>
            <a:lvl9pPr marL="11704905" indent="0">
              <a:buNone/>
              <a:defRPr sz="2867"/>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23D98C-3F9B-D04D-A91F-50DF71EE70E1}" type="datetimeFigureOut">
              <a:rPr lang="en-US" smtClean="0"/>
              <a:pPr/>
              <a:t>4/18/18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F227AF-2EA1-7447-961B-FF403A47D239}" type="slidenum">
              <a:rPr lang="en-US" smtClean="0"/>
              <a:pPr/>
              <a:t>‹#›</a:t>
            </a:fld>
            <a:endParaRPr lang="en-US"/>
          </a:p>
        </p:txBody>
      </p:sp>
    </p:spTree>
    <p:extLst>
      <p:ext uri="{BB962C8B-B14F-4D97-AF65-F5344CB8AC3E}">
        <p14:creationId xmlns:p14="http://schemas.microsoft.com/office/powerpoint/2010/main" val="1377979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5361920"/>
            <a:ext cx="19751040" cy="1813561"/>
          </a:xfrm>
        </p:spPr>
        <p:txBody>
          <a:bodyPr anchor="b"/>
          <a:lstStyle>
            <a:lvl1pPr algn="l">
              <a:defRPr sz="6400" b="1"/>
            </a:lvl1pPr>
          </a:lstStyle>
          <a:p>
            <a:r>
              <a:rPr lang="en-US" smtClean="0"/>
              <a:t>Click to edit Master title style</a:t>
            </a:r>
            <a:endParaRPr lang="en-US"/>
          </a:p>
        </p:txBody>
      </p:sp>
      <p:sp>
        <p:nvSpPr>
          <p:cNvPr id="3" name="Picture Placeholder 2"/>
          <p:cNvSpPr>
            <a:spLocks noGrp="1"/>
          </p:cNvSpPr>
          <p:nvPr>
            <p:ph type="pic" idx="1"/>
          </p:nvPr>
        </p:nvSpPr>
        <p:spPr>
          <a:xfrm>
            <a:off x="6452237" y="1960880"/>
            <a:ext cx="19751040" cy="13167360"/>
          </a:xfrm>
        </p:spPr>
        <p:txBody>
          <a:bodyPr/>
          <a:lstStyle>
            <a:lvl1pPr marL="0" indent="0">
              <a:buNone/>
              <a:defRPr sz="10267"/>
            </a:lvl1pPr>
            <a:lvl2pPr marL="1463113" indent="0">
              <a:buNone/>
              <a:defRPr sz="8934"/>
            </a:lvl2pPr>
            <a:lvl3pPr marL="2926226" indent="0">
              <a:buNone/>
              <a:defRPr sz="7667"/>
            </a:lvl3pPr>
            <a:lvl4pPr marL="4389339" indent="0">
              <a:buNone/>
              <a:defRPr sz="6400"/>
            </a:lvl4pPr>
            <a:lvl5pPr marL="5852453" indent="0">
              <a:buNone/>
              <a:defRPr sz="6400"/>
            </a:lvl5pPr>
            <a:lvl6pPr marL="7315566" indent="0">
              <a:buNone/>
              <a:defRPr sz="6400"/>
            </a:lvl6pPr>
            <a:lvl7pPr marL="8778679" indent="0">
              <a:buNone/>
              <a:defRPr sz="6400"/>
            </a:lvl7pPr>
            <a:lvl8pPr marL="10241792" indent="0">
              <a:buNone/>
              <a:defRPr sz="6400"/>
            </a:lvl8pPr>
            <a:lvl9pPr marL="11704905" indent="0">
              <a:buNone/>
              <a:defRPr sz="6400"/>
            </a:lvl9pPr>
          </a:lstStyle>
          <a:p>
            <a:endParaRPr lang="en-US"/>
          </a:p>
        </p:txBody>
      </p:sp>
      <p:sp>
        <p:nvSpPr>
          <p:cNvPr id="4" name="Text Placeholder 3"/>
          <p:cNvSpPr>
            <a:spLocks noGrp="1"/>
          </p:cNvSpPr>
          <p:nvPr>
            <p:ph type="body" sz="half" idx="2"/>
          </p:nvPr>
        </p:nvSpPr>
        <p:spPr>
          <a:xfrm>
            <a:off x="6452237" y="17175481"/>
            <a:ext cx="19751040" cy="2575559"/>
          </a:xfrm>
        </p:spPr>
        <p:txBody>
          <a:bodyPr/>
          <a:lstStyle>
            <a:lvl1pPr marL="0" indent="0">
              <a:buNone/>
              <a:defRPr sz="4467"/>
            </a:lvl1pPr>
            <a:lvl2pPr marL="1463113" indent="0">
              <a:buNone/>
              <a:defRPr sz="3867"/>
            </a:lvl2pPr>
            <a:lvl3pPr marL="2926226" indent="0">
              <a:buNone/>
              <a:defRPr sz="3200"/>
            </a:lvl3pPr>
            <a:lvl4pPr marL="4389339" indent="0">
              <a:buNone/>
              <a:defRPr sz="2867"/>
            </a:lvl4pPr>
            <a:lvl5pPr marL="5852453" indent="0">
              <a:buNone/>
              <a:defRPr sz="2867"/>
            </a:lvl5pPr>
            <a:lvl6pPr marL="7315566" indent="0">
              <a:buNone/>
              <a:defRPr sz="2867"/>
            </a:lvl6pPr>
            <a:lvl7pPr marL="8778679" indent="0">
              <a:buNone/>
              <a:defRPr sz="2867"/>
            </a:lvl7pPr>
            <a:lvl8pPr marL="10241792" indent="0">
              <a:buNone/>
              <a:defRPr sz="2867"/>
            </a:lvl8pPr>
            <a:lvl9pPr marL="11704905" indent="0">
              <a:buNone/>
              <a:defRPr sz="2867"/>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23D98C-3F9B-D04D-A91F-50DF71EE70E1}" type="datetimeFigureOut">
              <a:rPr lang="en-US" smtClean="0"/>
              <a:pPr/>
              <a:t>4/18/18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F227AF-2EA1-7447-961B-FF403A47D239}" type="slidenum">
              <a:rPr lang="en-US" smtClean="0"/>
              <a:pPr/>
              <a:t>‹#›</a:t>
            </a:fld>
            <a:endParaRPr lang="en-US"/>
          </a:p>
        </p:txBody>
      </p:sp>
    </p:spTree>
    <p:extLst>
      <p:ext uri="{BB962C8B-B14F-4D97-AF65-F5344CB8AC3E}">
        <p14:creationId xmlns:p14="http://schemas.microsoft.com/office/powerpoint/2010/main" val="37407065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1"/>
            <a:ext cx="29626560" cy="3657600"/>
          </a:xfrm>
          <a:prstGeom prst="rect">
            <a:avLst/>
          </a:prstGeom>
        </p:spPr>
        <p:txBody>
          <a:bodyPr vert="horz" lIns="438912" tIns="219456" rIns="438912" bIns="21945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645920" y="5120642"/>
            <a:ext cx="29626560" cy="14483081"/>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645920" y="20340321"/>
            <a:ext cx="7680960" cy="1168400"/>
          </a:xfrm>
          <a:prstGeom prst="rect">
            <a:avLst/>
          </a:prstGeom>
        </p:spPr>
        <p:txBody>
          <a:bodyPr vert="horz" lIns="438912" tIns="219456" rIns="438912" bIns="219456" rtlCol="0" anchor="ctr"/>
          <a:lstStyle>
            <a:lvl1pPr algn="l">
              <a:defRPr sz="3867">
                <a:solidFill>
                  <a:schemeClr val="tx1">
                    <a:tint val="75000"/>
                  </a:schemeClr>
                </a:solidFill>
              </a:defRPr>
            </a:lvl1pPr>
          </a:lstStyle>
          <a:p>
            <a:fld id="{7B23D98C-3F9B-D04D-A91F-50DF71EE70E1}" type="datetimeFigureOut">
              <a:rPr lang="en-US" smtClean="0"/>
              <a:pPr/>
              <a:t>4/18/18</a:t>
            </a:fld>
            <a:endParaRPr lang="en-US"/>
          </a:p>
        </p:txBody>
      </p:sp>
      <p:sp>
        <p:nvSpPr>
          <p:cNvPr id="5" name="Footer Placeholder 4"/>
          <p:cNvSpPr>
            <a:spLocks noGrp="1"/>
          </p:cNvSpPr>
          <p:nvPr>
            <p:ph type="ftr" sz="quarter" idx="3"/>
          </p:nvPr>
        </p:nvSpPr>
        <p:spPr>
          <a:xfrm>
            <a:off x="11247120" y="20340321"/>
            <a:ext cx="10424160" cy="1168400"/>
          </a:xfrm>
          <a:prstGeom prst="rect">
            <a:avLst/>
          </a:prstGeom>
        </p:spPr>
        <p:txBody>
          <a:bodyPr vert="horz" lIns="438912" tIns="219456" rIns="438912" bIns="219456" rtlCol="0" anchor="ctr"/>
          <a:lstStyle>
            <a:lvl1pPr algn="ctr">
              <a:defRPr sz="386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0340321"/>
            <a:ext cx="7680960" cy="1168400"/>
          </a:xfrm>
          <a:prstGeom prst="rect">
            <a:avLst/>
          </a:prstGeom>
        </p:spPr>
        <p:txBody>
          <a:bodyPr vert="horz" lIns="438912" tIns="219456" rIns="438912" bIns="219456" rtlCol="0" anchor="ctr"/>
          <a:lstStyle>
            <a:lvl1pPr algn="r">
              <a:defRPr sz="3867">
                <a:solidFill>
                  <a:schemeClr val="tx1">
                    <a:tint val="75000"/>
                  </a:schemeClr>
                </a:solidFill>
              </a:defRPr>
            </a:lvl1pPr>
          </a:lstStyle>
          <a:p>
            <a:fld id="{BFF227AF-2EA1-7447-961B-FF403A47D239}" type="slidenum">
              <a:rPr lang="en-US" smtClean="0"/>
              <a:pPr/>
              <a:t>‹#›</a:t>
            </a:fld>
            <a:endParaRPr lang="en-US"/>
          </a:p>
        </p:txBody>
      </p:sp>
    </p:spTree>
    <p:extLst>
      <p:ext uri="{BB962C8B-B14F-4D97-AF65-F5344CB8AC3E}">
        <p14:creationId xmlns:p14="http://schemas.microsoft.com/office/powerpoint/2010/main" val="3084385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63113" rtl="0" eaLnBrk="1" latinLnBrk="0" hangingPunct="1">
        <a:spcBef>
          <a:spcPct val="0"/>
        </a:spcBef>
        <a:buNone/>
        <a:defRPr sz="14067" kern="1200">
          <a:solidFill>
            <a:schemeClr val="tx1"/>
          </a:solidFill>
          <a:latin typeface="+mj-lt"/>
          <a:ea typeface="+mj-ea"/>
          <a:cs typeface="+mj-cs"/>
        </a:defRPr>
      </a:lvl1pPr>
    </p:titleStyle>
    <p:bodyStyle>
      <a:lvl1pPr marL="1097335" indent="-1097335" algn="l" defTabSz="1463113" rtl="0" eaLnBrk="1" latinLnBrk="0" hangingPunct="1">
        <a:spcBef>
          <a:spcPct val="20000"/>
        </a:spcBef>
        <a:buFont typeface="Arial"/>
        <a:buChar char="•"/>
        <a:defRPr sz="10267" kern="1200">
          <a:solidFill>
            <a:schemeClr val="tx1"/>
          </a:solidFill>
          <a:latin typeface="+mn-lt"/>
          <a:ea typeface="+mn-ea"/>
          <a:cs typeface="+mn-cs"/>
        </a:defRPr>
      </a:lvl1pPr>
      <a:lvl2pPr marL="2377559" indent="-914446" algn="l" defTabSz="1463113" rtl="0" eaLnBrk="1" latinLnBrk="0" hangingPunct="1">
        <a:spcBef>
          <a:spcPct val="20000"/>
        </a:spcBef>
        <a:buFont typeface="Arial"/>
        <a:buChar char="–"/>
        <a:defRPr sz="8934" kern="1200">
          <a:solidFill>
            <a:schemeClr val="tx1"/>
          </a:solidFill>
          <a:latin typeface="+mn-lt"/>
          <a:ea typeface="+mn-ea"/>
          <a:cs typeface="+mn-cs"/>
        </a:defRPr>
      </a:lvl2pPr>
      <a:lvl3pPr marL="3657783" indent="-731557" algn="l" defTabSz="1463113" rtl="0" eaLnBrk="1" latinLnBrk="0" hangingPunct="1">
        <a:spcBef>
          <a:spcPct val="20000"/>
        </a:spcBef>
        <a:buFont typeface="Arial"/>
        <a:buChar char="•"/>
        <a:defRPr sz="7667" kern="1200">
          <a:solidFill>
            <a:schemeClr val="tx1"/>
          </a:solidFill>
          <a:latin typeface="+mn-lt"/>
          <a:ea typeface="+mn-ea"/>
          <a:cs typeface="+mn-cs"/>
        </a:defRPr>
      </a:lvl3pPr>
      <a:lvl4pPr marL="5120896" indent="-731557" algn="l" defTabSz="1463113" rtl="0" eaLnBrk="1" latinLnBrk="0" hangingPunct="1">
        <a:spcBef>
          <a:spcPct val="20000"/>
        </a:spcBef>
        <a:buFont typeface="Arial"/>
        <a:buChar char="–"/>
        <a:defRPr sz="6400" kern="1200">
          <a:solidFill>
            <a:schemeClr val="tx1"/>
          </a:solidFill>
          <a:latin typeface="+mn-lt"/>
          <a:ea typeface="+mn-ea"/>
          <a:cs typeface="+mn-cs"/>
        </a:defRPr>
      </a:lvl4pPr>
      <a:lvl5pPr marL="6584009" indent="-731557" algn="l" defTabSz="1463113" rtl="0" eaLnBrk="1" latinLnBrk="0" hangingPunct="1">
        <a:spcBef>
          <a:spcPct val="20000"/>
        </a:spcBef>
        <a:buFont typeface="Arial"/>
        <a:buChar char="»"/>
        <a:defRPr sz="6400" kern="1200">
          <a:solidFill>
            <a:schemeClr val="tx1"/>
          </a:solidFill>
          <a:latin typeface="+mn-lt"/>
          <a:ea typeface="+mn-ea"/>
          <a:cs typeface="+mn-cs"/>
        </a:defRPr>
      </a:lvl5pPr>
      <a:lvl6pPr marL="8047122" indent="-731557" algn="l" defTabSz="1463113" rtl="0" eaLnBrk="1" latinLnBrk="0" hangingPunct="1">
        <a:spcBef>
          <a:spcPct val="20000"/>
        </a:spcBef>
        <a:buFont typeface="Arial"/>
        <a:buChar char="•"/>
        <a:defRPr sz="6400" kern="1200">
          <a:solidFill>
            <a:schemeClr val="tx1"/>
          </a:solidFill>
          <a:latin typeface="+mn-lt"/>
          <a:ea typeface="+mn-ea"/>
          <a:cs typeface="+mn-cs"/>
        </a:defRPr>
      </a:lvl6pPr>
      <a:lvl7pPr marL="9510235" indent="-731557" algn="l" defTabSz="1463113" rtl="0" eaLnBrk="1" latinLnBrk="0" hangingPunct="1">
        <a:spcBef>
          <a:spcPct val="20000"/>
        </a:spcBef>
        <a:buFont typeface="Arial"/>
        <a:buChar char="•"/>
        <a:defRPr sz="6400" kern="1200">
          <a:solidFill>
            <a:schemeClr val="tx1"/>
          </a:solidFill>
          <a:latin typeface="+mn-lt"/>
          <a:ea typeface="+mn-ea"/>
          <a:cs typeface="+mn-cs"/>
        </a:defRPr>
      </a:lvl7pPr>
      <a:lvl8pPr marL="10973349" indent="-731557" algn="l" defTabSz="1463113" rtl="0" eaLnBrk="1" latinLnBrk="0" hangingPunct="1">
        <a:spcBef>
          <a:spcPct val="20000"/>
        </a:spcBef>
        <a:buFont typeface="Arial"/>
        <a:buChar char="•"/>
        <a:defRPr sz="6400" kern="1200">
          <a:solidFill>
            <a:schemeClr val="tx1"/>
          </a:solidFill>
          <a:latin typeface="+mn-lt"/>
          <a:ea typeface="+mn-ea"/>
          <a:cs typeface="+mn-cs"/>
        </a:defRPr>
      </a:lvl8pPr>
      <a:lvl9pPr marL="12436462" indent="-731557" algn="l" defTabSz="1463113" rtl="0" eaLnBrk="1" latinLnBrk="0" hangingPunct="1">
        <a:spcBef>
          <a:spcPct val="20000"/>
        </a:spcBef>
        <a:buFont typeface="Arial"/>
        <a:buChar char="•"/>
        <a:defRPr sz="6400" kern="1200">
          <a:solidFill>
            <a:schemeClr val="tx1"/>
          </a:solidFill>
          <a:latin typeface="+mn-lt"/>
          <a:ea typeface="+mn-ea"/>
          <a:cs typeface="+mn-cs"/>
        </a:defRPr>
      </a:lvl9pPr>
    </p:bodyStyle>
    <p:otherStyle>
      <a:defPPr>
        <a:defRPr lang="en-US"/>
      </a:defPPr>
      <a:lvl1pPr marL="0" algn="l" defTabSz="1463113" rtl="0" eaLnBrk="1" latinLnBrk="0" hangingPunct="1">
        <a:defRPr sz="5734" kern="1200">
          <a:solidFill>
            <a:schemeClr val="tx1"/>
          </a:solidFill>
          <a:latin typeface="+mn-lt"/>
          <a:ea typeface="+mn-ea"/>
          <a:cs typeface="+mn-cs"/>
        </a:defRPr>
      </a:lvl1pPr>
      <a:lvl2pPr marL="1463113" algn="l" defTabSz="1463113" rtl="0" eaLnBrk="1" latinLnBrk="0" hangingPunct="1">
        <a:defRPr sz="5734" kern="1200">
          <a:solidFill>
            <a:schemeClr val="tx1"/>
          </a:solidFill>
          <a:latin typeface="+mn-lt"/>
          <a:ea typeface="+mn-ea"/>
          <a:cs typeface="+mn-cs"/>
        </a:defRPr>
      </a:lvl2pPr>
      <a:lvl3pPr marL="2926226" algn="l" defTabSz="1463113" rtl="0" eaLnBrk="1" latinLnBrk="0" hangingPunct="1">
        <a:defRPr sz="5734" kern="1200">
          <a:solidFill>
            <a:schemeClr val="tx1"/>
          </a:solidFill>
          <a:latin typeface="+mn-lt"/>
          <a:ea typeface="+mn-ea"/>
          <a:cs typeface="+mn-cs"/>
        </a:defRPr>
      </a:lvl3pPr>
      <a:lvl4pPr marL="4389339" algn="l" defTabSz="1463113" rtl="0" eaLnBrk="1" latinLnBrk="0" hangingPunct="1">
        <a:defRPr sz="5734" kern="1200">
          <a:solidFill>
            <a:schemeClr val="tx1"/>
          </a:solidFill>
          <a:latin typeface="+mn-lt"/>
          <a:ea typeface="+mn-ea"/>
          <a:cs typeface="+mn-cs"/>
        </a:defRPr>
      </a:lvl4pPr>
      <a:lvl5pPr marL="5852453" algn="l" defTabSz="1463113" rtl="0" eaLnBrk="1" latinLnBrk="0" hangingPunct="1">
        <a:defRPr sz="5734" kern="1200">
          <a:solidFill>
            <a:schemeClr val="tx1"/>
          </a:solidFill>
          <a:latin typeface="+mn-lt"/>
          <a:ea typeface="+mn-ea"/>
          <a:cs typeface="+mn-cs"/>
        </a:defRPr>
      </a:lvl5pPr>
      <a:lvl6pPr marL="7315566" algn="l" defTabSz="1463113" rtl="0" eaLnBrk="1" latinLnBrk="0" hangingPunct="1">
        <a:defRPr sz="5734" kern="1200">
          <a:solidFill>
            <a:schemeClr val="tx1"/>
          </a:solidFill>
          <a:latin typeface="+mn-lt"/>
          <a:ea typeface="+mn-ea"/>
          <a:cs typeface="+mn-cs"/>
        </a:defRPr>
      </a:lvl6pPr>
      <a:lvl7pPr marL="8778679" algn="l" defTabSz="1463113" rtl="0" eaLnBrk="1" latinLnBrk="0" hangingPunct="1">
        <a:defRPr sz="5734" kern="1200">
          <a:solidFill>
            <a:schemeClr val="tx1"/>
          </a:solidFill>
          <a:latin typeface="+mn-lt"/>
          <a:ea typeface="+mn-ea"/>
          <a:cs typeface="+mn-cs"/>
        </a:defRPr>
      </a:lvl7pPr>
      <a:lvl8pPr marL="10241792" algn="l" defTabSz="1463113" rtl="0" eaLnBrk="1" latinLnBrk="0" hangingPunct="1">
        <a:defRPr sz="5734" kern="1200">
          <a:solidFill>
            <a:schemeClr val="tx1"/>
          </a:solidFill>
          <a:latin typeface="+mn-lt"/>
          <a:ea typeface="+mn-ea"/>
          <a:cs typeface="+mn-cs"/>
        </a:defRPr>
      </a:lvl8pPr>
      <a:lvl9pPr marL="11704905" algn="l" defTabSz="1463113" rtl="0" eaLnBrk="1" latinLnBrk="0" hangingPunct="1">
        <a:defRPr sz="573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p:cNvSpPr/>
          <p:nvPr/>
        </p:nvSpPr>
        <p:spPr>
          <a:xfrm>
            <a:off x="2539986" y="3671509"/>
            <a:ext cx="6629413" cy="11015576"/>
          </a:xfrm>
          <a:prstGeom prst="rect">
            <a:avLst/>
          </a:prstGeom>
          <a:solidFill>
            <a:schemeClr val="bg1"/>
          </a:solidFill>
          <a:ln w="762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95"/>
          </a:p>
        </p:txBody>
      </p:sp>
      <p:sp>
        <p:nvSpPr>
          <p:cNvPr id="21" name="TextBox 20"/>
          <p:cNvSpPr txBox="1"/>
          <p:nvPr/>
        </p:nvSpPr>
        <p:spPr>
          <a:xfrm>
            <a:off x="10268562" y="10578834"/>
            <a:ext cx="9220200" cy="1009698"/>
          </a:xfrm>
          <a:prstGeom prst="rect">
            <a:avLst/>
          </a:prstGeom>
          <a:noFill/>
        </p:spPr>
        <p:txBody>
          <a:bodyPr wrap="square" lIns="50798" tIns="25399" rIns="50798" bIns="25399" rtlCol="0">
            <a:spAutoFit/>
          </a:bodyPr>
          <a:lstStyle/>
          <a:p>
            <a:pPr lvl="0">
              <a:buFont typeface="Arial" pitchFamily="34" charset="0"/>
              <a:buChar char="•"/>
            </a:pPr>
            <a:endParaRPr lang="en-US" sz="2133" dirty="0"/>
          </a:p>
          <a:p>
            <a:pPr lvl="1"/>
            <a:endParaRPr lang="en-US" sz="4095" dirty="0"/>
          </a:p>
        </p:txBody>
      </p:sp>
      <p:sp>
        <p:nvSpPr>
          <p:cNvPr id="4" name="Text Box 3"/>
          <p:cNvSpPr txBox="1">
            <a:spLocks noChangeArrowheads="1"/>
          </p:cNvSpPr>
          <p:nvPr/>
        </p:nvSpPr>
        <p:spPr bwMode="auto">
          <a:xfrm>
            <a:off x="7019888" y="465044"/>
            <a:ext cx="18960453" cy="2482684"/>
          </a:xfrm>
          <a:prstGeom prst="rect">
            <a:avLst/>
          </a:prstGeom>
          <a:noFill/>
          <a:ln w="9525">
            <a:noFill/>
            <a:miter lim="800000"/>
            <a:headEnd/>
            <a:tailEnd/>
          </a:ln>
          <a:effectLst/>
        </p:spPr>
        <p:txBody>
          <a:bodyPr wrap="square" lIns="50755" tIns="25377" rIns="50755" bIns="25377">
            <a:spAutoFit/>
          </a:bodyPr>
          <a:lstStyle/>
          <a:p>
            <a:pPr algn="ctr"/>
            <a:r>
              <a:rPr lang="en-US" sz="5400" dirty="0" smtClean="0">
                <a:latin typeface="Athelas Regular"/>
                <a:cs typeface="Athelas Regular"/>
              </a:rPr>
              <a:t>Comparing </a:t>
            </a:r>
            <a:r>
              <a:rPr lang="en-US" sz="5400" dirty="0">
                <a:latin typeface="Athelas Regular"/>
                <a:cs typeface="Athelas Regular"/>
              </a:rPr>
              <a:t>Acceptability of a Parent Training Program Among Rural and Urban Undergraduates</a:t>
            </a:r>
          </a:p>
          <a:p>
            <a:pPr algn="ctr"/>
            <a:endParaRPr lang="en-US" sz="5000" b="1" dirty="0">
              <a:latin typeface="Constantia" pitchFamily="18" charset="0"/>
              <a:cs typeface="Tahoma"/>
            </a:endParaRPr>
          </a:p>
        </p:txBody>
      </p:sp>
      <p:sp>
        <p:nvSpPr>
          <p:cNvPr id="5" name="Text Box 5"/>
          <p:cNvSpPr txBox="1">
            <a:spLocks noChangeArrowheads="1"/>
          </p:cNvSpPr>
          <p:nvPr/>
        </p:nvSpPr>
        <p:spPr bwMode="auto">
          <a:xfrm>
            <a:off x="7396177" y="2166991"/>
            <a:ext cx="18575027" cy="1615677"/>
          </a:xfrm>
          <a:prstGeom prst="rect">
            <a:avLst/>
          </a:prstGeom>
          <a:noFill/>
          <a:ln w="9525">
            <a:noFill/>
            <a:miter lim="800000"/>
            <a:headEnd/>
            <a:tailEnd/>
          </a:ln>
          <a:effectLst/>
        </p:spPr>
        <p:txBody>
          <a:bodyPr wrap="square" lIns="50755" tIns="25377" rIns="50755" bIns="25377">
            <a:spAutoFit/>
          </a:bodyPr>
          <a:lstStyle/>
          <a:p>
            <a:pPr algn="ctr" defTabSz="509769">
              <a:spcBef>
                <a:spcPct val="50000"/>
              </a:spcBef>
            </a:pPr>
            <a:r>
              <a:rPr lang="en-US" sz="2567" dirty="0" smtClean="0">
                <a:latin typeface="Athelas Regular"/>
                <a:cs typeface="Athelas Regular"/>
              </a:rPr>
              <a:t>Abigail Hunter, Christina </a:t>
            </a:r>
            <a:r>
              <a:rPr lang="en-US" sz="2567" dirty="0">
                <a:latin typeface="Athelas Regular"/>
                <a:cs typeface="Athelas Regular"/>
              </a:rPr>
              <a:t>Johnson, M.A., </a:t>
            </a:r>
            <a:r>
              <a:rPr lang="en-US" sz="2567" dirty="0" smtClean="0">
                <a:latin typeface="Athelas Regular"/>
                <a:cs typeface="Athelas Regular"/>
              </a:rPr>
              <a:t>Justin Gibson, and Jennifer </a:t>
            </a:r>
            <a:r>
              <a:rPr lang="en-US" sz="2567" dirty="0">
                <a:latin typeface="Athelas Regular"/>
                <a:cs typeface="Athelas Regular"/>
              </a:rPr>
              <a:t>D. </a:t>
            </a:r>
            <a:r>
              <a:rPr lang="en-US" sz="2567" dirty="0" err="1">
                <a:latin typeface="Athelas Regular"/>
                <a:cs typeface="Athelas Regular"/>
              </a:rPr>
              <a:t>Tiano</a:t>
            </a:r>
            <a:r>
              <a:rPr lang="en-US" sz="2567" dirty="0">
                <a:latin typeface="Athelas Regular"/>
                <a:cs typeface="Athelas Regular"/>
              </a:rPr>
              <a:t>, Ph.D</a:t>
            </a:r>
            <a:r>
              <a:rPr lang="en-US" sz="2567" dirty="0" smtClean="0">
                <a:latin typeface="Athelas Regular"/>
                <a:cs typeface="Athelas Regular"/>
              </a:rPr>
              <a:t>.</a:t>
            </a:r>
            <a:endParaRPr lang="en-US" sz="2533" dirty="0">
              <a:latin typeface="Athelas Regular"/>
              <a:cs typeface="Athelas Regular"/>
            </a:endParaRPr>
          </a:p>
          <a:p>
            <a:pPr algn="ctr" defTabSz="509769">
              <a:spcBef>
                <a:spcPct val="50000"/>
              </a:spcBef>
            </a:pPr>
            <a:endParaRPr lang="en-US" sz="2533" dirty="0">
              <a:latin typeface="Rockwell" pitchFamily="18" charset="0"/>
              <a:cs typeface="Times New Roman" pitchFamily="18" charset="0"/>
            </a:endParaRPr>
          </a:p>
          <a:p>
            <a:pPr algn="ctr" defTabSz="509769">
              <a:spcBef>
                <a:spcPct val="50000"/>
              </a:spcBef>
            </a:pPr>
            <a:endParaRPr lang="en-US" sz="2533" dirty="0">
              <a:latin typeface="Rockwell" pitchFamily="18" charset="0"/>
            </a:endParaRPr>
          </a:p>
        </p:txBody>
      </p:sp>
      <p:sp>
        <p:nvSpPr>
          <p:cNvPr id="7" name="TextBox 6"/>
          <p:cNvSpPr txBox="1"/>
          <p:nvPr/>
        </p:nvSpPr>
        <p:spPr>
          <a:xfrm>
            <a:off x="11775078" y="2711075"/>
            <a:ext cx="9486901" cy="502636"/>
          </a:xfrm>
          <a:prstGeom prst="rect">
            <a:avLst/>
          </a:prstGeom>
          <a:noFill/>
        </p:spPr>
        <p:txBody>
          <a:bodyPr wrap="square" lIns="50798" tIns="25399" rIns="50798" bIns="25399" rtlCol="0">
            <a:spAutoFit/>
          </a:bodyPr>
          <a:lstStyle/>
          <a:p>
            <a:pPr algn="ctr" defTabSz="509769">
              <a:spcBef>
                <a:spcPct val="50000"/>
              </a:spcBef>
            </a:pPr>
            <a:r>
              <a:rPr lang="en-US" sz="2933" dirty="0">
                <a:latin typeface="Athelas Regular"/>
                <a:cs typeface="Athelas Regular"/>
              </a:rPr>
              <a:t>Marshall University </a:t>
            </a:r>
          </a:p>
        </p:txBody>
      </p:sp>
      <p:sp>
        <p:nvSpPr>
          <p:cNvPr id="16" name="TextBox 15"/>
          <p:cNvSpPr txBox="1"/>
          <p:nvPr/>
        </p:nvSpPr>
        <p:spPr>
          <a:xfrm>
            <a:off x="11836400" y="5970792"/>
            <a:ext cx="9486901" cy="338617"/>
          </a:xfrm>
          <a:prstGeom prst="rect">
            <a:avLst/>
          </a:prstGeom>
          <a:noFill/>
        </p:spPr>
        <p:txBody>
          <a:bodyPr wrap="square" lIns="50798" tIns="25399" rIns="50798" bIns="25399" rtlCol="0">
            <a:spAutoFit/>
          </a:bodyPr>
          <a:lstStyle/>
          <a:p>
            <a:r>
              <a:rPr lang="en-US" sz="1867" dirty="0"/>
              <a:t>          </a:t>
            </a:r>
          </a:p>
        </p:txBody>
      </p:sp>
      <p:sp>
        <p:nvSpPr>
          <p:cNvPr id="52" name="AutoShape 25"/>
          <p:cNvSpPr>
            <a:spLocks noChangeArrowheads="1"/>
          </p:cNvSpPr>
          <p:nvPr/>
        </p:nvSpPr>
        <p:spPr bwMode="auto">
          <a:xfrm>
            <a:off x="2539986" y="3305772"/>
            <a:ext cx="6629414" cy="934826"/>
          </a:xfrm>
          <a:prstGeom prst="roundRect">
            <a:avLst>
              <a:gd name="adj" fmla="val 16667"/>
            </a:avLst>
          </a:prstGeom>
          <a:gradFill>
            <a:gsLst>
              <a:gs pos="0">
                <a:srgbClr val="DDEBCF"/>
              </a:gs>
              <a:gs pos="50000">
                <a:srgbClr val="9CB86E"/>
              </a:gs>
              <a:gs pos="100000">
                <a:srgbClr val="156B13"/>
              </a:gs>
            </a:gsLst>
            <a:lin ang="5400000" scaled="0"/>
          </a:gradFill>
          <a:ln w="76200" cmpd="sng">
            <a:solidFill>
              <a:schemeClr val="tx1"/>
            </a:solidFill>
            <a:round/>
            <a:headEnd/>
            <a:tailEnd/>
          </a:ln>
          <a:effectLst/>
        </p:spPr>
        <p:txBody>
          <a:bodyPr wrap="none" lIns="50798" tIns="25399" rIns="50798" bIns="25399" anchor="ctr"/>
          <a:lstStyle/>
          <a:p>
            <a:endParaRPr lang="en-US" sz="4095" dirty="0"/>
          </a:p>
        </p:txBody>
      </p:sp>
      <p:sp>
        <p:nvSpPr>
          <p:cNvPr id="17" name="Rectangle 16"/>
          <p:cNvSpPr/>
          <p:nvPr/>
        </p:nvSpPr>
        <p:spPr>
          <a:xfrm>
            <a:off x="23744049" y="4112920"/>
            <a:ext cx="6660542" cy="4548480"/>
          </a:xfrm>
          <a:prstGeom prst="rect">
            <a:avLst/>
          </a:prstGeom>
          <a:noFill/>
          <a:ln w="762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0798" tIns="25399" rIns="50798" bIns="25399" rtlCol="0" anchor="ctr"/>
          <a:lstStyle/>
          <a:p>
            <a:pPr algn="ctr"/>
            <a:endParaRPr lang="en-US" sz="4095" dirty="0">
              <a:solidFill>
                <a:schemeClr val="tx1"/>
              </a:solidFill>
            </a:endParaRPr>
          </a:p>
        </p:txBody>
      </p:sp>
      <p:sp>
        <p:nvSpPr>
          <p:cNvPr id="18" name="Rectangle 17"/>
          <p:cNvSpPr/>
          <p:nvPr/>
        </p:nvSpPr>
        <p:spPr>
          <a:xfrm>
            <a:off x="9838267" y="10578834"/>
            <a:ext cx="13292665" cy="8087132"/>
          </a:xfrm>
          <a:prstGeom prst="rect">
            <a:avLst/>
          </a:prstGeom>
          <a:noFill/>
          <a:ln w="762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0798" tIns="25399" rIns="50798" bIns="25399" rtlCol="0" anchor="ctr"/>
          <a:lstStyle/>
          <a:p>
            <a:pPr lvl="0"/>
            <a:endParaRPr lang="en-US" sz="2200" dirty="0">
              <a:solidFill>
                <a:schemeClr val="tx1"/>
              </a:solidFill>
            </a:endParaRPr>
          </a:p>
        </p:txBody>
      </p:sp>
      <p:sp>
        <p:nvSpPr>
          <p:cNvPr id="19" name="Rectangle 18"/>
          <p:cNvSpPr/>
          <p:nvPr/>
        </p:nvSpPr>
        <p:spPr>
          <a:xfrm>
            <a:off x="2502157" y="15273164"/>
            <a:ext cx="6674395" cy="3392802"/>
          </a:xfrm>
          <a:prstGeom prst="rect">
            <a:avLst/>
          </a:prstGeom>
          <a:noFill/>
          <a:ln w="762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0798" tIns="25399" rIns="50798" bIns="25399" rtlCol="0" anchor="ctr"/>
          <a:lstStyle/>
          <a:p>
            <a:pPr algn="ctr"/>
            <a:endParaRPr lang="en-US" sz="2467" dirty="0">
              <a:solidFill>
                <a:schemeClr val="tx1"/>
              </a:solidFill>
            </a:endParaRPr>
          </a:p>
        </p:txBody>
      </p:sp>
      <p:sp>
        <p:nvSpPr>
          <p:cNvPr id="20" name="Rectangle 19"/>
          <p:cNvSpPr/>
          <p:nvPr/>
        </p:nvSpPr>
        <p:spPr>
          <a:xfrm>
            <a:off x="3937000" y="6146800"/>
            <a:ext cx="5067301" cy="379525"/>
          </a:xfrm>
          <a:prstGeom prst="rect">
            <a:avLst/>
          </a:prstGeom>
        </p:spPr>
        <p:txBody>
          <a:bodyPr wrap="square" lIns="50798" tIns="25399" rIns="50798" bIns="25399">
            <a:spAutoFit/>
          </a:bodyPr>
          <a:lstStyle/>
          <a:p>
            <a:endParaRPr lang="en-US" sz="2133" dirty="0"/>
          </a:p>
        </p:txBody>
      </p:sp>
      <p:sp>
        <p:nvSpPr>
          <p:cNvPr id="25" name="Rectangle 24"/>
          <p:cNvSpPr/>
          <p:nvPr/>
        </p:nvSpPr>
        <p:spPr>
          <a:xfrm>
            <a:off x="23728298" y="9604772"/>
            <a:ext cx="6694856" cy="9061194"/>
          </a:xfrm>
          <a:prstGeom prst="rect">
            <a:avLst/>
          </a:prstGeom>
          <a:noFill/>
          <a:ln w="76200" cmpd="sng">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lIns="50798" tIns="25399" rIns="50798" bIns="25399" rtlCol="0" anchor="ctr"/>
          <a:lstStyle/>
          <a:p>
            <a:pPr algn="ctr"/>
            <a:endParaRPr lang="en-US" sz="2467" dirty="0">
              <a:solidFill>
                <a:schemeClr val="tx1"/>
              </a:solidFill>
            </a:endParaRPr>
          </a:p>
        </p:txBody>
      </p:sp>
      <p:sp>
        <p:nvSpPr>
          <p:cNvPr id="28" name="Rectangle 27"/>
          <p:cNvSpPr/>
          <p:nvPr/>
        </p:nvSpPr>
        <p:spPr>
          <a:xfrm>
            <a:off x="2487440" y="19283081"/>
            <a:ext cx="27990287" cy="2037668"/>
          </a:xfrm>
          <a:prstGeom prst="rect">
            <a:avLst/>
          </a:prstGeom>
          <a:noFill/>
          <a:ln w="762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0798" tIns="25399" rIns="50798" bIns="25399" rtlCol="0" anchor="ctr"/>
          <a:lstStyle/>
          <a:p>
            <a:pPr algn="ctr"/>
            <a:endParaRPr lang="en-US" sz="2467" dirty="0">
              <a:solidFill>
                <a:schemeClr val="tx1"/>
              </a:solidFill>
            </a:endParaRPr>
          </a:p>
        </p:txBody>
      </p:sp>
      <p:sp>
        <p:nvSpPr>
          <p:cNvPr id="30" name="Rectangle 29"/>
          <p:cNvSpPr/>
          <p:nvPr/>
        </p:nvSpPr>
        <p:spPr>
          <a:xfrm>
            <a:off x="9838267" y="3836923"/>
            <a:ext cx="13292665" cy="6039695"/>
          </a:xfrm>
          <a:prstGeom prst="rect">
            <a:avLst/>
          </a:prstGeom>
          <a:noFill/>
          <a:ln w="762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95" dirty="0"/>
          </a:p>
        </p:txBody>
      </p:sp>
      <p:sp>
        <p:nvSpPr>
          <p:cNvPr id="32" name="TextBox 31"/>
          <p:cNvSpPr txBox="1"/>
          <p:nvPr/>
        </p:nvSpPr>
        <p:spPr>
          <a:xfrm>
            <a:off x="10237952" y="16748550"/>
            <a:ext cx="9196251" cy="297646"/>
          </a:xfrm>
          <a:prstGeom prst="rect">
            <a:avLst/>
          </a:prstGeom>
          <a:noFill/>
        </p:spPr>
        <p:txBody>
          <a:bodyPr wrap="square" rtlCol="0">
            <a:spAutoFit/>
          </a:bodyPr>
          <a:lstStyle/>
          <a:p>
            <a:pPr algn="ctr"/>
            <a:endParaRPr lang="en-US" sz="667" dirty="0"/>
          </a:p>
          <a:p>
            <a:endParaRPr lang="en-US" sz="667" dirty="0"/>
          </a:p>
        </p:txBody>
      </p:sp>
      <p:sp>
        <p:nvSpPr>
          <p:cNvPr id="33" name="TextBox 32"/>
          <p:cNvSpPr txBox="1"/>
          <p:nvPr/>
        </p:nvSpPr>
        <p:spPr>
          <a:xfrm>
            <a:off x="3937000" y="6654800"/>
            <a:ext cx="5181600" cy="1009828"/>
          </a:xfrm>
          <a:prstGeom prst="rect">
            <a:avLst/>
          </a:prstGeom>
          <a:noFill/>
        </p:spPr>
        <p:txBody>
          <a:bodyPr wrap="square" rtlCol="0">
            <a:spAutoFit/>
          </a:bodyPr>
          <a:lstStyle/>
          <a:p>
            <a:endParaRPr lang="en-US" sz="1867" b="1" dirty="0"/>
          </a:p>
          <a:p>
            <a:endParaRPr lang="en-US" sz="4095" dirty="0"/>
          </a:p>
        </p:txBody>
      </p:sp>
      <p:sp>
        <p:nvSpPr>
          <p:cNvPr id="34" name="TextBox 33"/>
          <p:cNvSpPr txBox="1"/>
          <p:nvPr/>
        </p:nvSpPr>
        <p:spPr>
          <a:xfrm>
            <a:off x="21742400" y="6299201"/>
            <a:ext cx="5435600" cy="646331"/>
          </a:xfrm>
          <a:prstGeom prst="rect">
            <a:avLst/>
          </a:prstGeom>
          <a:noFill/>
        </p:spPr>
        <p:txBody>
          <a:bodyPr wrap="square" rtlCol="0">
            <a:spAutoFit/>
          </a:bodyPr>
          <a:lstStyle/>
          <a:p>
            <a:endParaRPr lang="en-US" sz="1800" dirty="0">
              <a:latin typeface="Times New Roman" pitchFamily="18" charset="0"/>
              <a:cs typeface="Times New Roman" pitchFamily="18" charset="0"/>
            </a:endParaRPr>
          </a:p>
          <a:p>
            <a:endParaRPr lang="en-US" sz="1800" dirty="0">
              <a:latin typeface="Times New Roman" pitchFamily="18" charset="0"/>
              <a:cs typeface="Times New Roman" pitchFamily="18" charset="0"/>
            </a:endParaRPr>
          </a:p>
        </p:txBody>
      </p:sp>
      <p:sp>
        <p:nvSpPr>
          <p:cNvPr id="39" name="TextBox 38"/>
          <p:cNvSpPr txBox="1"/>
          <p:nvPr/>
        </p:nvSpPr>
        <p:spPr>
          <a:xfrm>
            <a:off x="2579671" y="3544535"/>
            <a:ext cx="6527815" cy="584775"/>
          </a:xfrm>
          <a:prstGeom prst="rect">
            <a:avLst/>
          </a:prstGeom>
          <a:noFill/>
        </p:spPr>
        <p:txBody>
          <a:bodyPr wrap="square" rtlCol="0">
            <a:spAutoFit/>
          </a:bodyPr>
          <a:lstStyle/>
          <a:p>
            <a:pPr algn="ctr"/>
            <a:r>
              <a:rPr lang="en-US" sz="3200" b="1" dirty="0">
                <a:latin typeface="Tahoma"/>
                <a:cs typeface="Tahoma"/>
              </a:rPr>
              <a:t>Introduction</a:t>
            </a:r>
          </a:p>
        </p:txBody>
      </p:sp>
      <p:sp>
        <p:nvSpPr>
          <p:cNvPr id="40" name="TextBox 39"/>
          <p:cNvSpPr txBox="1"/>
          <p:nvPr/>
        </p:nvSpPr>
        <p:spPr>
          <a:xfrm>
            <a:off x="9978664" y="4240598"/>
            <a:ext cx="12986471" cy="666952"/>
          </a:xfrm>
          <a:prstGeom prst="rect">
            <a:avLst/>
          </a:prstGeom>
          <a:noFill/>
        </p:spPr>
        <p:txBody>
          <a:bodyPr wrap="square" rtlCol="0">
            <a:spAutoFit/>
          </a:bodyPr>
          <a:lstStyle/>
          <a:p>
            <a:r>
              <a:rPr lang="en-US" sz="1867" dirty="0"/>
              <a:t> </a:t>
            </a:r>
          </a:p>
          <a:p>
            <a:endParaRPr lang="en-US" sz="1867" dirty="0">
              <a:latin typeface="Times New Roman" pitchFamily="18" charset="0"/>
              <a:cs typeface="Times New Roman" pitchFamily="18" charset="0"/>
            </a:endParaRPr>
          </a:p>
        </p:txBody>
      </p:sp>
      <p:sp>
        <p:nvSpPr>
          <p:cNvPr id="41" name="TextBox 40"/>
          <p:cNvSpPr txBox="1"/>
          <p:nvPr/>
        </p:nvSpPr>
        <p:spPr>
          <a:xfrm>
            <a:off x="2286001" y="4017493"/>
            <a:ext cx="6883400" cy="10669591"/>
          </a:xfrm>
          <a:prstGeom prst="rect">
            <a:avLst/>
          </a:prstGeom>
          <a:noFill/>
        </p:spPr>
        <p:txBody>
          <a:bodyPr wrap="square" rtlCol="0">
            <a:spAutoFit/>
          </a:bodyPr>
          <a:lstStyle/>
          <a:p>
            <a:pPr marL="304815">
              <a:lnSpc>
                <a:spcPct val="80000"/>
              </a:lnSpc>
              <a:buFont typeface="Arial"/>
              <a:buChar char="•"/>
            </a:pPr>
            <a:endParaRPr lang="en-US" sz="2000" dirty="0">
              <a:cs typeface="Constantia"/>
            </a:endParaRPr>
          </a:p>
          <a:p>
            <a:pPr marL="304815" lvl="0">
              <a:lnSpc>
                <a:spcPct val="80000"/>
              </a:lnSpc>
              <a:spcBef>
                <a:spcPts val="800"/>
              </a:spcBef>
              <a:spcAft>
                <a:spcPts val="800"/>
              </a:spcAft>
              <a:buFont typeface="Arial"/>
              <a:buChar char="•"/>
            </a:pPr>
            <a:r>
              <a:rPr lang="en-US" sz="2000" dirty="0" smtClean="0">
                <a:cs typeface="Constantia"/>
              </a:rPr>
              <a:t> </a:t>
            </a:r>
            <a:r>
              <a:rPr lang="en-US" sz="2000" dirty="0">
                <a:cs typeface="Constantia"/>
              </a:rPr>
              <a:t>Approximately 3.5% of children ages three to </a:t>
            </a:r>
            <a:r>
              <a:rPr lang="en-US" sz="2000" dirty="0" smtClean="0">
                <a:cs typeface="Constantia"/>
              </a:rPr>
              <a:t>seventeen </a:t>
            </a:r>
            <a:r>
              <a:rPr lang="en-US" sz="2000" dirty="0">
                <a:cs typeface="Constantia"/>
              </a:rPr>
              <a:t>are diagnosed with behavioral or conduct </a:t>
            </a:r>
            <a:r>
              <a:rPr lang="en-US" sz="2000" dirty="0" smtClean="0">
                <a:cs typeface="Constantia"/>
              </a:rPr>
              <a:t>problems</a:t>
            </a:r>
            <a:r>
              <a:rPr lang="en-US" sz="2000" dirty="0">
                <a:cs typeface="Constantia"/>
              </a:rPr>
              <a:t> </a:t>
            </a:r>
            <a:r>
              <a:rPr lang="en-US" sz="2000" dirty="0" smtClean="0">
                <a:cs typeface="Constantia"/>
              </a:rPr>
              <a:t>(Kaminski &amp; </a:t>
            </a:r>
            <a:r>
              <a:rPr lang="en-US" sz="2000" dirty="0" err="1" smtClean="0">
                <a:cs typeface="Constantia"/>
              </a:rPr>
              <a:t>Claussen</a:t>
            </a:r>
            <a:r>
              <a:rPr lang="en-US" sz="2000" dirty="0" smtClean="0">
                <a:cs typeface="Constantia"/>
              </a:rPr>
              <a:t>, 2017).</a:t>
            </a:r>
          </a:p>
          <a:p>
            <a:pPr marL="304815" lvl="0">
              <a:lnSpc>
                <a:spcPct val="80000"/>
              </a:lnSpc>
              <a:spcBef>
                <a:spcPts val="800"/>
              </a:spcBef>
              <a:spcAft>
                <a:spcPts val="800"/>
              </a:spcAft>
              <a:buFont typeface="Arial"/>
              <a:buChar char="•"/>
            </a:pPr>
            <a:r>
              <a:rPr lang="en-US" sz="2000" dirty="0" smtClean="0">
                <a:cs typeface="Constantia"/>
              </a:rPr>
              <a:t> Children </a:t>
            </a:r>
            <a:r>
              <a:rPr lang="en-US" sz="2000" dirty="0">
                <a:cs typeface="Constantia"/>
              </a:rPr>
              <a:t>residing in rural areas are more likely to display behavioral problems as compared to children residing in urban </a:t>
            </a:r>
            <a:r>
              <a:rPr lang="en-US" sz="2000" dirty="0" smtClean="0">
                <a:cs typeface="Constantia"/>
              </a:rPr>
              <a:t>areas</a:t>
            </a:r>
            <a:r>
              <a:rPr lang="en-US" sz="2000" dirty="0">
                <a:cs typeface="Constantia"/>
              </a:rPr>
              <a:t> </a:t>
            </a:r>
            <a:r>
              <a:rPr lang="en-US" sz="2000" dirty="0" smtClean="0">
                <a:cs typeface="Constantia"/>
              </a:rPr>
              <a:t>(</a:t>
            </a:r>
            <a:r>
              <a:rPr lang="en-US" sz="2000" dirty="0" err="1" smtClean="0">
                <a:cs typeface="Constantia"/>
              </a:rPr>
              <a:t>Lenardson</a:t>
            </a:r>
            <a:r>
              <a:rPr lang="en-US" sz="2000" dirty="0" smtClean="0">
                <a:cs typeface="Constantia"/>
              </a:rPr>
              <a:t>, </a:t>
            </a:r>
            <a:r>
              <a:rPr lang="en-US" sz="2000" dirty="0" err="1" smtClean="0">
                <a:cs typeface="Constantia"/>
              </a:rPr>
              <a:t>Ziller</a:t>
            </a:r>
            <a:r>
              <a:rPr lang="en-US" sz="2000" dirty="0" smtClean="0">
                <a:cs typeface="Constantia"/>
              </a:rPr>
              <a:t>, Lambert, Race, &amp; </a:t>
            </a:r>
            <a:r>
              <a:rPr lang="en-US" sz="2000" dirty="0" err="1" smtClean="0">
                <a:cs typeface="Constantia"/>
              </a:rPr>
              <a:t>Yousefian</a:t>
            </a:r>
            <a:r>
              <a:rPr lang="en-US" sz="2000" dirty="0" smtClean="0">
                <a:cs typeface="Constantia"/>
              </a:rPr>
              <a:t>, 2010). </a:t>
            </a:r>
          </a:p>
          <a:p>
            <a:pPr marL="304815" lvl="0">
              <a:lnSpc>
                <a:spcPct val="80000"/>
              </a:lnSpc>
              <a:spcBef>
                <a:spcPts val="800"/>
              </a:spcBef>
              <a:spcAft>
                <a:spcPts val="800"/>
              </a:spcAft>
              <a:buFont typeface="Arial"/>
              <a:buChar char="•"/>
            </a:pPr>
            <a:r>
              <a:rPr lang="en-US" sz="2000" dirty="0" smtClean="0">
                <a:solidFill>
                  <a:srgbClr val="000000"/>
                </a:solidFill>
                <a:cs typeface="Constantia"/>
              </a:rPr>
              <a:t> Rural Appalachian parent attitudes and behaviors are similar to those in other regions nationwide (</a:t>
            </a:r>
            <a:r>
              <a:rPr lang="en-US" sz="2000" dirty="0" smtClean="0"/>
              <a:t>Fish, </a:t>
            </a:r>
            <a:r>
              <a:rPr lang="en-US" sz="2000" dirty="0" err="1" smtClean="0"/>
              <a:t>Amerikaner</a:t>
            </a:r>
            <a:r>
              <a:rPr lang="en-US" sz="2000" dirty="0"/>
              <a:t>,</a:t>
            </a:r>
            <a:r>
              <a:rPr lang="en-US" sz="2000" dirty="0" smtClean="0"/>
              <a:t> </a:t>
            </a:r>
            <a:r>
              <a:rPr lang="en-US" sz="2000" dirty="0"/>
              <a:t>&amp; </a:t>
            </a:r>
            <a:r>
              <a:rPr lang="en-US" sz="2000" dirty="0" smtClean="0"/>
              <a:t>Lucas, 2007) </a:t>
            </a:r>
            <a:endParaRPr lang="en-US" sz="2000" dirty="0" smtClean="0">
              <a:solidFill>
                <a:srgbClr val="000000"/>
              </a:solidFill>
              <a:cs typeface="Constantia"/>
            </a:endParaRPr>
          </a:p>
          <a:p>
            <a:pPr marL="304815" lvl="0">
              <a:lnSpc>
                <a:spcPct val="80000"/>
              </a:lnSpc>
              <a:spcBef>
                <a:spcPts val="800"/>
              </a:spcBef>
              <a:spcAft>
                <a:spcPts val="800"/>
              </a:spcAft>
              <a:buFont typeface="Arial"/>
              <a:buChar char="•"/>
            </a:pPr>
            <a:r>
              <a:rPr lang="en-US" sz="2000" dirty="0">
                <a:cs typeface="Constantia"/>
              </a:rPr>
              <a:t> Behavioral Parent Training (BPT) aids caregivers by altering parenting behavior toward children with challenging </a:t>
            </a:r>
            <a:r>
              <a:rPr lang="en-US" sz="2000" dirty="0" smtClean="0">
                <a:cs typeface="Constantia"/>
              </a:rPr>
              <a:t>behaviors (</a:t>
            </a:r>
            <a:r>
              <a:rPr lang="en-US" sz="2000" dirty="0" err="1" smtClean="0">
                <a:cs typeface="Constantia"/>
              </a:rPr>
              <a:t>Schnitz</a:t>
            </a:r>
            <a:r>
              <a:rPr lang="en-US" sz="2000" dirty="0" smtClean="0">
                <a:cs typeface="Constantia"/>
              </a:rPr>
              <a:t>, 2016). </a:t>
            </a:r>
          </a:p>
          <a:p>
            <a:pPr marL="1872170" lvl="1">
              <a:lnSpc>
                <a:spcPct val="80000"/>
              </a:lnSpc>
              <a:spcBef>
                <a:spcPts val="800"/>
              </a:spcBef>
              <a:spcAft>
                <a:spcPts val="800"/>
              </a:spcAft>
              <a:buFont typeface="Arial"/>
              <a:buChar char="•"/>
            </a:pPr>
            <a:r>
              <a:rPr lang="en-US" sz="2000" dirty="0" smtClean="0">
                <a:cs typeface="Constantia"/>
              </a:rPr>
              <a:t> BPT effectively increases positive parent-child interactions, parent problem solving skills, and emotional communication skills (</a:t>
            </a:r>
            <a:r>
              <a:rPr lang="en-US" sz="2000" dirty="0" smtClean="0"/>
              <a:t>Kaminski, Valle, </a:t>
            </a:r>
            <a:r>
              <a:rPr lang="en-US" sz="2000" dirty="0"/>
              <a:t>Filene</a:t>
            </a:r>
            <a:r>
              <a:rPr lang="en-US" sz="2000" dirty="0" smtClean="0"/>
              <a:t>, Boyle, 2008). </a:t>
            </a:r>
            <a:endParaRPr lang="en-US" sz="2000" dirty="0">
              <a:cs typeface="Constantia"/>
            </a:endParaRPr>
          </a:p>
          <a:p>
            <a:pPr marL="1872170" lvl="1">
              <a:lnSpc>
                <a:spcPct val="80000"/>
              </a:lnSpc>
              <a:spcBef>
                <a:spcPts val="800"/>
              </a:spcBef>
              <a:spcAft>
                <a:spcPts val="800"/>
              </a:spcAft>
              <a:buFont typeface="Arial"/>
              <a:buChar char="•"/>
            </a:pPr>
            <a:r>
              <a:rPr lang="en-US" sz="2000" dirty="0" smtClean="0">
                <a:cs typeface="Constantia"/>
              </a:rPr>
              <a:t> </a:t>
            </a:r>
            <a:r>
              <a:rPr lang="en-US" sz="2000" dirty="0" smtClean="0">
                <a:cs typeface="Constantia"/>
              </a:rPr>
              <a:t>Research on rates of BPT acceptability have found mixed results</a:t>
            </a:r>
            <a:r>
              <a:rPr lang="en-US" sz="2000" dirty="0">
                <a:cs typeface="Constantia"/>
              </a:rPr>
              <a:t>.(Chase &amp; Peacock, </a:t>
            </a:r>
            <a:r>
              <a:rPr lang="en-US" sz="2000" dirty="0" smtClean="0">
                <a:cs typeface="Constantia"/>
              </a:rPr>
              <a:t>2017; Mah </a:t>
            </a:r>
            <a:r>
              <a:rPr lang="en-US" sz="2000" dirty="0" smtClean="0">
                <a:cs typeface="Constantia"/>
              </a:rPr>
              <a:t>&amp; Johnston, </a:t>
            </a:r>
            <a:r>
              <a:rPr lang="en-US" sz="2000" dirty="0" smtClean="0">
                <a:cs typeface="Constantia"/>
              </a:rPr>
              <a:t>2008). </a:t>
            </a:r>
            <a:endParaRPr lang="en-US" sz="2000" dirty="0" smtClean="0">
              <a:cs typeface="Constantia"/>
            </a:endParaRPr>
          </a:p>
          <a:p>
            <a:pPr marL="304815">
              <a:lnSpc>
                <a:spcPct val="80000"/>
              </a:lnSpc>
              <a:spcBef>
                <a:spcPts val="800"/>
              </a:spcBef>
              <a:spcAft>
                <a:spcPts val="800"/>
              </a:spcAft>
              <a:buFont typeface="Arial"/>
              <a:buChar char="•"/>
            </a:pPr>
            <a:r>
              <a:rPr lang="en-US" sz="2000" dirty="0">
                <a:cs typeface="Constantia"/>
              </a:rPr>
              <a:t> Parent-Children Interaction Therapy (PCIT) is an empirically supported BPT for children ages 2-7 and their caregiver(s) that aims to reduce child externalizing behaviors (</a:t>
            </a:r>
            <a:r>
              <a:rPr lang="en-US" sz="2000" dirty="0"/>
              <a:t>Thomas, </a:t>
            </a:r>
            <a:r>
              <a:rPr lang="en-US" sz="2000" dirty="0" err="1"/>
              <a:t>Abell</a:t>
            </a:r>
            <a:r>
              <a:rPr lang="en-US" sz="2000" dirty="0"/>
              <a:t>, Webb, </a:t>
            </a:r>
            <a:r>
              <a:rPr lang="en-US" sz="2000" dirty="0" err="1"/>
              <a:t>Avdagic</a:t>
            </a:r>
            <a:r>
              <a:rPr lang="en-US" sz="2000" dirty="0"/>
              <a:t>, &amp; Zimmer-</a:t>
            </a:r>
            <a:r>
              <a:rPr lang="en-US" sz="2000" dirty="0" err="1"/>
              <a:t>Gembeck</a:t>
            </a:r>
            <a:r>
              <a:rPr lang="en-US" sz="2000" dirty="0"/>
              <a:t>, 2017)</a:t>
            </a:r>
            <a:r>
              <a:rPr lang="en-US" sz="2000" dirty="0" smtClean="0"/>
              <a:t>.</a:t>
            </a:r>
            <a:endParaRPr lang="en-US" sz="2000" dirty="0" smtClean="0">
              <a:cs typeface="Constantia"/>
            </a:endParaRPr>
          </a:p>
          <a:p>
            <a:pPr marL="1872170" lvl="1">
              <a:lnSpc>
                <a:spcPct val="80000"/>
              </a:lnSpc>
              <a:spcBef>
                <a:spcPts val="800"/>
              </a:spcBef>
              <a:spcAft>
                <a:spcPts val="800"/>
              </a:spcAft>
              <a:buFont typeface="Arial"/>
              <a:buChar char="•"/>
            </a:pPr>
            <a:r>
              <a:rPr lang="en-US" sz="2000" dirty="0" smtClean="0">
                <a:cs typeface="Constantia"/>
              </a:rPr>
              <a:t> PCIT </a:t>
            </a:r>
            <a:r>
              <a:rPr lang="en-US" sz="2000" dirty="0" smtClean="0">
                <a:cs typeface="Constantia"/>
              </a:rPr>
              <a:t>effectively diminishes externalizing behaviors of children (</a:t>
            </a:r>
            <a:r>
              <a:rPr lang="en-US" sz="2000" dirty="0" smtClean="0"/>
              <a:t>Thomas</a:t>
            </a:r>
            <a:r>
              <a:rPr lang="en-US" sz="2000" dirty="0"/>
              <a:t>, </a:t>
            </a:r>
            <a:r>
              <a:rPr lang="en-US" sz="2000" dirty="0" err="1" smtClean="0"/>
              <a:t>Abell</a:t>
            </a:r>
            <a:r>
              <a:rPr lang="en-US" sz="2000" dirty="0" smtClean="0"/>
              <a:t>, Webb, </a:t>
            </a:r>
            <a:r>
              <a:rPr lang="en-US" sz="2000" dirty="0" err="1" smtClean="0"/>
              <a:t>Avdagic</a:t>
            </a:r>
            <a:r>
              <a:rPr lang="en-US" sz="2000" dirty="0" smtClean="0"/>
              <a:t>, </a:t>
            </a:r>
            <a:r>
              <a:rPr lang="en-US" sz="2000" dirty="0"/>
              <a:t>&amp; Zimmer-</a:t>
            </a:r>
            <a:r>
              <a:rPr lang="en-US" sz="2000" dirty="0" err="1"/>
              <a:t>Gembeck</a:t>
            </a:r>
            <a:r>
              <a:rPr lang="en-US" sz="2000" dirty="0" smtClean="0"/>
              <a:t>, 2017).</a:t>
            </a:r>
            <a:endParaRPr lang="en-US" sz="2000" dirty="0" smtClean="0">
              <a:cs typeface="Constantia"/>
            </a:endParaRPr>
          </a:p>
          <a:p>
            <a:pPr marL="1872170" lvl="1">
              <a:lnSpc>
                <a:spcPct val="80000"/>
              </a:lnSpc>
              <a:spcBef>
                <a:spcPts val="800"/>
              </a:spcBef>
              <a:spcAft>
                <a:spcPts val="800"/>
              </a:spcAft>
              <a:buFont typeface="Arial"/>
              <a:buChar char="•"/>
            </a:pPr>
            <a:r>
              <a:rPr lang="en-US" sz="2000" dirty="0" smtClean="0">
                <a:cs typeface="Constantia"/>
              </a:rPr>
              <a:t> PCIT is an acceptable BPT </a:t>
            </a:r>
            <a:r>
              <a:rPr lang="en-US" sz="2000" dirty="0">
                <a:cs typeface="Constantia"/>
              </a:rPr>
              <a:t>with high satisfaction </a:t>
            </a:r>
            <a:r>
              <a:rPr lang="en-US" sz="2000" dirty="0" smtClean="0">
                <a:cs typeface="Constantia"/>
              </a:rPr>
              <a:t>rates</a:t>
            </a:r>
            <a:r>
              <a:rPr lang="en-US" sz="2000" dirty="0">
                <a:cs typeface="Constantia"/>
              </a:rPr>
              <a:t> </a:t>
            </a:r>
            <a:r>
              <a:rPr lang="en-US" sz="2000" dirty="0" smtClean="0">
                <a:cs typeface="Constantia"/>
              </a:rPr>
              <a:t>(</a:t>
            </a:r>
            <a:r>
              <a:rPr lang="en-US" sz="2000" dirty="0" err="1"/>
              <a:t>Lieneman</a:t>
            </a:r>
            <a:r>
              <a:rPr lang="en-US" sz="2000" dirty="0" smtClean="0"/>
              <a:t>, </a:t>
            </a:r>
            <a:r>
              <a:rPr lang="en-US" sz="2000" dirty="0" err="1"/>
              <a:t>Brabson</a:t>
            </a:r>
            <a:r>
              <a:rPr lang="en-US" sz="2000" dirty="0" smtClean="0"/>
              <a:t>, Highlander, Wallace, </a:t>
            </a:r>
            <a:r>
              <a:rPr lang="en-US" sz="2000" dirty="0"/>
              <a:t>&amp; </a:t>
            </a:r>
            <a:r>
              <a:rPr lang="en-US" sz="2000" dirty="0" smtClean="0"/>
              <a:t>McNeil, 2017).</a:t>
            </a:r>
            <a:endParaRPr lang="en-US" sz="2000" dirty="0" smtClean="0">
              <a:cs typeface="Constantia"/>
            </a:endParaRPr>
          </a:p>
          <a:p>
            <a:pPr marL="304815" lvl="0">
              <a:lnSpc>
                <a:spcPct val="80000"/>
              </a:lnSpc>
              <a:spcBef>
                <a:spcPts val="800"/>
              </a:spcBef>
              <a:spcAft>
                <a:spcPts val="800"/>
              </a:spcAft>
              <a:buFont typeface="Arial"/>
              <a:buChar char="•"/>
            </a:pPr>
            <a:r>
              <a:rPr lang="en-US" sz="2000" dirty="0" smtClean="0">
                <a:cs typeface="Constantia"/>
              </a:rPr>
              <a:t> Caregivers who reside in rural areas may be sensitive to behavioral parenting programs due to cultural and interpersonal barriers (</a:t>
            </a:r>
            <a:r>
              <a:rPr lang="en-US" sz="2000" dirty="0" smtClean="0"/>
              <a:t>Owens, </a:t>
            </a:r>
            <a:r>
              <a:rPr lang="en-US" sz="2000" dirty="0" err="1" smtClean="0"/>
              <a:t>Richerson</a:t>
            </a:r>
            <a:r>
              <a:rPr lang="en-US" sz="2000" dirty="0" smtClean="0"/>
              <a:t>, Murphy, </a:t>
            </a:r>
            <a:r>
              <a:rPr lang="en-US" sz="2000" dirty="0" err="1" smtClean="0"/>
              <a:t>Jageleweski</a:t>
            </a:r>
            <a:r>
              <a:rPr lang="en-US" sz="2000" dirty="0" smtClean="0"/>
              <a:t>, &amp; Rossi, 2007)</a:t>
            </a:r>
            <a:r>
              <a:rPr lang="en-US" sz="2000" dirty="0" smtClean="0">
                <a:cs typeface="Constantia"/>
              </a:rPr>
              <a:t>. </a:t>
            </a:r>
            <a:endParaRPr lang="en-US" sz="2000" dirty="0" smtClean="0">
              <a:cs typeface="Constantia"/>
            </a:endParaRPr>
          </a:p>
        </p:txBody>
      </p:sp>
      <p:sp>
        <p:nvSpPr>
          <p:cNvPr id="45" name="TextBox 44"/>
          <p:cNvSpPr txBox="1"/>
          <p:nvPr/>
        </p:nvSpPr>
        <p:spPr>
          <a:xfrm>
            <a:off x="23806502" y="9560186"/>
            <a:ext cx="6507692" cy="9879776"/>
          </a:xfrm>
          <a:prstGeom prst="rect">
            <a:avLst/>
          </a:prstGeom>
          <a:noFill/>
        </p:spPr>
        <p:txBody>
          <a:bodyPr wrap="square" rtlCol="0">
            <a:spAutoFit/>
          </a:bodyPr>
          <a:lstStyle/>
          <a:p>
            <a:endParaRPr lang="en-US" sz="2230" dirty="0">
              <a:cs typeface="Constantia"/>
            </a:endParaRPr>
          </a:p>
          <a:p>
            <a:pPr>
              <a:lnSpc>
                <a:spcPct val="90000"/>
              </a:lnSpc>
            </a:pPr>
            <a:endParaRPr lang="en-US" sz="2230" dirty="0">
              <a:cs typeface="Constantia"/>
            </a:endParaRPr>
          </a:p>
          <a:p>
            <a:pPr marL="228611" indent="-228611">
              <a:lnSpc>
                <a:spcPct val="90000"/>
              </a:lnSpc>
              <a:buFont typeface="Arial"/>
              <a:buChar char="•"/>
            </a:pPr>
            <a:r>
              <a:rPr lang="en-US" sz="2230" dirty="0">
                <a:cs typeface="Constantia"/>
              </a:rPr>
              <a:t>Undergraduate psychology students in general reported low acceptability of </a:t>
            </a:r>
            <a:r>
              <a:rPr lang="en-US" sz="2230" dirty="0" smtClean="0">
                <a:cs typeface="Constantia"/>
              </a:rPr>
              <a:t>PCIT</a:t>
            </a:r>
          </a:p>
          <a:p>
            <a:pPr>
              <a:lnSpc>
                <a:spcPct val="90000"/>
              </a:lnSpc>
            </a:pPr>
            <a:endParaRPr lang="en-US" sz="2230" dirty="0">
              <a:cs typeface="Constantia"/>
            </a:endParaRPr>
          </a:p>
          <a:p>
            <a:pPr marL="228611" indent="-228611">
              <a:lnSpc>
                <a:spcPct val="90000"/>
              </a:lnSpc>
              <a:buFont typeface="Arial"/>
              <a:buChar char="•"/>
            </a:pPr>
            <a:r>
              <a:rPr lang="en-US" sz="2230" dirty="0" smtClean="0">
                <a:cs typeface="Constantia"/>
              </a:rPr>
              <a:t>The </a:t>
            </a:r>
            <a:r>
              <a:rPr lang="en-US" sz="2230" dirty="0">
                <a:cs typeface="Constantia"/>
              </a:rPr>
              <a:t>results suggest </a:t>
            </a:r>
            <a:r>
              <a:rPr lang="en-US" sz="2230" dirty="0" smtClean="0">
                <a:cs typeface="Constantia"/>
              </a:rPr>
              <a:t>that regardless of reported background (rural or urban), undergraduate psychology students </a:t>
            </a:r>
            <a:r>
              <a:rPr lang="en-US" sz="2230" dirty="0" smtClean="0">
                <a:cs typeface="Constantia"/>
              </a:rPr>
              <a:t>are not accepting</a:t>
            </a:r>
            <a:r>
              <a:rPr lang="en-US" sz="2230" dirty="0" smtClean="0">
                <a:cs typeface="Constantia"/>
              </a:rPr>
              <a:t> </a:t>
            </a:r>
            <a:r>
              <a:rPr lang="en-US" sz="2230" dirty="0" smtClean="0">
                <a:cs typeface="Constantia"/>
              </a:rPr>
              <a:t>of PCIT. </a:t>
            </a:r>
            <a:endParaRPr lang="en-US" sz="2230" dirty="0" smtClean="0">
              <a:cs typeface="Constantia"/>
            </a:endParaRPr>
          </a:p>
          <a:p>
            <a:pPr>
              <a:lnSpc>
                <a:spcPct val="90000"/>
              </a:lnSpc>
            </a:pPr>
            <a:endParaRPr lang="en-US" sz="2230" dirty="0">
              <a:cs typeface="Constantia"/>
            </a:endParaRPr>
          </a:p>
          <a:p>
            <a:pPr marL="228611" indent="-228611">
              <a:buFont typeface="Arial"/>
              <a:buChar char="•"/>
            </a:pPr>
            <a:r>
              <a:rPr lang="en-US" sz="2230" dirty="0">
                <a:cs typeface="Constantia"/>
              </a:rPr>
              <a:t>Limitations included</a:t>
            </a:r>
            <a:r>
              <a:rPr lang="en-US" sz="2230" dirty="0" smtClean="0">
                <a:cs typeface="Constantia"/>
              </a:rPr>
              <a:t>:</a:t>
            </a:r>
            <a:endParaRPr lang="en-US" sz="2230" dirty="0">
              <a:cs typeface="Constantia"/>
            </a:endParaRPr>
          </a:p>
          <a:p>
            <a:pPr marL="1795966" lvl="1" indent="-228611">
              <a:buFont typeface="Arial"/>
              <a:buChar char="•"/>
            </a:pPr>
            <a:r>
              <a:rPr lang="en-US" sz="2230" dirty="0" smtClean="0">
                <a:cs typeface="Constantia"/>
              </a:rPr>
              <a:t>Nonparent participants</a:t>
            </a:r>
          </a:p>
          <a:p>
            <a:pPr marL="1795966" lvl="1" indent="-228611">
              <a:lnSpc>
                <a:spcPct val="90000"/>
              </a:lnSpc>
              <a:buFont typeface="Arial"/>
              <a:buChar char="•"/>
            </a:pPr>
            <a:r>
              <a:rPr lang="en-US" sz="2230" dirty="0" smtClean="0">
                <a:cs typeface="Constantia"/>
              </a:rPr>
              <a:t>Psychology students</a:t>
            </a:r>
          </a:p>
          <a:p>
            <a:pPr marL="1795966" lvl="1" indent="-228611">
              <a:lnSpc>
                <a:spcPct val="90000"/>
              </a:lnSpc>
              <a:buFont typeface="Arial"/>
              <a:buChar char="•"/>
            </a:pPr>
            <a:r>
              <a:rPr lang="en-US" sz="2230" dirty="0" smtClean="0">
                <a:cs typeface="Constantia"/>
              </a:rPr>
              <a:t>Generalizability</a:t>
            </a:r>
            <a:endParaRPr lang="en-US" sz="2230" dirty="0">
              <a:cs typeface="Constantia"/>
            </a:endParaRPr>
          </a:p>
          <a:p>
            <a:pPr marL="1795966" lvl="1" indent="-228611">
              <a:lnSpc>
                <a:spcPct val="90000"/>
              </a:lnSpc>
              <a:buFont typeface="Arial"/>
              <a:buChar char="•"/>
            </a:pPr>
            <a:r>
              <a:rPr lang="en-US" sz="2230" dirty="0" smtClean="0">
                <a:cs typeface="Constantia"/>
              </a:rPr>
              <a:t>Cultural </a:t>
            </a:r>
            <a:r>
              <a:rPr lang="en-US" sz="2230" dirty="0">
                <a:cs typeface="Constantia"/>
              </a:rPr>
              <a:t>diversity/ethnic </a:t>
            </a:r>
            <a:r>
              <a:rPr lang="en-US" sz="2230" dirty="0" smtClean="0">
                <a:cs typeface="Constantia"/>
              </a:rPr>
              <a:t>diversity</a:t>
            </a:r>
          </a:p>
          <a:p>
            <a:pPr marL="1795966" lvl="1" indent="-228611">
              <a:lnSpc>
                <a:spcPct val="90000"/>
              </a:lnSpc>
              <a:buFont typeface="Arial"/>
              <a:buChar char="•"/>
            </a:pPr>
            <a:r>
              <a:rPr lang="en-US" sz="2230" dirty="0" smtClean="0">
                <a:cs typeface="Constantia"/>
              </a:rPr>
              <a:t>Males </a:t>
            </a:r>
            <a:r>
              <a:rPr lang="en-US" sz="2230" dirty="0">
                <a:cs typeface="Constantia"/>
              </a:rPr>
              <a:t>were not highly </a:t>
            </a:r>
            <a:r>
              <a:rPr lang="en-US" sz="2230" dirty="0" smtClean="0">
                <a:cs typeface="Constantia"/>
              </a:rPr>
              <a:t>represented</a:t>
            </a:r>
          </a:p>
          <a:p>
            <a:pPr marL="1795966" lvl="1" indent="-228611">
              <a:lnSpc>
                <a:spcPct val="90000"/>
              </a:lnSpc>
              <a:buFont typeface="Arial"/>
              <a:buChar char="•"/>
            </a:pPr>
            <a:r>
              <a:rPr lang="en-US" sz="2230" dirty="0" smtClean="0">
                <a:cs typeface="Constantia"/>
              </a:rPr>
              <a:t>Measure </a:t>
            </a:r>
            <a:r>
              <a:rPr lang="en-US" sz="2230" dirty="0">
                <a:cs typeface="Constantia"/>
              </a:rPr>
              <a:t>not highly </a:t>
            </a:r>
            <a:r>
              <a:rPr lang="en-US" sz="2230" dirty="0" smtClean="0">
                <a:cs typeface="Constantia"/>
              </a:rPr>
              <a:t>researched</a:t>
            </a:r>
          </a:p>
          <a:p>
            <a:pPr marL="1795966" lvl="1" indent="-228611">
              <a:lnSpc>
                <a:spcPct val="90000"/>
              </a:lnSpc>
              <a:buFont typeface="Arial"/>
              <a:buChar char="•"/>
            </a:pPr>
            <a:r>
              <a:rPr lang="en-US" sz="2230" dirty="0" smtClean="0">
                <a:cs typeface="Constantia"/>
              </a:rPr>
              <a:t>Education Level</a:t>
            </a:r>
          </a:p>
          <a:p>
            <a:pPr marL="1795966" lvl="1" indent="-228611">
              <a:lnSpc>
                <a:spcPct val="90000"/>
              </a:lnSpc>
              <a:buFont typeface="Arial"/>
              <a:buChar char="•"/>
            </a:pPr>
            <a:r>
              <a:rPr lang="en-US" sz="2230" dirty="0" smtClean="0">
                <a:cs typeface="Constantia"/>
              </a:rPr>
              <a:t>Area</a:t>
            </a:r>
            <a:endParaRPr lang="en-US" sz="2230" dirty="0">
              <a:cs typeface="Constantia"/>
            </a:endParaRPr>
          </a:p>
          <a:p>
            <a:pPr marL="228611" indent="-228611">
              <a:lnSpc>
                <a:spcPct val="90000"/>
              </a:lnSpc>
            </a:pPr>
            <a:endParaRPr lang="en-US" sz="2230" dirty="0">
              <a:cs typeface="Constantia"/>
            </a:endParaRPr>
          </a:p>
          <a:p>
            <a:pPr marL="228611" indent="-228611">
              <a:lnSpc>
                <a:spcPct val="90000"/>
              </a:lnSpc>
              <a:buFont typeface="Arial"/>
              <a:buChar char="•"/>
            </a:pPr>
            <a:r>
              <a:rPr lang="en-US" sz="2230" dirty="0" smtClean="0">
                <a:solidFill>
                  <a:srgbClr val="000000"/>
                </a:solidFill>
                <a:cs typeface="Constantia"/>
              </a:rPr>
              <a:t>Future Directions:</a:t>
            </a:r>
          </a:p>
          <a:p>
            <a:pPr marL="457223">
              <a:spcBef>
                <a:spcPts val="400"/>
              </a:spcBef>
              <a:spcAft>
                <a:spcPts val="400"/>
              </a:spcAft>
              <a:buFont typeface="Arial" pitchFamily="34" charset="0"/>
              <a:buChar char="•"/>
            </a:pPr>
            <a:r>
              <a:rPr lang="en-US" sz="2230" dirty="0" smtClean="0">
                <a:solidFill>
                  <a:srgbClr val="000000"/>
                </a:solidFill>
                <a:ea typeface="Times New Roman" charset="0"/>
                <a:cs typeface="Constantia"/>
              </a:rPr>
              <a:t> Replicate with: </a:t>
            </a:r>
            <a:endParaRPr lang="en-US" sz="2230" dirty="0" smtClean="0">
              <a:solidFill>
                <a:srgbClr val="000000"/>
              </a:solidFill>
              <a:cs typeface="Constantia"/>
            </a:endParaRPr>
          </a:p>
          <a:p>
            <a:pPr marL="1795966" lvl="1" indent="-228611">
              <a:lnSpc>
                <a:spcPct val="90000"/>
              </a:lnSpc>
              <a:buFont typeface="Arial"/>
              <a:buChar char="•"/>
            </a:pPr>
            <a:r>
              <a:rPr lang="en-US" sz="2230" dirty="0" smtClean="0">
                <a:solidFill>
                  <a:srgbClr val="000000"/>
                </a:solidFill>
                <a:cs typeface="Constantia"/>
              </a:rPr>
              <a:t>Parents</a:t>
            </a:r>
            <a:endParaRPr lang="en-US" sz="2230" dirty="0">
              <a:solidFill>
                <a:srgbClr val="000000"/>
              </a:solidFill>
              <a:cs typeface="Constantia"/>
            </a:endParaRPr>
          </a:p>
          <a:p>
            <a:pPr marL="1795966" lvl="1" indent="-228611">
              <a:lnSpc>
                <a:spcPct val="90000"/>
              </a:lnSpc>
              <a:buFont typeface="Arial"/>
              <a:buChar char="•"/>
            </a:pPr>
            <a:r>
              <a:rPr lang="en-US" sz="2230" dirty="0" smtClean="0">
                <a:solidFill>
                  <a:srgbClr val="000000"/>
                </a:solidFill>
                <a:cs typeface="Constantia"/>
              </a:rPr>
              <a:t>Caregivers of children with behavior problems</a:t>
            </a:r>
            <a:endParaRPr lang="en-US" sz="2230" dirty="0">
              <a:solidFill>
                <a:srgbClr val="000000"/>
              </a:solidFill>
              <a:cs typeface="Constantia"/>
            </a:endParaRPr>
          </a:p>
          <a:p>
            <a:pPr marL="1795966" lvl="1" indent="-228611">
              <a:lnSpc>
                <a:spcPct val="90000"/>
              </a:lnSpc>
              <a:buFont typeface="Arial"/>
              <a:buChar char="•"/>
            </a:pPr>
            <a:r>
              <a:rPr lang="en-US" sz="2230" dirty="0" smtClean="0">
                <a:solidFill>
                  <a:srgbClr val="000000"/>
                </a:solidFill>
                <a:cs typeface="Constantia"/>
              </a:rPr>
              <a:t>Acceptability of other behavioral parent training programs</a:t>
            </a:r>
            <a:endParaRPr lang="en-US" sz="2230" dirty="0">
              <a:solidFill>
                <a:srgbClr val="000000"/>
              </a:solidFill>
              <a:cs typeface="Constantia"/>
            </a:endParaRPr>
          </a:p>
          <a:p>
            <a:pPr marL="1795966" lvl="1" indent="-228611">
              <a:lnSpc>
                <a:spcPct val="90000"/>
              </a:lnSpc>
              <a:buFont typeface="Arial"/>
              <a:buChar char="•"/>
            </a:pPr>
            <a:r>
              <a:rPr lang="en-US" sz="2230" dirty="0" smtClean="0">
                <a:solidFill>
                  <a:srgbClr val="000000"/>
                </a:solidFill>
                <a:cs typeface="Constantia"/>
              </a:rPr>
              <a:t>A more urban population</a:t>
            </a:r>
            <a:endParaRPr lang="en-US" sz="2230" dirty="0">
              <a:solidFill>
                <a:srgbClr val="000000"/>
              </a:solidFill>
              <a:cs typeface="Constantia"/>
            </a:endParaRPr>
          </a:p>
          <a:p>
            <a:pPr marL="1872170" lvl="1">
              <a:lnSpc>
                <a:spcPct val="90000"/>
              </a:lnSpc>
              <a:buFont typeface="Arial"/>
              <a:buChar char="•"/>
            </a:pPr>
            <a:endParaRPr lang="en-US" sz="1800" dirty="0">
              <a:solidFill>
                <a:schemeClr val="accent4"/>
              </a:solidFill>
              <a:cs typeface="Constantia"/>
            </a:endParaRPr>
          </a:p>
          <a:p>
            <a:pPr marL="228611" indent="-228611">
              <a:buFont typeface="Arial"/>
              <a:buChar char="•"/>
            </a:pPr>
            <a:endParaRPr lang="en-US" sz="1800" dirty="0">
              <a:latin typeface="Times New Roman" pitchFamily="18" charset="0"/>
              <a:cs typeface="Times New Roman" pitchFamily="18" charset="0"/>
            </a:endParaRPr>
          </a:p>
          <a:p>
            <a:pPr marL="228611" indent="-228611">
              <a:lnSpc>
                <a:spcPct val="120000"/>
              </a:lnSpc>
            </a:pPr>
            <a:endParaRPr lang="en-US" sz="1800" dirty="0">
              <a:latin typeface="Times New Roman" pitchFamily="18" charset="0"/>
              <a:cs typeface="Times New Roman" pitchFamily="18" charset="0"/>
            </a:endParaRPr>
          </a:p>
          <a:p>
            <a:pPr marL="228611" indent="-228611">
              <a:buFont typeface="Arial"/>
              <a:buChar char="•"/>
            </a:pPr>
            <a:endParaRPr lang="en-US" sz="1800" dirty="0">
              <a:latin typeface="Times New Roman" pitchFamily="18" charset="0"/>
              <a:cs typeface="Times New Roman" pitchFamily="18" charset="0"/>
            </a:endParaRPr>
          </a:p>
          <a:p>
            <a:pPr>
              <a:lnSpc>
                <a:spcPct val="120000"/>
              </a:lnSpc>
            </a:pPr>
            <a:endParaRPr lang="en-US" sz="200" dirty="0">
              <a:latin typeface="Times New Roman" pitchFamily="18" charset="0"/>
              <a:cs typeface="Times New Roman" pitchFamily="18" charset="0"/>
            </a:endParaRPr>
          </a:p>
          <a:p>
            <a:pPr>
              <a:lnSpc>
                <a:spcPct val="120000"/>
              </a:lnSpc>
            </a:pPr>
            <a:endParaRPr lang="en-US" sz="200" dirty="0">
              <a:latin typeface="Times New Roman" pitchFamily="18" charset="0"/>
              <a:cs typeface="Times New Roman" pitchFamily="18" charset="0"/>
            </a:endParaRPr>
          </a:p>
        </p:txBody>
      </p:sp>
      <p:pic>
        <p:nvPicPr>
          <p:cNvPr id="47" name="Picture 46" descr="http://www.marshall.edu/lgbo/m.jpg"/>
          <p:cNvPicPr>
            <a:picLocks noChangeAspect="1" noChangeArrowheads="1"/>
          </p:cNvPicPr>
          <p:nvPr/>
        </p:nvPicPr>
        <p:blipFill>
          <a:blip r:embed="rId3" cstate="print"/>
          <a:srcRect/>
          <a:stretch>
            <a:fillRect/>
          </a:stretch>
        </p:blipFill>
        <p:spPr bwMode="auto">
          <a:xfrm>
            <a:off x="3370636" y="417076"/>
            <a:ext cx="3409966" cy="2616605"/>
          </a:xfrm>
          <a:prstGeom prst="rect">
            <a:avLst/>
          </a:prstGeom>
          <a:noFill/>
        </p:spPr>
      </p:pic>
      <p:sp>
        <p:nvSpPr>
          <p:cNvPr id="49" name="AutoShape 25"/>
          <p:cNvSpPr>
            <a:spLocks noChangeArrowheads="1"/>
          </p:cNvSpPr>
          <p:nvPr/>
        </p:nvSpPr>
        <p:spPr bwMode="auto">
          <a:xfrm>
            <a:off x="9838266" y="3296842"/>
            <a:ext cx="13292665" cy="934826"/>
          </a:xfrm>
          <a:prstGeom prst="roundRect">
            <a:avLst>
              <a:gd name="adj" fmla="val 16667"/>
            </a:avLst>
          </a:prstGeom>
          <a:gradFill>
            <a:gsLst>
              <a:gs pos="0">
                <a:schemeClr val="accent5">
                  <a:lumMod val="20000"/>
                  <a:lumOff val="80000"/>
                </a:schemeClr>
              </a:gs>
              <a:gs pos="50000">
                <a:schemeClr val="accent5">
                  <a:lumMod val="60000"/>
                  <a:lumOff val="40000"/>
                </a:schemeClr>
              </a:gs>
              <a:gs pos="100000">
                <a:srgbClr val="3366FF"/>
              </a:gs>
            </a:gsLst>
            <a:lin ang="5400000" scaled="0"/>
          </a:gradFill>
          <a:ln w="76200" cmpd="sng">
            <a:solidFill>
              <a:schemeClr val="tx1"/>
            </a:solidFill>
            <a:round/>
            <a:headEnd/>
            <a:tailEnd/>
          </a:ln>
          <a:effectLst/>
        </p:spPr>
        <p:txBody>
          <a:bodyPr wrap="none" lIns="50798" tIns="25399" rIns="50798" bIns="25399" anchor="ctr"/>
          <a:lstStyle/>
          <a:p>
            <a:endParaRPr lang="en-US" sz="4095" dirty="0"/>
          </a:p>
        </p:txBody>
      </p:sp>
      <p:sp>
        <p:nvSpPr>
          <p:cNvPr id="15" name="Text Box 24"/>
          <p:cNvSpPr txBox="1">
            <a:spLocks noChangeArrowheads="1"/>
          </p:cNvSpPr>
          <p:nvPr/>
        </p:nvSpPr>
        <p:spPr bwMode="auto">
          <a:xfrm>
            <a:off x="15161806" y="3508993"/>
            <a:ext cx="2576649" cy="543692"/>
          </a:xfrm>
          <a:prstGeom prst="rect">
            <a:avLst/>
          </a:prstGeom>
          <a:noFill/>
          <a:ln w="9525">
            <a:noFill/>
            <a:miter lim="800000"/>
            <a:headEnd/>
            <a:tailEnd/>
          </a:ln>
          <a:effectLst/>
        </p:spPr>
        <p:txBody>
          <a:bodyPr wrap="square" lIns="50755" tIns="25377" rIns="50755" bIns="25377">
            <a:spAutoFit/>
          </a:bodyPr>
          <a:lstStyle/>
          <a:p>
            <a:pPr algn="ctr" defTabSz="509769"/>
            <a:r>
              <a:rPr lang="en-US" sz="3200" b="1" dirty="0">
                <a:latin typeface="Tahoma"/>
                <a:cs typeface="Tahoma"/>
              </a:rPr>
              <a:t>Abstract</a:t>
            </a:r>
          </a:p>
        </p:txBody>
      </p:sp>
      <p:sp>
        <p:nvSpPr>
          <p:cNvPr id="54" name="AutoShape 25"/>
          <p:cNvSpPr>
            <a:spLocks noChangeArrowheads="1"/>
          </p:cNvSpPr>
          <p:nvPr/>
        </p:nvSpPr>
        <p:spPr bwMode="auto">
          <a:xfrm>
            <a:off x="9838266" y="10023593"/>
            <a:ext cx="13292665" cy="981673"/>
          </a:xfrm>
          <a:prstGeom prst="roundRect">
            <a:avLst>
              <a:gd name="adj" fmla="val 16667"/>
            </a:avLst>
          </a:prstGeom>
          <a:gradFill>
            <a:gsLst>
              <a:gs pos="0">
                <a:srgbClr val="DDEBCF"/>
              </a:gs>
              <a:gs pos="50000">
                <a:srgbClr val="9CB86E"/>
              </a:gs>
              <a:gs pos="100000">
                <a:srgbClr val="156B13"/>
              </a:gs>
            </a:gsLst>
            <a:lin ang="5400000" scaled="0"/>
          </a:gradFill>
          <a:ln w="76200" cmpd="sng">
            <a:solidFill>
              <a:schemeClr val="tx1"/>
            </a:solidFill>
            <a:round/>
            <a:headEnd/>
            <a:tailEnd/>
          </a:ln>
          <a:effectLst/>
        </p:spPr>
        <p:txBody>
          <a:bodyPr wrap="none" lIns="50798" tIns="25399" rIns="50798" bIns="25399" anchor="ctr"/>
          <a:lstStyle/>
          <a:p>
            <a:endParaRPr lang="en-US" sz="4095" dirty="0"/>
          </a:p>
        </p:txBody>
      </p:sp>
      <p:sp>
        <p:nvSpPr>
          <p:cNvPr id="12" name="Text Box 24"/>
          <p:cNvSpPr txBox="1">
            <a:spLocks noChangeArrowheads="1"/>
          </p:cNvSpPr>
          <p:nvPr/>
        </p:nvSpPr>
        <p:spPr bwMode="auto">
          <a:xfrm>
            <a:off x="11448226" y="10306988"/>
            <a:ext cx="10083799" cy="543692"/>
          </a:xfrm>
          <a:prstGeom prst="rect">
            <a:avLst/>
          </a:prstGeom>
          <a:noFill/>
          <a:ln w="9525">
            <a:noFill/>
            <a:miter lim="800000"/>
            <a:headEnd/>
            <a:tailEnd/>
          </a:ln>
          <a:effectLst/>
        </p:spPr>
        <p:txBody>
          <a:bodyPr wrap="square" lIns="50755" tIns="25377" rIns="50755" bIns="25377">
            <a:spAutoFit/>
          </a:bodyPr>
          <a:lstStyle/>
          <a:p>
            <a:pPr algn="ctr" defTabSz="509769"/>
            <a:r>
              <a:rPr lang="en-US" sz="3200" b="1" dirty="0">
                <a:latin typeface="Tahoma"/>
                <a:cs typeface="Tahoma"/>
              </a:rPr>
              <a:t>Method</a:t>
            </a:r>
          </a:p>
        </p:txBody>
      </p:sp>
      <p:sp>
        <p:nvSpPr>
          <p:cNvPr id="55" name="AutoShape 25"/>
          <p:cNvSpPr>
            <a:spLocks noChangeArrowheads="1"/>
          </p:cNvSpPr>
          <p:nvPr/>
        </p:nvSpPr>
        <p:spPr bwMode="auto">
          <a:xfrm>
            <a:off x="23728007" y="3296842"/>
            <a:ext cx="6676584" cy="934826"/>
          </a:xfrm>
          <a:prstGeom prst="roundRect">
            <a:avLst>
              <a:gd name="adj" fmla="val 16667"/>
            </a:avLst>
          </a:prstGeom>
          <a:gradFill>
            <a:gsLst>
              <a:gs pos="0">
                <a:srgbClr val="DDEBCF"/>
              </a:gs>
              <a:gs pos="50000">
                <a:srgbClr val="9CB86E"/>
              </a:gs>
              <a:gs pos="100000">
                <a:srgbClr val="156B13"/>
              </a:gs>
            </a:gsLst>
            <a:lin ang="5400000" scaled="0"/>
          </a:gradFill>
          <a:ln w="76200" cmpd="sng">
            <a:solidFill>
              <a:schemeClr val="tx1"/>
            </a:solidFill>
            <a:round/>
            <a:headEnd/>
            <a:tailEnd/>
          </a:ln>
          <a:effectLst/>
        </p:spPr>
        <p:txBody>
          <a:bodyPr wrap="none" lIns="50798" tIns="25399" rIns="50798" bIns="25399" anchor="ctr"/>
          <a:lstStyle/>
          <a:p>
            <a:endParaRPr lang="en-US" sz="4095" dirty="0"/>
          </a:p>
        </p:txBody>
      </p:sp>
      <p:sp>
        <p:nvSpPr>
          <p:cNvPr id="56" name="AutoShape 25"/>
          <p:cNvSpPr>
            <a:spLocks noChangeArrowheads="1"/>
          </p:cNvSpPr>
          <p:nvPr/>
        </p:nvSpPr>
        <p:spPr bwMode="auto">
          <a:xfrm>
            <a:off x="23728298" y="8860857"/>
            <a:ext cx="6699363" cy="1015761"/>
          </a:xfrm>
          <a:prstGeom prst="roundRect">
            <a:avLst>
              <a:gd name="adj" fmla="val 16667"/>
            </a:avLst>
          </a:prstGeom>
          <a:gradFill>
            <a:gsLst>
              <a:gs pos="0">
                <a:srgbClr val="DDEBCF"/>
              </a:gs>
              <a:gs pos="50000">
                <a:srgbClr val="9CB86E"/>
              </a:gs>
              <a:gs pos="100000">
                <a:srgbClr val="156B13"/>
              </a:gs>
            </a:gsLst>
            <a:lin ang="5400000" scaled="0"/>
          </a:gradFill>
          <a:ln w="76200" cmpd="sng">
            <a:solidFill>
              <a:schemeClr val="tx1"/>
            </a:solidFill>
            <a:round/>
            <a:headEnd/>
            <a:tailEnd/>
          </a:ln>
          <a:effectLst/>
        </p:spPr>
        <p:txBody>
          <a:bodyPr wrap="none" lIns="50798" tIns="25399" rIns="50798" bIns="25399" anchor="ctr"/>
          <a:lstStyle/>
          <a:p>
            <a:endParaRPr lang="en-US" sz="4095" dirty="0"/>
          </a:p>
        </p:txBody>
      </p:sp>
      <p:sp>
        <p:nvSpPr>
          <p:cNvPr id="57" name="AutoShape 25"/>
          <p:cNvSpPr>
            <a:spLocks noChangeArrowheads="1"/>
          </p:cNvSpPr>
          <p:nvPr/>
        </p:nvSpPr>
        <p:spPr bwMode="auto">
          <a:xfrm>
            <a:off x="2487440" y="18829751"/>
            <a:ext cx="27990287" cy="770704"/>
          </a:xfrm>
          <a:prstGeom prst="roundRect">
            <a:avLst>
              <a:gd name="adj" fmla="val 16667"/>
            </a:avLst>
          </a:prstGeom>
          <a:gradFill>
            <a:gsLst>
              <a:gs pos="0">
                <a:srgbClr val="DDEBCF"/>
              </a:gs>
              <a:gs pos="50000">
                <a:srgbClr val="9CB86E"/>
              </a:gs>
              <a:gs pos="100000">
                <a:srgbClr val="156B13"/>
              </a:gs>
            </a:gsLst>
            <a:lin ang="5400000" scaled="0"/>
          </a:gradFill>
          <a:ln w="76200" cmpd="sng">
            <a:solidFill>
              <a:schemeClr val="tx1"/>
            </a:solidFill>
            <a:round/>
            <a:headEnd/>
            <a:tailEnd/>
          </a:ln>
          <a:effectLst/>
        </p:spPr>
        <p:txBody>
          <a:bodyPr wrap="none" lIns="50798" tIns="25399" rIns="50798" bIns="25399" anchor="ctr"/>
          <a:lstStyle/>
          <a:p>
            <a:endParaRPr lang="en-US" sz="4095" dirty="0"/>
          </a:p>
        </p:txBody>
      </p:sp>
      <p:sp>
        <p:nvSpPr>
          <p:cNvPr id="27" name="TextBox 26"/>
          <p:cNvSpPr txBox="1"/>
          <p:nvPr/>
        </p:nvSpPr>
        <p:spPr>
          <a:xfrm>
            <a:off x="14394647" y="18829751"/>
            <a:ext cx="4191000" cy="543737"/>
          </a:xfrm>
          <a:prstGeom prst="rect">
            <a:avLst/>
          </a:prstGeom>
          <a:noFill/>
        </p:spPr>
        <p:txBody>
          <a:bodyPr wrap="square" lIns="50798" tIns="25399" rIns="50798" bIns="25399" rtlCol="0">
            <a:spAutoFit/>
          </a:bodyPr>
          <a:lstStyle/>
          <a:p>
            <a:pPr algn="ctr"/>
            <a:r>
              <a:rPr lang="en-US" sz="3200" b="1" dirty="0">
                <a:latin typeface="Tahoma"/>
                <a:cs typeface="Tahoma"/>
              </a:rPr>
              <a:t>References</a:t>
            </a:r>
          </a:p>
        </p:txBody>
      </p:sp>
      <p:sp>
        <p:nvSpPr>
          <p:cNvPr id="23" name="Text Box 24"/>
          <p:cNvSpPr txBox="1">
            <a:spLocks noChangeArrowheads="1"/>
          </p:cNvSpPr>
          <p:nvPr/>
        </p:nvSpPr>
        <p:spPr bwMode="auto">
          <a:xfrm>
            <a:off x="23709734" y="9061080"/>
            <a:ext cx="6694855" cy="543692"/>
          </a:xfrm>
          <a:prstGeom prst="rect">
            <a:avLst/>
          </a:prstGeom>
          <a:noFill/>
          <a:ln w="9525">
            <a:noFill/>
            <a:miter lim="800000"/>
            <a:headEnd/>
            <a:tailEnd/>
          </a:ln>
          <a:effectLst/>
        </p:spPr>
        <p:txBody>
          <a:bodyPr wrap="square" lIns="50755" tIns="25377" rIns="50755" bIns="25377">
            <a:spAutoFit/>
          </a:bodyPr>
          <a:lstStyle/>
          <a:p>
            <a:pPr algn="ctr" defTabSz="509769"/>
            <a:r>
              <a:rPr lang="en-US" sz="3200" b="1" dirty="0">
                <a:latin typeface="Tahoma"/>
                <a:cs typeface="Tahoma"/>
              </a:rPr>
              <a:t>Discussion</a:t>
            </a:r>
            <a:endParaRPr lang="en-US" sz="3200" dirty="0">
              <a:latin typeface="Tahoma"/>
              <a:cs typeface="Tahoma"/>
            </a:endParaRPr>
          </a:p>
        </p:txBody>
      </p:sp>
      <p:sp>
        <p:nvSpPr>
          <p:cNvPr id="53" name="AutoShape 25"/>
          <p:cNvSpPr>
            <a:spLocks noChangeArrowheads="1"/>
          </p:cNvSpPr>
          <p:nvPr/>
        </p:nvSpPr>
        <p:spPr bwMode="auto">
          <a:xfrm>
            <a:off x="2495004" y="14816970"/>
            <a:ext cx="6680165" cy="978567"/>
          </a:xfrm>
          <a:prstGeom prst="roundRect">
            <a:avLst>
              <a:gd name="adj" fmla="val 16667"/>
            </a:avLst>
          </a:prstGeom>
          <a:gradFill>
            <a:gsLst>
              <a:gs pos="0">
                <a:srgbClr val="DDEBCF"/>
              </a:gs>
              <a:gs pos="50000">
                <a:srgbClr val="9CB86E"/>
              </a:gs>
              <a:gs pos="100000">
                <a:srgbClr val="156B13"/>
              </a:gs>
            </a:gsLst>
            <a:lin ang="5400000" scaled="0"/>
          </a:gradFill>
          <a:ln w="76200" cmpd="sng">
            <a:solidFill>
              <a:schemeClr val="tx1"/>
            </a:solidFill>
            <a:round/>
            <a:headEnd/>
            <a:tailEnd/>
          </a:ln>
          <a:effectLst/>
        </p:spPr>
        <p:txBody>
          <a:bodyPr wrap="none" lIns="50798" tIns="25399" rIns="50798" bIns="25399" anchor="ctr"/>
          <a:lstStyle/>
          <a:p>
            <a:endParaRPr lang="en-US" sz="4095" dirty="0"/>
          </a:p>
        </p:txBody>
      </p:sp>
      <p:sp>
        <p:nvSpPr>
          <p:cNvPr id="13" name="Text Box 24"/>
          <p:cNvSpPr txBox="1">
            <a:spLocks noChangeArrowheads="1"/>
          </p:cNvSpPr>
          <p:nvPr/>
        </p:nvSpPr>
        <p:spPr bwMode="auto">
          <a:xfrm>
            <a:off x="23709734" y="3508993"/>
            <a:ext cx="6694857" cy="543692"/>
          </a:xfrm>
          <a:prstGeom prst="rect">
            <a:avLst/>
          </a:prstGeom>
          <a:noFill/>
          <a:ln w="9525">
            <a:noFill/>
            <a:miter lim="800000"/>
            <a:headEnd/>
            <a:tailEnd/>
          </a:ln>
          <a:effectLst/>
        </p:spPr>
        <p:txBody>
          <a:bodyPr wrap="square" lIns="50755" tIns="25377" rIns="50755" bIns="25377">
            <a:spAutoFit/>
          </a:bodyPr>
          <a:lstStyle/>
          <a:p>
            <a:pPr algn="ctr" defTabSz="509769"/>
            <a:r>
              <a:rPr lang="en-US" sz="3200" b="1" dirty="0">
                <a:latin typeface="Tahoma"/>
                <a:cs typeface="Tahoma"/>
              </a:rPr>
              <a:t>Results</a:t>
            </a:r>
          </a:p>
        </p:txBody>
      </p:sp>
      <p:sp>
        <p:nvSpPr>
          <p:cNvPr id="58" name="Text Box 24"/>
          <p:cNvSpPr txBox="1">
            <a:spLocks noChangeArrowheads="1"/>
          </p:cNvSpPr>
          <p:nvPr/>
        </p:nvSpPr>
        <p:spPr bwMode="auto">
          <a:xfrm>
            <a:off x="2502158" y="15001318"/>
            <a:ext cx="6674394" cy="543692"/>
          </a:xfrm>
          <a:prstGeom prst="rect">
            <a:avLst/>
          </a:prstGeom>
          <a:noFill/>
          <a:ln w="9525">
            <a:noFill/>
            <a:miter lim="800000"/>
            <a:headEnd/>
            <a:tailEnd/>
          </a:ln>
          <a:effectLst/>
        </p:spPr>
        <p:txBody>
          <a:bodyPr wrap="square" lIns="50755" tIns="25377" rIns="50755" bIns="25377">
            <a:spAutoFit/>
          </a:bodyPr>
          <a:lstStyle/>
          <a:p>
            <a:pPr algn="ctr" defTabSz="509769"/>
            <a:r>
              <a:rPr lang="en-US" sz="3200" b="1" dirty="0">
                <a:latin typeface="Tahoma"/>
                <a:cs typeface="Tahoma"/>
              </a:rPr>
              <a:t>The Present Study</a:t>
            </a:r>
          </a:p>
        </p:txBody>
      </p:sp>
      <p:sp>
        <p:nvSpPr>
          <p:cNvPr id="61" name="TextBox 60"/>
          <p:cNvSpPr txBox="1"/>
          <p:nvPr/>
        </p:nvSpPr>
        <p:spPr>
          <a:xfrm>
            <a:off x="11799753" y="16782048"/>
            <a:ext cx="9353006" cy="1030152"/>
          </a:xfrm>
          <a:prstGeom prst="rect">
            <a:avLst/>
          </a:prstGeom>
          <a:noFill/>
        </p:spPr>
        <p:txBody>
          <a:bodyPr wrap="square" lIns="50798" tIns="25399" rIns="50798" bIns="25399" rtlCol="0">
            <a:spAutoFit/>
          </a:bodyPr>
          <a:lstStyle/>
          <a:p>
            <a:endParaRPr lang="en-US" sz="1133" dirty="0"/>
          </a:p>
          <a:p>
            <a:endParaRPr lang="en-US" sz="1133" dirty="0"/>
          </a:p>
          <a:p>
            <a:endParaRPr lang="en-US" sz="4095" dirty="0"/>
          </a:p>
        </p:txBody>
      </p:sp>
      <p:sp>
        <p:nvSpPr>
          <p:cNvPr id="62" name="TextBox 61"/>
          <p:cNvSpPr txBox="1"/>
          <p:nvPr/>
        </p:nvSpPr>
        <p:spPr>
          <a:xfrm>
            <a:off x="11852006" y="16810108"/>
            <a:ext cx="9196251" cy="297646"/>
          </a:xfrm>
          <a:prstGeom prst="rect">
            <a:avLst/>
          </a:prstGeom>
          <a:noFill/>
        </p:spPr>
        <p:txBody>
          <a:bodyPr wrap="square" rtlCol="0">
            <a:spAutoFit/>
          </a:bodyPr>
          <a:lstStyle/>
          <a:p>
            <a:pPr algn="ctr"/>
            <a:endParaRPr lang="en-US" sz="667" dirty="0"/>
          </a:p>
          <a:p>
            <a:endParaRPr lang="en-US" sz="667" dirty="0"/>
          </a:p>
        </p:txBody>
      </p:sp>
      <p:sp>
        <p:nvSpPr>
          <p:cNvPr id="65" name="TextBox 64"/>
          <p:cNvSpPr txBox="1"/>
          <p:nvPr/>
        </p:nvSpPr>
        <p:spPr>
          <a:xfrm>
            <a:off x="21532025" y="20066004"/>
            <a:ext cx="8878358" cy="235911"/>
          </a:xfrm>
          <a:prstGeom prst="rect">
            <a:avLst/>
          </a:prstGeom>
          <a:noFill/>
        </p:spPr>
        <p:txBody>
          <a:bodyPr wrap="square" rtlCol="0">
            <a:spAutoFit/>
          </a:bodyPr>
          <a:lstStyle/>
          <a:p>
            <a:endParaRPr lang="en-US" sz="933" dirty="0"/>
          </a:p>
        </p:txBody>
      </p:sp>
      <p:sp>
        <p:nvSpPr>
          <p:cNvPr id="66" name="TextBox 65"/>
          <p:cNvSpPr txBox="1"/>
          <p:nvPr/>
        </p:nvSpPr>
        <p:spPr>
          <a:xfrm>
            <a:off x="11676018" y="20058417"/>
            <a:ext cx="9548222" cy="441198"/>
          </a:xfrm>
          <a:prstGeom prst="rect">
            <a:avLst/>
          </a:prstGeom>
          <a:noFill/>
        </p:spPr>
        <p:txBody>
          <a:bodyPr wrap="square" rtlCol="0">
            <a:spAutoFit/>
          </a:bodyPr>
          <a:lstStyle/>
          <a:p>
            <a:endParaRPr lang="en-US" sz="1200" dirty="0"/>
          </a:p>
          <a:p>
            <a:endParaRPr lang="en-US" sz="1067" dirty="0"/>
          </a:p>
        </p:txBody>
      </p:sp>
      <p:sp>
        <p:nvSpPr>
          <p:cNvPr id="51" name="Rectangle 50"/>
          <p:cNvSpPr/>
          <p:nvPr/>
        </p:nvSpPr>
        <p:spPr>
          <a:xfrm>
            <a:off x="2577505" y="15803644"/>
            <a:ext cx="6591894" cy="2862322"/>
          </a:xfrm>
          <a:prstGeom prst="rect">
            <a:avLst/>
          </a:prstGeom>
        </p:spPr>
        <p:txBody>
          <a:bodyPr wrap="square">
            <a:spAutoFit/>
          </a:bodyPr>
          <a:lstStyle/>
          <a:p>
            <a:pPr marL="304815" indent="-304815">
              <a:buFont typeface="Arial" pitchFamily="34" charset="0"/>
              <a:buChar char="•"/>
            </a:pPr>
            <a:r>
              <a:rPr lang="en-US" sz="2000" dirty="0" smtClean="0">
                <a:cs typeface="Constantia"/>
              </a:rPr>
              <a:t>The data are a subset of data from a larger study.</a:t>
            </a:r>
          </a:p>
          <a:p>
            <a:endParaRPr lang="en-US" sz="2000" dirty="0" smtClean="0">
              <a:cs typeface="Constantia"/>
            </a:endParaRPr>
          </a:p>
          <a:p>
            <a:pPr marL="304815" indent="-304815">
              <a:buFont typeface="Arial" pitchFamily="34" charset="0"/>
              <a:buChar char="•"/>
            </a:pPr>
            <a:r>
              <a:rPr lang="en-US" sz="2000" dirty="0" smtClean="0">
                <a:cs typeface="Constantia"/>
              </a:rPr>
              <a:t>The </a:t>
            </a:r>
            <a:r>
              <a:rPr lang="en-US" sz="2000" dirty="0">
                <a:cs typeface="Constantia"/>
              </a:rPr>
              <a:t>purpose of the present study</a:t>
            </a:r>
            <a:r>
              <a:rPr lang="en-US" sz="2000" dirty="0" smtClean="0">
                <a:cs typeface="Constantia"/>
              </a:rPr>
              <a:t>:</a:t>
            </a:r>
            <a:endParaRPr lang="en-US" sz="2000" dirty="0">
              <a:cs typeface="Constantia"/>
            </a:endParaRPr>
          </a:p>
          <a:p>
            <a:pPr marL="304815">
              <a:buFont typeface="Arial"/>
              <a:buChar char="•"/>
            </a:pPr>
            <a:r>
              <a:rPr lang="en-US" sz="2000" dirty="0">
                <a:cs typeface="Constantia"/>
              </a:rPr>
              <a:t>    </a:t>
            </a:r>
            <a:r>
              <a:rPr lang="en-US" sz="2000" dirty="0" smtClean="0">
                <a:ea typeface="Calibri" charset="0"/>
                <a:cs typeface="Constantia"/>
              </a:rPr>
              <a:t>Examine PCIT acceptability among undergraduate psychology students of rural and urban areas. </a:t>
            </a:r>
          </a:p>
          <a:p>
            <a:pPr marL="304815"/>
            <a:endParaRPr lang="en-US" sz="2000" dirty="0">
              <a:cs typeface="Constantia"/>
            </a:endParaRPr>
          </a:p>
          <a:p>
            <a:pPr marL="304815" indent="-304815">
              <a:buFont typeface="Arial" pitchFamily="34" charset="0"/>
              <a:buChar char="•"/>
            </a:pPr>
            <a:r>
              <a:rPr lang="en-US" sz="2000" dirty="0">
                <a:cs typeface="Constantia"/>
              </a:rPr>
              <a:t>  </a:t>
            </a:r>
            <a:r>
              <a:rPr lang="en-US" sz="2000" dirty="0" smtClean="0">
                <a:cs typeface="Constantia"/>
              </a:rPr>
              <a:t>Hypothesis</a:t>
            </a:r>
            <a:r>
              <a:rPr lang="en-US" sz="2000" dirty="0">
                <a:cs typeface="Constantia"/>
              </a:rPr>
              <a:t>: </a:t>
            </a:r>
            <a:endParaRPr lang="en-US" sz="2000" dirty="0" smtClean="0">
              <a:cs typeface="Constantia"/>
            </a:endParaRPr>
          </a:p>
          <a:p>
            <a:pPr marL="304815">
              <a:buFont typeface="Arial"/>
              <a:buChar char="•"/>
            </a:pPr>
            <a:r>
              <a:rPr lang="en-US" sz="2000" dirty="0" smtClean="0">
                <a:cs typeface="Constantia"/>
              </a:rPr>
              <a:t>    Students from urban areas will have a higher PCIT acceptability rate than students from rural areas. </a:t>
            </a:r>
            <a:endParaRPr lang="en-US" sz="2000" dirty="0">
              <a:ea typeface="Calibri" charset="0"/>
              <a:cs typeface="Constantia"/>
            </a:endParaRPr>
          </a:p>
        </p:txBody>
      </p:sp>
      <p:sp>
        <p:nvSpPr>
          <p:cNvPr id="63" name="Rectangle 62"/>
          <p:cNvSpPr/>
          <p:nvPr/>
        </p:nvSpPr>
        <p:spPr>
          <a:xfrm>
            <a:off x="9978665" y="9712820"/>
            <a:ext cx="12986470" cy="9007592"/>
          </a:xfrm>
          <a:prstGeom prst="rect">
            <a:avLst/>
          </a:prstGeom>
        </p:spPr>
        <p:txBody>
          <a:bodyPr wrap="square">
            <a:spAutoFit/>
          </a:bodyPr>
          <a:lstStyle/>
          <a:p>
            <a:pPr algn="ctr"/>
            <a:endParaRPr lang="en-US" sz="2150" dirty="0">
              <a:latin typeface="Times New Roman" pitchFamily="18" charset="0"/>
              <a:cs typeface="Times New Roman" pitchFamily="18" charset="0"/>
            </a:endParaRPr>
          </a:p>
          <a:p>
            <a:pPr>
              <a:buFont typeface="Arial" pitchFamily="34" charset="0"/>
              <a:buChar char="•"/>
            </a:pPr>
            <a:endParaRPr lang="en-US" sz="2150" dirty="0" smtClean="0">
              <a:latin typeface="Times New Roman" pitchFamily="18" charset="0"/>
              <a:cs typeface="Times New Roman" pitchFamily="18" charset="0"/>
            </a:endParaRPr>
          </a:p>
          <a:p>
            <a:pPr>
              <a:buFont typeface="Arial" pitchFamily="34" charset="0"/>
              <a:buChar char="•"/>
            </a:pPr>
            <a:endParaRPr lang="en-US" sz="2150" dirty="0" smtClean="0">
              <a:latin typeface="Times New Roman" pitchFamily="18" charset="0"/>
              <a:cs typeface="Times New Roman" pitchFamily="18" charset="0"/>
            </a:endParaRPr>
          </a:p>
          <a:p>
            <a:pPr>
              <a:buFont typeface="Arial" pitchFamily="34" charset="0"/>
              <a:buChar char="•"/>
            </a:pPr>
            <a:endParaRPr lang="en-US" sz="2150" dirty="0" smtClean="0">
              <a:latin typeface="Times New Roman" pitchFamily="18" charset="0"/>
              <a:cs typeface="Times New Roman" pitchFamily="18" charset="0"/>
            </a:endParaRPr>
          </a:p>
          <a:p>
            <a:pPr>
              <a:buFont typeface="Arial" pitchFamily="34" charset="0"/>
              <a:buChar char="•"/>
            </a:pPr>
            <a:r>
              <a:rPr lang="en-US" sz="2150" dirty="0" smtClean="0">
                <a:cs typeface="Constantia"/>
              </a:rPr>
              <a:t>   Participants</a:t>
            </a:r>
            <a:endParaRPr lang="en-US" sz="2150" dirty="0">
              <a:cs typeface="Constantia"/>
            </a:endParaRPr>
          </a:p>
          <a:p>
            <a:pPr marL="457223" lvl="1">
              <a:spcBef>
                <a:spcPts val="400"/>
              </a:spcBef>
              <a:spcAft>
                <a:spcPts val="400"/>
              </a:spcAft>
              <a:buFont typeface="Arial" pitchFamily="34" charset="0"/>
              <a:buChar char="•"/>
            </a:pPr>
            <a:r>
              <a:rPr lang="en-US" sz="2150" dirty="0">
                <a:cs typeface="Constantia"/>
              </a:rPr>
              <a:t> </a:t>
            </a:r>
            <a:r>
              <a:rPr lang="en-US" sz="2150" dirty="0" smtClean="0">
                <a:cs typeface="Constantia"/>
              </a:rPr>
              <a:t>602 </a:t>
            </a:r>
            <a:r>
              <a:rPr lang="en-US" sz="2150" dirty="0">
                <a:cs typeface="Constantia"/>
              </a:rPr>
              <a:t>undergraduate psychology students </a:t>
            </a:r>
            <a:endParaRPr lang="en-US" sz="2150" dirty="0" smtClean="0">
              <a:cs typeface="Constantia"/>
            </a:endParaRPr>
          </a:p>
          <a:p>
            <a:pPr marL="457223" lvl="1">
              <a:spcBef>
                <a:spcPts val="400"/>
              </a:spcBef>
              <a:spcAft>
                <a:spcPts val="400"/>
              </a:spcAft>
              <a:buFont typeface="Arial" pitchFamily="34" charset="0"/>
              <a:buChar char="•"/>
            </a:pPr>
            <a:r>
              <a:rPr lang="en-US" sz="2150" dirty="0" smtClean="0">
                <a:cs typeface="Constantia"/>
              </a:rPr>
              <a:t> 67% </a:t>
            </a:r>
            <a:r>
              <a:rPr lang="en-US" sz="2150" dirty="0">
                <a:cs typeface="Constantia"/>
              </a:rPr>
              <a:t>Females, </a:t>
            </a:r>
            <a:r>
              <a:rPr lang="en-US" sz="2150" dirty="0" smtClean="0">
                <a:cs typeface="Constantia"/>
              </a:rPr>
              <a:t>33% </a:t>
            </a:r>
            <a:r>
              <a:rPr lang="en-US" sz="2150" dirty="0">
                <a:cs typeface="Constantia"/>
              </a:rPr>
              <a:t>Males; age range from 17-47 </a:t>
            </a:r>
            <a:r>
              <a:rPr lang="en-US" sz="2150" dirty="0" smtClean="0">
                <a:cs typeface="Constantia"/>
              </a:rPr>
              <a:t>(</a:t>
            </a:r>
            <a:r>
              <a:rPr lang="en-US" sz="2150" i="1" dirty="0" smtClean="0">
                <a:cs typeface="Constantia"/>
              </a:rPr>
              <a:t>M</a:t>
            </a:r>
            <a:r>
              <a:rPr lang="en-US" sz="2150" dirty="0" smtClean="0">
                <a:cs typeface="Constantia"/>
              </a:rPr>
              <a:t> </a:t>
            </a:r>
            <a:r>
              <a:rPr lang="en-US" sz="2150" dirty="0">
                <a:cs typeface="Constantia"/>
              </a:rPr>
              <a:t>= </a:t>
            </a:r>
            <a:r>
              <a:rPr lang="en-US" sz="2150" dirty="0" smtClean="0">
                <a:cs typeface="Constantia"/>
              </a:rPr>
              <a:t>19.78, </a:t>
            </a:r>
            <a:r>
              <a:rPr lang="en-US" sz="2150" i="1" dirty="0" smtClean="0">
                <a:cs typeface="Constantia"/>
              </a:rPr>
              <a:t>SD</a:t>
            </a:r>
            <a:r>
              <a:rPr lang="en-US" sz="2150" dirty="0" smtClean="0">
                <a:cs typeface="Constantia"/>
              </a:rPr>
              <a:t> </a:t>
            </a:r>
            <a:r>
              <a:rPr lang="en-US" sz="2150" dirty="0">
                <a:cs typeface="Constantia"/>
              </a:rPr>
              <a:t>= </a:t>
            </a:r>
            <a:r>
              <a:rPr lang="en-US" sz="2150" dirty="0" smtClean="0">
                <a:cs typeface="Constantia"/>
              </a:rPr>
              <a:t>3.99)</a:t>
            </a:r>
            <a:endParaRPr lang="en-US" sz="2150" dirty="0">
              <a:cs typeface="Constantia"/>
            </a:endParaRPr>
          </a:p>
          <a:p>
            <a:pPr marL="457223">
              <a:spcBef>
                <a:spcPts val="400"/>
              </a:spcBef>
              <a:spcAft>
                <a:spcPts val="400"/>
              </a:spcAft>
              <a:buFont typeface="Arial" pitchFamily="34" charset="0"/>
              <a:buChar char="•"/>
            </a:pPr>
            <a:r>
              <a:rPr lang="en-US" sz="2150" dirty="0" smtClean="0">
                <a:cs typeface="Constantia"/>
              </a:rPr>
              <a:t> 83% </a:t>
            </a:r>
            <a:r>
              <a:rPr lang="en-US" sz="2150" dirty="0">
                <a:cs typeface="Constantia"/>
              </a:rPr>
              <a:t>Caucasian, 8% African American, </a:t>
            </a:r>
            <a:r>
              <a:rPr lang="en-US" sz="2150" dirty="0" smtClean="0">
                <a:cs typeface="Constantia"/>
              </a:rPr>
              <a:t>4.5% </a:t>
            </a:r>
            <a:r>
              <a:rPr lang="en-US" sz="2150" dirty="0">
                <a:cs typeface="Constantia"/>
              </a:rPr>
              <a:t>other, </a:t>
            </a:r>
            <a:r>
              <a:rPr lang="en-US" sz="2150" dirty="0">
                <a:cs typeface="Constantia"/>
              </a:rPr>
              <a:t>3% </a:t>
            </a:r>
            <a:r>
              <a:rPr lang="en-US" sz="2150" dirty="0" smtClean="0">
                <a:cs typeface="Constantia"/>
              </a:rPr>
              <a:t>Asian, .</a:t>
            </a:r>
            <a:r>
              <a:rPr lang="en-US" sz="2150" dirty="0" smtClean="0">
                <a:cs typeface="Constantia"/>
              </a:rPr>
              <a:t>5% </a:t>
            </a:r>
            <a:r>
              <a:rPr lang="en-US" sz="2150" dirty="0">
                <a:cs typeface="Constantia"/>
              </a:rPr>
              <a:t>Native American/Pacific </a:t>
            </a:r>
            <a:r>
              <a:rPr lang="en-US" sz="2150" dirty="0" smtClean="0">
                <a:cs typeface="Constantia"/>
              </a:rPr>
              <a:t>Islander. </a:t>
            </a:r>
            <a:endParaRPr lang="en-US" sz="2150" dirty="0">
              <a:cs typeface="Constantia"/>
            </a:endParaRPr>
          </a:p>
          <a:p>
            <a:endParaRPr lang="en-US" sz="2150" dirty="0">
              <a:cs typeface="Constantia"/>
            </a:endParaRPr>
          </a:p>
          <a:p>
            <a:pPr>
              <a:buFont typeface="Arial" pitchFamily="34" charset="0"/>
              <a:buChar char="•"/>
            </a:pPr>
            <a:r>
              <a:rPr lang="en-US" sz="2150" dirty="0">
                <a:cs typeface="Constantia"/>
              </a:rPr>
              <a:t>   Apparatus and </a:t>
            </a:r>
            <a:r>
              <a:rPr lang="en-US" sz="2150" dirty="0" smtClean="0">
                <a:cs typeface="Constantia"/>
              </a:rPr>
              <a:t>Materials</a:t>
            </a:r>
            <a:endParaRPr lang="en-US" sz="2150" dirty="0">
              <a:cs typeface="Constantia"/>
            </a:endParaRPr>
          </a:p>
          <a:p>
            <a:pPr marL="457223">
              <a:spcBef>
                <a:spcPts val="400"/>
              </a:spcBef>
              <a:spcAft>
                <a:spcPts val="400"/>
              </a:spcAft>
              <a:buFont typeface="Arial" pitchFamily="34" charset="0"/>
              <a:buChar char="•"/>
            </a:pPr>
            <a:r>
              <a:rPr lang="en-US" sz="2150" dirty="0" smtClean="0">
                <a:ea typeface="Times New Roman" charset="0"/>
                <a:cs typeface="Constantia"/>
              </a:rPr>
              <a:t> Treatment </a:t>
            </a:r>
            <a:r>
              <a:rPr lang="en-US" sz="2150" dirty="0">
                <a:ea typeface="Times New Roman" charset="0"/>
                <a:cs typeface="Constantia"/>
              </a:rPr>
              <a:t>Evaluation Inventory-Short Form for PCIT (TEI for PCIT; </a:t>
            </a:r>
            <a:r>
              <a:rPr lang="en-US" sz="2150" dirty="0" err="1">
                <a:ea typeface="Times New Roman" charset="0"/>
                <a:cs typeface="Constantia"/>
              </a:rPr>
              <a:t>Tiano</a:t>
            </a:r>
            <a:r>
              <a:rPr lang="en-US" sz="2150" dirty="0">
                <a:ea typeface="Times New Roman" charset="0"/>
                <a:cs typeface="Constantia"/>
              </a:rPr>
              <a:t> et al, </a:t>
            </a:r>
            <a:r>
              <a:rPr lang="en-US" sz="2150" dirty="0" smtClean="0">
                <a:ea typeface="Times New Roman" charset="0"/>
                <a:cs typeface="Constantia"/>
              </a:rPr>
              <a:t>2013) was </a:t>
            </a:r>
            <a:r>
              <a:rPr lang="en-US" sz="2150" dirty="0">
                <a:ea typeface="Times New Roman" charset="0"/>
                <a:cs typeface="Constantia"/>
              </a:rPr>
              <a:t>modified from Kelley et al. (1989) Treatment Evaluation Inventory- Short Form (TEI). The scale consists of 9-items </a:t>
            </a:r>
            <a:r>
              <a:rPr lang="en-US" sz="2150" dirty="0" smtClean="0">
                <a:ea typeface="Times New Roman" charset="0"/>
                <a:cs typeface="Constantia"/>
              </a:rPr>
              <a:t>scored </a:t>
            </a:r>
            <a:r>
              <a:rPr lang="en-US" sz="2150" dirty="0">
                <a:ea typeface="Times New Roman" charset="0"/>
                <a:cs typeface="Constantia"/>
              </a:rPr>
              <a:t>with a 5-point Likert scale (1 = Strongly Disagree to 5 = Strongly Agree). </a:t>
            </a:r>
            <a:endParaRPr lang="en-US" sz="2150" dirty="0" smtClean="0">
              <a:ea typeface="Times New Roman" charset="0"/>
              <a:cs typeface="Constantia"/>
            </a:endParaRPr>
          </a:p>
          <a:p>
            <a:pPr marL="2024578" lvl="1">
              <a:spcBef>
                <a:spcPts val="400"/>
              </a:spcBef>
              <a:spcAft>
                <a:spcPts val="400"/>
              </a:spcAft>
              <a:buFont typeface="Arial" pitchFamily="34" charset="0"/>
              <a:buChar char="•"/>
            </a:pPr>
            <a:r>
              <a:rPr lang="en-US" sz="2150" dirty="0" smtClean="0">
                <a:solidFill>
                  <a:srgbClr val="000000"/>
                </a:solidFill>
                <a:ea typeface="Times New Roman" charset="0"/>
                <a:cs typeface="Constantia"/>
              </a:rPr>
              <a:t> A score higher than 42 on this measure indicates acceptability, whereas a score lower is in the unacceptable range. </a:t>
            </a:r>
          </a:p>
          <a:p>
            <a:pPr marL="2024578" lvl="1">
              <a:spcBef>
                <a:spcPts val="400"/>
              </a:spcBef>
              <a:spcAft>
                <a:spcPts val="400"/>
              </a:spcAft>
              <a:buFont typeface="Arial" pitchFamily="34" charset="0"/>
              <a:buChar char="•"/>
            </a:pPr>
            <a:r>
              <a:rPr lang="en-US" sz="2150" dirty="0">
                <a:solidFill>
                  <a:srgbClr val="000000"/>
                </a:solidFill>
                <a:ea typeface="Times New Roman" charset="0"/>
                <a:cs typeface="Constantia"/>
              </a:rPr>
              <a:t> </a:t>
            </a:r>
            <a:r>
              <a:rPr lang="en-US" sz="2150" dirty="0" smtClean="0">
                <a:solidFill>
                  <a:srgbClr val="000000"/>
                </a:solidFill>
                <a:ea typeface="Times New Roman" charset="0"/>
                <a:cs typeface="Constantia"/>
              </a:rPr>
              <a:t>With a </a:t>
            </a:r>
            <a:r>
              <a:rPr lang="en-US" sz="2150" dirty="0" err="1" smtClean="0">
                <a:solidFill>
                  <a:srgbClr val="000000"/>
                </a:solidFill>
                <a:ea typeface="Times New Roman" charset="0"/>
                <a:cs typeface="Constantia"/>
              </a:rPr>
              <a:t>Cronbach’s</a:t>
            </a:r>
            <a:r>
              <a:rPr lang="en-US" sz="2150" dirty="0" smtClean="0">
                <a:solidFill>
                  <a:srgbClr val="000000"/>
                </a:solidFill>
                <a:ea typeface="Times New Roman" charset="0"/>
                <a:cs typeface="Constantia"/>
              </a:rPr>
              <a:t> </a:t>
            </a:r>
            <a:r>
              <a:rPr lang="en-US" sz="2150" dirty="0">
                <a:solidFill>
                  <a:srgbClr val="000000"/>
                </a:solidFill>
                <a:ea typeface="Times New Roman" charset="0"/>
                <a:cs typeface="Constantia"/>
              </a:rPr>
              <a:t>a</a:t>
            </a:r>
            <a:r>
              <a:rPr lang="en-US" sz="2150" dirty="0" smtClean="0">
                <a:solidFill>
                  <a:srgbClr val="000000"/>
                </a:solidFill>
                <a:ea typeface="Times New Roman" charset="0"/>
                <a:cs typeface="Constantia"/>
              </a:rPr>
              <a:t>lpha of .89, internal consistency of this measure is sufficient. </a:t>
            </a:r>
            <a:endParaRPr lang="en-US" sz="2150" dirty="0" smtClean="0">
              <a:solidFill>
                <a:srgbClr val="000000"/>
              </a:solidFill>
              <a:ea typeface="Times New Roman" charset="0"/>
              <a:cs typeface="Constantia"/>
            </a:endParaRPr>
          </a:p>
          <a:p>
            <a:pPr marL="457223">
              <a:spcBef>
                <a:spcPts val="400"/>
              </a:spcBef>
              <a:spcAft>
                <a:spcPts val="400"/>
              </a:spcAft>
              <a:buFont typeface="Arial" pitchFamily="34" charset="0"/>
              <a:buChar char="•"/>
            </a:pPr>
            <a:r>
              <a:rPr lang="en-US" sz="2150" dirty="0">
                <a:ea typeface="Times New Roman" charset="0"/>
                <a:cs typeface="Constantia"/>
              </a:rPr>
              <a:t> </a:t>
            </a:r>
            <a:r>
              <a:rPr lang="en-US" sz="2150" dirty="0" smtClean="0">
                <a:ea typeface="Times New Roman" charset="0"/>
                <a:cs typeface="Constantia"/>
              </a:rPr>
              <a:t>Demographic Questionnaire</a:t>
            </a:r>
            <a:endParaRPr lang="en-US" sz="2150" dirty="0">
              <a:ea typeface="Times New Roman" charset="0"/>
              <a:cs typeface="Constantia"/>
            </a:endParaRPr>
          </a:p>
          <a:p>
            <a:pPr lvl="0"/>
            <a:endParaRPr lang="en-US" sz="2150" dirty="0">
              <a:cs typeface="Constantia"/>
            </a:endParaRPr>
          </a:p>
          <a:p>
            <a:pPr lvl="0">
              <a:buFont typeface="Arial" pitchFamily="34" charset="0"/>
              <a:buChar char="•"/>
            </a:pPr>
            <a:r>
              <a:rPr lang="en-US" sz="2150" dirty="0">
                <a:cs typeface="Constantia"/>
              </a:rPr>
              <a:t>    </a:t>
            </a:r>
            <a:r>
              <a:rPr lang="en-US" sz="2150" dirty="0" smtClean="0">
                <a:cs typeface="Constantia"/>
              </a:rPr>
              <a:t>Procedure</a:t>
            </a:r>
            <a:endParaRPr lang="en-US" sz="2150" dirty="0">
              <a:cs typeface="Constantia"/>
            </a:endParaRPr>
          </a:p>
          <a:p>
            <a:pPr marL="457223">
              <a:spcBef>
                <a:spcPts val="400"/>
              </a:spcBef>
              <a:spcAft>
                <a:spcPts val="400"/>
              </a:spcAft>
              <a:buFont typeface="Arial" pitchFamily="34" charset="0"/>
              <a:buChar char="•"/>
            </a:pPr>
            <a:r>
              <a:rPr lang="en-US" sz="2150" dirty="0">
                <a:ea typeface="Times New Roman" charset="0"/>
                <a:cs typeface="Constantia"/>
              </a:rPr>
              <a:t> Students were recruited through the online SONA system, which provided a link to the online study constructed with </a:t>
            </a:r>
            <a:r>
              <a:rPr lang="en-US" sz="2150" dirty="0" err="1">
                <a:ea typeface="Times New Roman" charset="0"/>
                <a:cs typeface="Constantia"/>
              </a:rPr>
              <a:t>Qualtrics</a:t>
            </a:r>
            <a:r>
              <a:rPr lang="en-US" sz="2150" dirty="0">
                <a:ea typeface="Times New Roman" charset="0"/>
                <a:cs typeface="Constantia"/>
              </a:rPr>
              <a:t>. </a:t>
            </a:r>
          </a:p>
          <a:p>
            <a:pPr marL="457223">
              <a:spcBef>
                <a:spcPts val="400"/>
              </a:spcBef>
              <a:spcAft>
                <a:spcPts val="400"/>
              </a:spcAft>
              <a:buFont typeface="Arial" pitchFamily="34" charset="0"/>
              <a:buChar char="•"/>
            </a:pPr>
            <a:r>
              <a:rPr lang="en-US" sz="2150" dirty="0" smtClean="0">
                <a:ea typeface="Times New Roman" charset="0"/>
                <a:cs typeface="Constantia"/>
              </a:rPr>
              <a:t> Participants </a:t>
            </a:r>
            <a:r>
              <a:rPr lang="en-US" sz="2150" dirty="0">
                <a:ea typeface="Times New Roman" charset="0"/>
                <a:cs typeface="Constantia"/>
              </a:rPr>
              <a:t>completed a </a:t>
            </a:r>
            <a:r>
              <a:rPr lang="en-US" sz="2150" dirty="0" smtClean="0">
                <a:ea typeface="Times New Roman" charset="0"/>
                <a:cs typeface="Constantia"/>
              </a:rPr>
              <a:t>demographic form.</a:t>
            </a:r>
          </a:p>
          <a:p>
            <a:pPr marL="457223">
              <a:spcBef>
                <a:spcPts val="400"/>
              </a:spcBef>
              <a:spcAft>
                <a:spcPts val="400"/>
              </a:spcAft>
              <a:buFont typeface="Arial" pitchFamily="34" charset="0"/>
              <a:buChar char="•"/>
            </a:pPr>
            <a:r>
              <a:rPr lang="en-US" sz="2150" dirty="0" smtClean="0">
                <a:ea typeface="Times New Roman" charset="0"/>
                <a:cs typeface="Constantia"/>
              </a:rPr>
              <a:t> Participants were then given scenarios involving the implementation of PCIT strategies and asked to rate their acceptability of these procedures (TEI for PCIT)</a:t>
            </a:r>
            <a:r>
              <a:rPr lang="en-US" sz="2150" dirty="0" smtClean="0">
                <a:ea typeface="Times New Roman" charset="0"/>
                <a:cs typeface="Constantia"/>
              </a:rPr>
              <a:t>.</a:t>
            </a:r>
            <a:endParaRPr lang="en-US" sz="2150" dirty="0">
              <a:latin typeface="Times New Roman" pitchFamily="18" charset="0"/>
              <a:cs typeface="Times New Roman" pitchFamily="18" charset="0"/>
            </a:endParaRPr>
          </a:p>
        </p:txBody>
      </p:sp>
      <p:sp>
        <p:nvSpPr>
          <p:cNvPr id="64" name="Rectangle 63"/>
          <p:cNvSpPr/>
          <p:nvPr/>
        </p:nvSpPr>
        <p:spPr>
          <a:xfrm>
            <a:off x="23806502" y="4570471"/>
            <a:ext cx="6509479" cy="3524039"/>
          </a:xfrm>
          <a:prstGeom prst="rect">
            <a:avLst/>
          </a:prstGeom>
        </p:spPr>
        <p:txBody>
          <a:bodyPr wrap="square">
            <a:spAutoFit/>
          </a:bodyPr>
          <a:lstStyle/>
          <a:p>
            <a:r>
              <a:rPr lang="en-US" sz="2230" dirty="0">
                <a:ea typeface="Times New Roman" charset="0"/>
                <a:cs typeface="Constantia"/>
              </a:rPr>
              <a:t>Data for the </a:t>
            </a:r>
            <a:r>
              <a:rPr lang="en-US" sz="2230" dirty="0" smtClean="0">
                <a:ea typeface="Times New Roman" charset="0"/>
                <a:cs typeface="Constantia"/>
              </a:rPr>
              <a:t>hypothesis </a:t>
            </a:r>
            <a:r>
              <a:rPr lang="en-US" sz="2230" dirty="0" smtClean="0">
                <a:ea typeface="Times New Roman" charset="0"/>
                <a:cs typeface="Constantia"/>
              </a:rPr>
              <a:t>were </a:t>
            </a:r>
            <a:r>
              <a:rPr lang="en-US" sz="2230" dirty="0">
                <a:ea typeface="Times New Roman" charset="0"/>
                <a:cs typeface="Constantia"/>
              </a:rPr>
              <a:t>analyzed </a:t>
            </a:r>
            <a:r>
              <a:rPr lang="en-US" sz="2230" dirty="0" smtClean="0">
                <a:ea typeface="Times New Roman" charset="0"/>
                <a:cs typeface="Constantia"/>
              </a:rPr>
              <a:t>using a </a:t>
            </a:r>
            <a:r>
              <a:rPr lang="en-US" sz="2230" dirty="0" smtClean="0">
                <a:ea typeface="Times New Roman" charset="0"/>
                <a:cs typeface="Constantia"/>
              </a:rPr>
              <a:t>one-way </a:t>
            </a:r>
            <a:r>
              <a:rPr lang="en-US" sz="2230" dirty="0" smtClean="0">
                <a:ea typeface="Times New Roman" charset="0"/>
                <a:cs typeface="Constantia"/>
              </a:rPr>
              <a:t>analysis of variance. </a:t>
            </a:r>
            <a:endParaRPr lang="en-US" sz="2230" dirty="0">
              <a:ea typeface="Times New Roman" charset="0"/>
              <a:cs typeface="Constantia"/>
            </a:endParaRPr>
          </a:p>
          <a:p>
            <a:r>
              <a:rPr lang="en-US" sz="2230" dirty="0">
                <a:ea typeface="Times New Roman" charset="0"/>
                <a:cs typeface="Constantia"/>
              </a:rPr>
              <a:t> </a:t>
            </a:r>
          </a:p>
          <a:p>
            <a:pPr marL="228611" indent="-228611">
              <a:buFont typeface="Arial"/>
              <a:buChar char="•"/>
            </a:pPr>
            <a:r>
              <a:rPr lang="en-US" sz="2230" dirty="0" smtClean="0">
                <a:cs typeface="Constantia"/>
              </a:rPr>
              <a:t>No significant difference in acceptability of PCIT between rural and urban </a:t>
            </a:r>
            <a:r>
              <a:rPr lang="en-US" sz="2230" dirty="0" smtClean="0">
                <a:cs typeface="Constantia"/>
              </a:rPr>
              <a:t>students was found, </a:t>
            </a:r>
            <a:r>
              <a:rPr lang="en-US" sz="2230" i="1" dirty="0">
                <a:cs typeface="Constantia"/>
              </a:rPr>
              <a:t>F</a:t>
            </a:r>
            <a:r>
              <a:rPr lang="en-US" sz="2230" dirty="0">
                <a:cs typeface="Constantia"/>
              </a:rPr>
              <a:t> (593) = 1.04, </a:t>
            </a:r>
            <a:r>
              <a:rPr lang="en-US" sz="2230" i="1" dirty="0">
                <a:cs typeface="Constantia"/>
              </a:rPr>
              <a:t>p</a:t>
            </a:r>
            <a:r>
              <a:rPr lang="en-US" sz="2230" dirty="0">
                <a:cs typeface="Constantia"/>
              </a:rPr>
              <a:t> = .</a:t>
            </a:r>
            <a:r>
              <a:rPr lang="en-US" sz="2230" dirty="0" smtClean="0">
                <a:cs typeface="Constantia"/>
              </a:rPr>
              <a:t>308.</a:t>
            </a:r>
          </a:p>
          <a:p>
            <a:endParaRPr lang="en-US" sz="2230" dirty="0" smtClean="0">
              <a:cs typeface="Constantia"/>
            </a:endParaRPr>
          </a:p>
          <a:p>
            <a:pPr marL="228611" indent="-228611">
              <a:buFont typeface="Arial"/>
              <a:buChar char="•"/>
            </a:pPr>
            <a:r>
              <a:rPr lang="en-US" sz="2230" dirty="0" smtClean="0">
                <a:cs typeface="Constantia"/>
              </a:rPr>
              <a:t>Undergraduate psychology students in general reported low acceptability of PCIT (</a:t>
            </a:r>
            <a:r>
              <a:rPr lang="en-US" sz="2230" i="1" dirty="0" smtClean="0">
                <a:cs typeface="Constantia"/>
              </a:rPr>
              <a:t>M = 30.01, SD = 5.255)</a:t>
            </a:r>
            <a:endParaRPr lang="en-US" sz="2230" dirty="0" smtClean="0">
              <a:cs typeface="Constantia"/>
            </a:endParaRPr>
          </a:p>
        </p:txBody>
      </p:sp>
      <p:pic>
        <p:nvPicPr>
          <p:cNvPr id="50" name="Picture 49" descr="http://www.marshall.edu/lgbo/m.jpg"/>
          <p:cNvPicPr>
            <a:picLocks noChangeAspect="1" noChangeArrowheads="1"/>
          </p:cNvPicPr>
          <p:nvPr/>
        </p:nvPicPr>
        <p:blipFill>
          <a:blip r:embed="rId3" cstate="print"/>
          <a:srcRect/>
          <a:stretch>
            <a:fillRect/>
          </a:stretch>
        </p:blipFill>
        <p:spPr bwMode="auto">
          <a:xfrm>
            <a:off x="26492744" y="501782"/>
            <a:ext cx="3409966" cy="2616605"/>
          </a:xfrm>
          <a:prstGeom prst="rect">
            <a:avLst/>
          </a:prstGeom>
          <a:noFill/>
        </p:spPr>
      </p:pic>
      <p:sp>
        <p:nvSpPr>
          <p:cNvPr id="2" name="Rectangle 1"/>
          <p:cNvSpPr/>
          <p:nvPr/>
        </p:nvSpPr>
        <p:spPr>
          <a:xfrm>
            <a:off x="9876115" y="4367419"/>
            <a:ext cx="13227613" cy="5509199"/>
          </a:xfrm>
          <a:prstGeom prst="rect">
            <a:avLst/>
          </a:prstGeom>
        </p:spPr>
        <p:txBody>
          <a:bodyPr wrap="square">
            <a:spAutoFit/>
          </a:bodyPr>
          <a:lstStyle/>
          <a:p>
            <a:r>
              <a:rPr lang="en-US" sz="2150" dirty="0">
                <a:cs typeface="Constantia"/>
              </a:rPr>
              <a:t>Approximately 3.5% of children </a:t>
            </a:r>
            <a:r>
              <a:rPr lang="en-US" sz="2150" dirty="0">
                <a:solidFill>
                  <a:srgbClr val="000000"/>
                </a:solidFill>
                <a:cs typeface="Constantia"/>
              </a:rPr>
              <a:t>ages </a:t>
            </a:r>
            <a:r>
              <a:rPr lang="en-US" sz="2150" dirty="0" smtClean="0">
                <a:solidFill>
                  <a:srgbClr val="000000"/>
                </a:solidFill>
                <a:cs typeface="Constantia"/>
              </a:rPr>
              <a:t>3-17</a:t>
            </a:r>
            <a:r>
              <a:rPr lang="en-US" sz="2150" dirty="0" smtClean="0">
                <a:solidFill>
                  <a:srgbClr val="000000"/>
                </a:solidFill>
                <a:cs typeface="Constantia"/>
              </a:rPr>
              <a:t> </a:t>
            </a:r>
            <a:r>
              <a:rPr lang="en-US" sz="2150" dirty="0">
                <a:cs typeface="Constantia"/>
              </a:rPr>
              <a:t>are diagnosed with behavioral or conduct problems. Literature indicates that the prevalence of behavioral problems is increasing. Children residing in rural areas are more likely to display behavioral problems as compared to children residing in urban areas. Behavioral Parent Training (BPT) aids caregivers by altering parenting behavior toward children with challenging behaviors. Research on rates of BPT acceptability have found mixed results. Parent-</a:t>
            </a:r>
            <a:r>
              <a:rPr lang="en-US" sz="2150" dirty="0" smtClean="0">
                <a:cs typeface="Constantia"/>
              </a:rPr>
              <a:t>Child </a:t>
            </a:r>
            <a:r>
              <a:rPr lang="en-US" sz="2150" dirty="0">
                <a:cs typeface="Constantia"/>
              </a:rPr>
              <a:t>Interaction Therapy (PCIT) is an empirically supported BPT for children ages 2</a:t>
            </a:r>
            <a:r>
              <a:rPr lang="en-US" sz="2150" dirty="0" smtClean="0">
                <a:cs typeface="Constantia"/>
              </a:rPr>
              <a:t>-7 </a:t>
            </a:r>
            <a:r>
              <a:rPr lang="en-US" sz="2150" dirty="0">
                <a:cs typeface="Constantia"/>
              </a:rPr>
              <a:t>and their caregiver(s) that aims to reduce child externalizing behaviors. PCIT increases positive interactions, adjusts behavior management techniques, and increases the sensitivity of caregivers. Acceptability of treatment relates to clients’ perception of appropriateness of the procedures, which impacts its effectiveness. PCIT acceptability among families residing in rural areas has not been extensively studied. However, caregivers who reside in rural areas may be sensitive to behavioral parenting programs due to cultural and interpersonal barriers. Moreover, examination of the PCIT acceptability rate among </a:t>
            </a:r>
            <a:r>
              <a:rPr lang="en-US" sz="2150" dirty="0" smtClean="0">
                <a:cs typeface="Constantia"/>
              </a:rPr>
              <a:t>non-parental </a:t>
            </a:r>
            <a:r>
              <a:rPr lang="en-US" sz="2150" dirty="0">
                <a:cs typeface="Constantia"/>
              </a:rPr>
              <a:t>caregivers is lacking, as well. Nonetheless, it is found that </a:t>
            </a:r>
            <a:r>
              <a:rPr lang="en-US" sz="2150" dirty="0" smtClean="0">
                <a:cs typeface="Constantia"/>
              </a:rPr>
              <a:t>non-parental </a:t>
            </a:r>
            <a:r>
              <a:rPr lang="en-US" sz="2150" dirty="0">
                <a:cs typeface="Constantia"/>
              </a:rPr>
              <a:t>undergraduates are open and able to learn parenting strategies reinforced in PCIT. This study compared PCIT acceptability among undergraduate psychology students identifying as having a rural or urban background. Six hundred two students completed an online assessment on child behavior and PCIT acceptability. Results indicate that there was not a significant difference in students’ identified background and PCIT acceptability, </a:t>
            </a:r>
            <a:r>
              <a:rPr lang="en-US" sz="2150" i="1" dirty="0">
                <a:cs typeface="Constantia"/>
              </a:rPr>
              <a:t>F</a:t>
            </a:r>
            <a:r>
              <a:rPr lang="en-US" sz="2150" dirty="0">
                <a:cs typeface="Constantia"/>
              </a:rPr>
              <a:t> (593) = 1.04, </a:t>
            </a:r>
            <a:r>
              <a:rPr lang="en-US" sz="2150" i="1" dirty="0">
                <a:cs typeface="Constantia"/>
              </a:rPr>
              <a:t>p</a:t>
            </a:r>
            <a:r>
              <a:rPr lang="en-US" sz="2150" dirty="0">
                <a:cs typeface="Constantia"/>
              </a:rPr>
              <a:t> = .308. </a:t>
            </a:r>
          </a:p>
        </p:txBody>
      </p:sp>
      <p:sp>
        <p:nvSpPr>
          <p:cNvPr id="24" name="Rectangle 23"/>
          <p:cNvSpPr/>
          <p:nvPr/>
        </p:nvSpPr>
        <p:spPr>
          <a:xfrm>
            <a:off x="1435358" y="19600455"/>
            <a:ext cx="10240660" cy="3013439"/>
          </a:xfrm>
          <a:prstGeom prst="rect">
            <a:avLst/>
          </a:prstGeom>
        </p:spPr>
        <p:txBody>
          <a:bodyPr wrap="square">
            <a:spAutoFit/>
          </a:bodyPr>
          <a:lstStyle/>
          <a:p>
            <a:pPr lvl="1" indent="-457200"/>
            <a:r>
              <a:rPr lang="en-US" sz="1100" dirty="0" smtClean="0"/>
              <a:t>Chase</a:t>
            </a:r>
            <a:r>
              <a:rPr lang="en-US" sz="1100" dirty="0"/>
              <a:t>, T., &amp; Peacock, G. (2017). An investigation of factors that influence acceptability of parent training. </a:t>
            </a:r>
            <a:r>
              <a:rPr lang="en-US" sz="1100" i="1" dirty="0"/>
              <a:t>Journal Of Child &amp; Family Studies</a:t>
            </a:r>
            <a:r>
              <a:rPr lang="en-US" sz="1100" dirty="0"/>
              <a:t>, </a:t>
            </a:r>
            <a:r>
              <a:rPr lang="en-US" sz="1100" i="1" dirty="0"/>
              <a:t>26</a:t>
            </a:r>
            <a:r>
              <a:rPr lang="en-US" sz="1100" dirty="0"/>
              <a:t>(4), 1184-1195. doi:10.1007/s10826-016-0644-</a:t>
            </a:r>
            <a:r>
              <a:rPr lang="en-US" sz="1100" dirty="0" smtClean="0"/>
              <a:t>x</a:t>
            </a:r>
            <a:endParaRPr lang="en-US" sz="1100" dirty="0"/>
          </a:p>
          <a:p>
            <a:pPr lvl="1" indent="-457200"/>
            <a:r>
              <a:rPr lang="en-US" sz="1100" dirty="0" smtClean="0"/>
              <a:t>Fish</a:t>
            </a:r>
            <a:r>
              <a:rPr lang="en-US" sz="1100" dirty="0"/>
              <a:t>, M., </a:t>
            </a:r>
            <a:r>
              <a:rPr lang="en-US" sz="1100" dirty="0" err="1"/>
              <a:t>Amerikaner</a:t>
            </a:r>
            <a:r>
              <a:rPr lang="en-US" sz="1100" dirty="0"/>
              <a:t>, M. J., &amp; Lucas, C. J. (2007). Parenting preschoolers in rural </a:t>
            </a:r>
            <a:r>
              <a:rPr lang="en-US" sz="1100" dirty="0" err="1"/>
              <a:t>appalachia</a:t>
            </a:r>
            <a:r>
              <a:rPr lang="en-US" sz="1100" dirty="0"/>
              <a:t>: Measuring attitudes and behaviors and their relations to child development. </a:t>
            </a:r>
            <a:r>
              <a:rPr lang="en-US" sz="1100" i="1" dirty="0"/>
              <a:t>Parenting: Science &amp; Practice</a:t>
            </a:r>
            <a:r>
              <a:rPr lang="en-US" sz="1100" dirty="0"/>
              <a:t>, </a:t>
            </a:r>
            <a:r>
              <a:rPr lang="en-US" sz="1100" i="1" dirty="0"/>
              <a:t>7</a:t>
            </a:r>
            <a:r>
              <a:rPr lang="en-US" sz="1100" dirty="0"/>
              <a:t>(3), 205-233. doi:10.1080/</a:t>
            </a:r>
            <a:r>
              <a:rPr lang="en-US" sz="1100" dirty="0" smtClean="0"/>
              <a:t>15295190701498595</a:t>
            </a:r>
            <a:endParaRPr lang="en-US" sz="1100" dirty="0"/>
          </a:p>
          <a:p>
            <a:pPr lvl="1" indent="-457200"/>
            <a:r>
              <a:rPr lang="en-US" sz="1100" dirty="0" smtClean="0"/>
              <a:t>Kato</a:t>
            </a:r>
            <a:r>
              <a:rPr lang="en-US" sz="1100" dirty="0"/>
              <a:t>, N, </a:t>
            </a:r>
            <a:r>
              <a:rPr lang="en-US" sz="1100" dirty="0" err="1"/>
              <a:t>Yanagawa</a:t>
            </a:r>
            <a:r>
              <a:rPr lang="en-US" sz="1100" dirty="0"/>
              <a:t>, T., Fujiwara, T., &amp; </a:t>
            </a:r>
            <a:r>
              <a:rPr lang="en-US" sz="1100" dirty="0" err="1"/>
              <a:t>Morawska</a:t>
            </a:r>
            <a:r>
              <a:rPr lang="en-US" sz="1100" dirty="0"/>
              <a:t>, A. (2015). Prevalence of children’s mental health problems and the effectiveness of population-level family interventions. </a:t>
            </a:r>
            <a:r>
              <a:rPr lang="en-US" sz="1100" i="1" dirty="0"/>
              <a:t> Journal of Epidemiology, 25</a:t>
            </a:r>
            <a:r>
              <a:rPr lang="en-US" sz="1100" dirty="0"/>
              <a:t>(8), 507-516. http://</a:t>
            </a:r>
            <a:r>
              <a:rPr lang="en-US" sz="1100" dirty="0" err="1"/>
              <a:t>doi.org</a:t>
            </a:r>
            <a:r>
              <a:rPr lang="en-US" sz="1100" dirty="0"/>
              <a:t>/10.2188/</a:t>
            </a:r>
            <a:r>
              <a:rPr lang="en-US" sz="1100" dirty="0" smtClean="0"/>
              <a:t>jea.JE20140198</a:t>
            </a:r>
            <a:endParaRPr lang="en-US" sz="1100" dirty="0"/>
          </a:p>
          <a:p>
            <a:pPr lvl="1" indent="-457200"/>
            <a:r>
              <a:rPr lang="en-US" sz="1100" dirty="0" smtClean="0"/>
              <a:t>Kaminski</a:t>
            </a:r>
            <a:r>
              <a:rPr lang="en-US" sz="1100" dirty="0"/>
              <a:t>, J. W., &amp; </a:t>
            </a:r>
            <a:r>
              <a:rPr lang="en-US" sz="1100" dirty="0" err="1"/>
              <a:t>Claussen</a:t>
            </a:r>
            <a:r>
              <a:rPr lang="en-US" sz="1100" dirty="0"/>
              <a:t>, A. H. (2017). Evidence base update for psychosocial treatments for disruptive behaviors in children. </a:t>
            </a:r>
            <a:r>
              <a:rPr lang="en-US" sz="1100" i="1" dirty="0"/>
              <a:t>The Official Journal for the Society of Clinical Child and Adolescent Psychology, 46</a:t>
            </a:r>
            <a:r>
              <a:rPr lang="en-US" sz="1100" dirty="0"/>
              <a:t>(4)</a:t>
            </a:r>
            <a:r>
              <a:rPr lang="en-US" sz="1100" i="1" dirty="0"/>
              <a:t>, </a:t>
            </a:r>
            <a:r>
              <a:rPr lang="en-US" sz="1100" dirty="0"/>
              <a:t>447-499. http://doi.org/10.1080/</a:t>
            </a:r>
            <a:r>
              <a:rPr lang="en-US" sz="1100" dirty="0" smtClean="0"/>
              <a:t>15374416.2017.1310044</a:t>
            </a:r>
          </a:p>
          <a:p>
            <a:pPr lvl="1" indent="-457200"/>
            <a:r>
              <a:rPr lang="en-US" sz="1100" dirty="0"/>
              <a:t>Kaminski, J. W., Valle, L. A., Filene, J. H., Boyle, C. L., (2008). A meta-analytic review of components associated with parent training program effectiveness. </a:t>
            </a:r>
            <a:r>
              <a:rPr lang="en-US" sz="1100" i="1" dirty="0"/>
              <a:t>Journal of Abnormal Child Psychology. </a:t>
            </a:r>
            <a:r>
              <a:rPr lang="en-US" sz="1100" dirty="0"/>
              <a:t> </a:t>
            </a:r>
            <a:r>
              <a:rPr lang="en-US" sz="1100" i="1" dirty="0"/>
              <a:t>36</a:t>
            </a:r>
            <a:r>
              <a:rPr lang="en-US" sz="1100" dirty="0"/>
              <a:t>(4), 567-589. doi:10.1007/s10802-007-9201-9</a:t>
            </a:r>
          </a:p>
          <a:p>
            <a:pPr lvl="1" indent="-457200"/>
            <a:endParaRPr lang="en-US" sz="1240" dirty="0"/>
          </a:p>
          <a:p>
            <a:pPr indent="-457200"/>
            <a:r>
              <a:rPr lang="en-US" dirty="0"/>
              <a:t> </a:t>
            </a:r>
          </a:p>
        </p:txBody>
      </p:sp>
      <p:sp>
        <p:nvSpPr>
          <p:cNvPr id="26" name="Rectangle 25"/>
          <p:cNvSpPr/>
          <p:nvPr/>
        </p:nvSpPr>
        <p:spPr>
          <a:xfrm>
            <a:off x="10533307" y="19560453"/>
            <a:ext cx="11276950" cy="1618904"/>
          </a:xfrm>
          <a:prstGeom prst="rect">
            <a:avLst/>
          </a:prstGeom>
        </p:spPr>
        <p:txBody>
          <a:bodyPr wrap="square">
            <a:spAutoFit/>
          </a:bodyPr>
          <a:lstStyle/>
          <a:p>
            <a:pPr lvl="1" indent="-457200"/>
            <a:r>
              <a:rPr lang="en-US" sz="1240" dirty="0" err="1" smtClean="0"/>
              <a:t>Lieneman</a:t>
            </a:r>
            <a:r>
              <a:rPr lang="en-US" sz="1240" dirty="0"/>
              <a:t>, C. C., </a:t>
            </a:r>
            <a:r>
              <a:rPr lang="en-US" sz="1240" dirty="0" err="1"/>
              <a:t>Brabson</a:t>
            </a:r>
            <a:r>
              <a:rPr lang="en-US" sz="1240" dirty="0"/>
              <a:t>, L. A., Highlander, A., Wallace, N. M., &amp; McNeil, C. B. (2017). Parent–child interaction therapy: Current perspectives. </a:t>
            </a:r>
            <a:r>
              <a:rPr lang="en-US" sz="1240" i="1" dirty="0"/>
              <a:t>Psychology Research and Behavior Management</a:t>
            </a:r>
            <a:r>
              <a:rPr lang="en-US" sz="1240" dirty="0"/>
              <a:t>, </a:t>
            </a:r>
            <a:r>
              <a:rPr lang="en-US" sz="1240" i="1" dirty="0"/>
              <a:t>10</a:t>
            </a:r>
            <a:r>
              <a:rPr lang="en-US" sz="1240" dirty="0"/>
              <a:t>, 239–256. http://</a:t>
            </a:r>
            <a:r>
              <a:rPr lang="en-US" sz="1240" dirty="0" err="1"/>
              <a:t>doi.org</a:t>
            </a:r>
            <a:r>
              <a:rPr lang="en-US" sz="1240" dirty="0"/>
              <a:t>/10.2147/</a:t>
            </a:r>
            <a:r>
              <a:rPr lang="en-US" sz="1240" dirty="0" smtClean="0"/>
              <a:t>PRBM.S91200</a:t>
            </a:r>
          </a:p>
          <a:p>
            <a:pPr lvl="1" indent="-457200"/>
            <a:r>
              <a:rPr lang="en-US" sz="1240" dirty="0" smtClean="0"/>
              <a:t>Lee</a:t>
            </a:r>
            <a:r>
              <a:rPr lang="en-US" sz="1240" dirty="0"/>
              <a:t>, E. L., </a:t>
            </a:r>
            <a:r>
              <a:rPr lang="en-US" sz="1240" dirty="0" err="1"/>
              <a:t>Wilsie</a:t>
            </a:r>
            <a:r>
              <a:rPr lang="en-US" sz="1240" dirty="0"/>
              <a:t>, C. C., &amp; </a:t>
            </a:r>
            <a:r>
              <a:rPr lang="en-US" sz="1240" dirty="0" err="1"/>
              <a:t>Brestan</a:t>
            </a:r>
            <a:r>
              <a:rPr lang="en-US" sz="1240" dirty="0"/>
              <a:t>-Knight, E. (2011). Using parent–child interaction therapy to develop a pre-parent education module. </a:t>
            </a:r>
            <a:r>
              <a:rPr lang="en-US" sz="1240" i="1" dirty="0"/>
              <a:t>Children &amp; Youth Services Review</a:t>
            </a:r>
            <a:r>
              <a:rPr lang="en-US" sz="1240" dirty="0"/>
              <a:t>, </a:t>
            </a:r>
            <a:r>
              <a:rPr lang="en-US" sz="1240" i="1" dirty="0"/>
              <a:t>33</a:t>
            </a:r>
            <a:r>
              <a:rPr lang="en-US" sz="1240" dirty="0"/>
              <a:t>(7), 1254-1261. doi:10.1016/j.childyouth.2011.02.024</a:t>
            </a:r>
          </a:p>
          <a:p>
            <a:pPr lvl="1" indent="-457200"/>
            <a:r>
              <a:rPr lang="en-US" sz="1240" dirty="0" err="1"/>
              <a:t>Lenardson</a:t>
            </a:r>
            <a:r>
              <a:rPr lang="en-US" sz="1240" dirty="0"/>
              <a:t>, J. D., </a:t>
            </a:r>
            <a:r>
              <a:rPr lang="en-US" sz="1240" dirty="0" err="1"/>
              <a:t>Ziller</a:t>
            </a:r>
            <a:r>
              <a:rPr lang="en-US" sz="1240" dirty="0"/>
              <a:t>, E. C., Lambert, D., Race, M. M., &amp; </a:t>
            </a:r>
            <a:r>
              <a:rPr lang="en-US" sz="1240" dirty="0" err="1"/>
              <a:t>Yousefian</a:t>
            </a:r>
            <a:r>
              <a:rPr lang="en-US" sz="1240" dirty="0"/>
              <a:t>, A. (2010). Access to mental health services and family impact of rural children with mental health problems. (Working Paper #45). Portland, ME: University of Southern Maine, Muskie School of Public Service, Maine Rural Health Research Center. </a:t>
            </a:r>
            <a:endParaRPr lang="en-US" sz="1240" dirty="0" smtClean="0"/>
          </a:p>
          <a:p>
            <a:pPr lvl="1" indent="-457200"/>
            <a:endParaRPr lang="en-US" sz="1240" dirty="0"/>
          </a:p>
        </p:txBody>
      </p:sp>
      <p:sp>
        <p:nvSpPr>
          <p:cNvPr id="29" name="Rectangle 28"/>
          <p:cNvSpPr/>
          <p:nvPr/>
        </p:nvSpPr>
        <p:spPr>
          <a:xfrm>
            <a:off x="10533307" y="20903092"/>
            <a:ext cx="10976003" cy="473976"/>
          </a:xfrm>
          <a:prstGeom prst="rect">
            <a:avLst/>
          </a:prstGeom>
        </p:spPr>
        <p:txBody>
          <a:bodyPr wrap="square">
            <a:spAutoFit/>
          </a:bodyPr>
          <a:lstStyle/>
          <a:p>
            <a:pPr lvl="1" indent="-457200"/>
            <a:r>
              <a:rPr lang="en-US" sz="1240" dirty="0"/>
              <a:t>Mah, J., &amp; Johnston, C. (2008). Parental Social Cognitions: Considerations in the Acceptability of and Engagement in Behavioral Parent Training. </a:t>
            </a:r>
            <a:r>
              <a:rPr lang="en-US" sz="1240" i="1" dirty="0"/>
              <a:t>Clinical Child &amp; Family Psychology Review</a:t>
            </a:r>
            <a:r>
              <a:rPr lang="en-US" sz="1240" dirty="0"/>
              <a:t>, </a:t>
            </a:r>
            <a:r>
              <a:rPr lang="en-US" sz="1240" i="1" dirty="0"/>
              <a:t>11</a:t>
            </a:r>
            <a:r>
              <a:rPr lang="en-US" sz="1240" dirty="0"/>
              <a:t>(4), 218-236. doi:10.1007/s10567-008-0038-8</a:t>
            </a:r>
          </a:p>
        </p:txBody>
      </p:sp>
      <p:sp>
        <p:nvSpPr>
          <p:cNvPr id="31" name="Rectangle 30"/>
          <p:cNvSpPr/>
          <p:nvPr/>
        </p:nvSpPr>
        <p:spPr>
          <a:xfrm>
            <a:off x="20526788" y="19568798"/>
            <a:ext cx="9950939" cy="1785104"/>
          </a:xfrm>
          <a:prstGeom prst="rect">
            <a:avLst/>
          </a:prstGeom>
        </p:spPr>
        <p:txBody>
          <a:bodyPr wrap="square">
            <a:spAutoFit/>
          </a:bodyPr>
          <a:lstStyle/>
          <a:p>
            <a:pPr lvl="1" indent="-457200"/>
            <a:r>
              <a:rPr lang="en-US" sz="1100" dirty="0"/>
              <a:t>Owens, J. S., </a:t>
            </a:r>
            <a:r>
              <a:rPr lang="en-US" sz="1100" dirty="0" err="1"/>
              <a:t>Richerson</a:t>
            </a:r>
            <a:r>
              <a:rPr lang="en-US" sz="1100" dirty="0"/>
              <a:t>, L., Murphy, C. E., </a:t>
            </a:r>
            <a:r>
              <a:rPr lang="en-US" sz="1100" dirty="0" err="1"/>
              <a:t>Jageleweski</a:t>
            </a:r>
            <a:r>
              <a:rPr lang="en-US" sz="1100" dirty="0"/>
              <a:t>, A., &amp; Rossi, L. (2007). The parent perspective: Informing the cultural sensitivity of parenting programs in rural communities. </a:t>
            </a:r>
            <a:r>
              <a:rPr lang="en-US" sz="1100" i="1" dirty="0"/>
              <a:t>Child &amp; Youth Care Forum</a:t>
            </a:r>
            <a:r>
              <a:rPr lang="en-US" sz="1100" dirty="0"/>
              <a:t>, </a:t>
            </a:r>
            <a:r>
              <a:rPr lang="en-US" sz="1100" i="1" dirty="0"/>
              <a:t>36</a:t>
            </a:r>
            <a:r>
              <a:rPr lang="en-US" sz="1100" dirty="0"/>
              <a:t>(5/6), 179-194. doi:10.1007/s10566-007-9041-3</a:t>
            </a:r>
          </a:p>
          <a:p>
            <a:pPr lvl="1" indent="-457200"/>
            <a:r>
              <a:rPr lang="en-US" sz="1100" dirty="0" err="1"/>
              <a:t>Schnitz</a:t>
            </a:r>
            <a:r>
              <a:rPr lang="en-US" sz="1100" dirty="0"/>
              <a:t>, A. G. (2016). </a:t>
            </a:r>
            <a:r>
              <a:rPr lang="en-US" sz="1100" dirty="0" smtClean="0"/>
              <a:t>Examining </a:t>
            </a:r>
            <a:r>
              <a:rPr lang="en-US" sz="1100" dirty="0"/>
              <a:t>the effects of parent training on parent-child interactions and child behavior</a:t>
            </a:r>
            <a:r>
              <a:rPr lang="en-US" sz="1100" i="1" dirty="0"/>
              <a:t> </a:t>
            </a:r>
            <a:r>
              <a:rPr lang="en-US" sz="1100" dirty="0"/>
              <a:t>(Doctoral dissertation)</a:t>
            </a:r>
            <a:r>
              <a:rPr lang="en-US" sz="1100" i="1" dirty="0"/>
              <a:t>. </a:t>
            </a:r>
            <a:r>
              <a:rPr lang="en-US" sz="1100" dirty="0"/>
              <a:t>Retrieved from http:/</a:t>
            </a:r>
            <a:r>
              <a:rPr lang="en-US" sz="1100" dirty="0" smtClean="0"/>
              <a:t>/</a:t>
            </a:r>
            <a:r>
              <a:rPr lang="en-US" sz="1100" dirty="0" err="1" smtClean="0"/>
              <a:t>etd.library.vanderbilt.edu</a:t>
            </a:r>
            <a:r>
              <a:rPr lang="en-US" sz="1100" dirty="0"/>
              <a:t>/available/etd-03282016-220146/unrestricted/</a:t>
            </a:r>
            <a:r>
              <a:rPr lang="en-US" sz="1100" dirty="0" err="1"/>
              <a:t>Schnitz.pdf</a:t>
            </a:r>
            <a:endParaRPr lang="en-US" sz="1100" dirty="0"/>
          </a:p>
          <a:p>
            <a:pPr lvl="1" indent="-457200"/>
            <a:r>
              <a:rPr lang="en-US" sz="1100" dirty="0"/>
              <a:t> </a:t>
            </a:r>
            <a:r>
              <a:rPr lang="en-US" sz="1100" dirty="0" err="1" smtClean="0"/>
              <a:t>Sirbu</a:t>
            </a:r>
            <a:r>
              <a:rPr lang="en-US" sz="1100" dirty="0"/>
              <a:t>, C., </a:t>
            </a:r>
            <a:r>
              <a:rPr lang="en-US" sz="1100" dirty="0" err="1"/>
              <a:t>Tiano</a:t>
            </a:r>
            <a:r>
              <a:rPr lang="en-US" sz="1100" dirty="0"/>
              <a:t>, J., Kerr, P, Jarrett, A. &amp; Fields, S. A. (2016, April). </a:t>
            </a:r>
            <a:r>
              <a:rPr lang="en-US" sz="1100" i="1" dirty="0"/>
              <a:t>Caregivers’ Acceptability</a:t>
            </a:r>
            <a:r>
              <a:rPr lang="en-US" sz="1100" dirty="0"/>
              <a:t> </a:t>
            </a:r>
            <a:r>
              <a:rPr lang="en-US" sz="1100" i="1" dirty="0"/>
              <a:t>of Parent Child Interaction Therapy in Appalachia.</a:t>
            </a:r>
            <a:r>
              <a:rPr lang="en-US" sz="1100" dirty="0"/>
              <a:t> Original Research Poster presentation at the Annual CAMC / WVU-Charleston Research Day, Charleston, WV.</a:t>
            </a:r>
          </a:p>
          <a:p>
            <a:pPr lvl="1" indent="-457200"/>
            <a:r>
              <a:rPr lang="en-US" sz="1100" dirty="0"/>
              <a:t> </a:t>
            </a:r>
            <a:r>
              <a:rPr lang="en-US" sz="1100" dirty="0" smtClean="0"/>
              <a:t>Thomas</a:t>
            </a:r>
            <a:r>
              <a:rPr lang="en-US" sz="1100" dirty="0"/>
              <a:t>, R., </a:t>
            </a:r>
            <a:r>
              <a:rPr lang="en-US" sz="1100" dirty="0" err="1"/>
              <a:t>Abell</a:t>
            </a:r>
            <a:r>
              <a:rPr lang="en-US" sz="1100" dirty="0"/>
              <a:t>, B., Webb, H. J., </a:t>
            </a:r>
            <a:r>
              <a:rPr lang="en-US" sz="1100" dirty="0" err="1"/>
              <a:t>Avdagic</a:t>
            </a:r>
            <a:r>
              <a:rPr lang="en-US" sz="1100" dirty="0"/>
              <a:t>, E., &amp; Zimmer-</a:t>
            </a:r>
            <a:r>
              <a:rPr lang="en-US" sz="1100" dirty="0" err="1"/>
              <a:t>Gembeck</a:t>
            </a:r>
            <a:r>
              <a:rPr lang="en-US" sz="1100" dirty="0"/>
              <a:t>, M. J. (2017). Parent-child interaction therapy: A meta-analysis. </a:t>
            </a:r>
            <a:r>
              <a:rPr lang="en-US" sz="1100" i="1" dirty="0"/>
              <a:t>Pediatrics</a:t>
            </a:r>
            <a:r>
              <a:rPr lang="en-US" sz="1100" dirty="0"/>
              <a:t>, </a:t>
            </a:r>
            <a:r>
              <a:rPr lang="en-US" sz="1100" i="1" dirty="0"/>
              <a:t>140</a:t>
            </a:r>
            <a:r>
              <a:rPr lang="en-US" sz="1100" dirty="0"/>
              <a:t>(3), 1-15. doi:10.1542/peds.2017-0352</a:t>
            </a:r>
          </a:p>
          <a:p>
            <a:pPr lvl="1" indent="-457200"/>
            <a:r>
              <a:rPr lang="en-US" sz="1100" dirty="0"/>
              <a:t> </a:t>
            </a:r>
            <a:r>
              <a:rPr lang="en-US" sz="1100" dirty="0" smtClean="0"/>
              <a:t>Thomas</a:t>
            </a:r>
            <a:r>
              <a:rPr lang="en-US" sz="1100" dirty="0"/>
              <a:t>, R., &amp; Zimmer-</a:t>
            </a:r>
            <a:r>
              <a:rPr lang="en-US" sz="1100" dirty="0" err="1"/>
              <a:t>Gembeck</a:t>
            </a:r>
            <a:r>
              <a:rPr lang="en-US" sz="1100" dirty="0"/>
              <a:t>, M. J. (2012). Parent–child interaction therapy: An evidence-based treatment for child maltreatment. </a:t>
            </a:r>
            <a:r>
              <a:rPr lang="en-US" sz="1100" i="1" dirty="0"/>
              <a:t>Child Maltreatment</a:t>
            </a:r>
            <a:r>
              <a:rPr lang="en-US" sz="1100" dirty="0"/>
              <a:t>, </a:t>
            </a:r>
            <a:r>
              <a:rPr lang="en-US" sz="1100" i="1" dirty="0"/>
              <a:t>17</a:t>
            </a:r>
            <a:r>
              <a:rPr lang="en-US" sz="1100" dirty="0"/>
              <a:t>(3), 253-266. doi:10.1177/1077559512459555</a:t>
            </a:r>
          </a:p>
        </p:txBody>
      </p:sp>
    </p:spTree>
    <p:extLst>
      <p:ext uri="{BB962C8B-B14F-4D97-AF65-F5344CB8AC3E}">
        <p14:creationId xmlns:p14="http://schemas.microsoft.com/office/powerpoint/2010/main" val="35052031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2357</TotalTime>
  <Words>1164</Words>
  <Application>Microsoft Macintosh PowerPoint</Application>
  <PresentationFormat>Custom</PresentationFormat>
  <Paragraphs>99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Wilmington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Samuel Peer</dc:creator>
  <cp:lastModifiedBy>Abigail Hunter</cp:lastModifiedBy>
  <cp:revision>345</cp:revision>
  <cp:lastPrinted>2016-10-05T01:55:10Z</cp:lastPrinted>
  <dcterms:created xsi:type="dcterms:W3CDTF">2012-04-25T14:21:07Z</dcterms:created>
  <dcterms:modified xsi:type="dcterms:W3CDTF">2018-04-19T03:32:27Z</dcterms:modified>
</cp:coreProperties>
</file>