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omments/comment1.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3"/>
  </p:notesMasterIdLst>
  <p:sldIdLst>
    <p:sldId id="256" r:id="rId2"/>
  </p:sldIdLst>
  <p:sldSz cx="43891200" cy="329184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oontz, Penny L" initials="KPL" lastIdx="3" clrIdx="0">
    <p:extLst>
      <p:ext uri="{19B8F6BF-5375-455C-9EA6-DF929625EA0E}">
        <p15:presenceInfo xmlns:p15="http://schemas.microsoft.com/office/powerpoint/2012/main" userId="Koontz, Penny L"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1889" autoAdjust="0"/>
    <p:restoredTop sz="94660"/>
  </p:normalViewPr>
  <p:slideViewPr>
    <p:cSldViewPr snapToGrid="0">
      <p:cViewPr varScale="1">
        <p:scale>
          <a:sx n="19" d="100"/>
          <a:sy n="19" d="100"/>
        </p:scale>
        <p:origin x="498"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commentAuthors" Target="commentAuthors.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18-04-01T12:21:03.326" idx="1">
    <p:pos x="18288" y="1584"/>
    <p:text>Jamie, I capitalized your title.</p:text>
    <p:extLst>
      <p:ext uri="{C676402C-5697-4E1C-873F-D02D1690AC5C}">
        <p15:threadingInfo xmlns:p15="http://schemas.microsoft.com/office/powerpoint/2012/main" timeZoneBias="240"/>
      </p:ext>
    </p:extLst>
  </p:cm>
  <p:cm authorId="1" dt="2018-04-01T12:22:10.151" idx="2">
    <p:pos x="1224" y="5400"/>
    <p:text>Jamie, consider decreasing the size of the font in your text boxes (maybe 39 pt?) and add some spaces between your entries.  I think it would add to readability.  Maybe try one text box and see what it looks like.</p:text>
    <p:extLst>
      <p:ext uri="{C676402C-5697-4E1C-873F-D02D1690AC5C}">
        <p15:threadingInfo xmlns:p15="http://schemas.microsoft.com/office/powerpoint/2012/main" timeZoneBias="240"/>
      </p:ext>
    </p:extLst>
  </p:cm>
  <p:cm authorId="1" dt="2018-04-01T12:24:10.984" idx="3">
    <p:pos x="24936" y="16104"/>
    <p:text>Jamie - great job! I don't have any other recommendations for you - good content, well organized! Very nice job!!</p:text>
    <p:extLst>
      <p:ext uri="{C676402C-5697-4E1C-873F-D02D1690AC5C}">
        <p15:threadingInfo xmlns:p15="http://schemas.microsoft.com/office/powerpoint/2012/main" timeZoneBias="240"/>
      </p:ext>
    </p:extLs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1D507F1-A94A-4BD0-9F17-FB21CE31B4FA}" type="datetimeFigureOut">
              <a:rPr lang="en-US" smtClean="0"/>
              <a:t>4/2/2018</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8337833-4B45-436C-9863-7C5B37473BD3}" type="slidenum">
              <a:rPr lang="en-US" smtClean="0"/>
              <a:t>‹#›</a:t>
            </a:fld>
            <a:endParaRPr lang="en-US"/>
          </a:p>
        </p:txBody>
      </p:sp>
    </p:spTree>
    <p:extLst>
      <p:ext uri="{BB962C8B-B14F-4D97-AF65-F5344CB8AC3E}">
        <p14:creationId xmlns:p14="http://schemas.microsoft.com/office/powerpoint/2010/main" val="29267103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8337833-4B45-436C-9863-7C5B37473BD3}" type="slidenum">
              <a:rPr lang="en-US" smtClean="0"/>
              <a:t>1</a:t>
            </a:fld>
            <a:endParaRPr lang="en-US"/>
          </a:p>
        </p:txBody>
      </p:sp>
    </p:spTree>
    <p:extLst>
      <p:ext uri="{BB962C8B-B14F-4D97-AF65-F5344CB8AC3E}">
        <p14:creationId xmlns:p14="http://schemas.microsoft.com/office/powerpoint/2010/main" val="75452894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291840" y="5387342"/>
            <a:ext cx="37307520" cy="11460480"/>
          </a:xfrm>
        </p:spPr>
        <p:txBody>
          <a:bodyPr anchor="b"/>
          <a:lstStyle>
            <a:lvl1pPr algn="ctr">
              <a:defRPr sz="28800"/>
            </a:lvl1pPr>
          </a:lstStyle>
          <a:p>
            <a:r>
              <a:rPr lang="en-US"/>
              <a:t>Click to edit Master title style</a:t>
            </a:r>
            <a:endParaRPr lang="en-US" dirty="0"/>
          </a:p>
        </p:txBody>
      </p:sp>
      <p:sp>
        <p:nvSpPr>
          <p:cNvPr id="3" name="Subtitle 2"/>
          <p:cNvSpPr>
            <a:spLocks noGrp="1"/>
          </p:cNvSpPr>
          <p:nvPr>
            <p:ph type="subTitle" idx="1"/>
          </p:nvPr>
        </p:nvSpPr>
        <p:spPr>
          <a:xfrm>
            <a:off x="5486400" y="17289782"/>
            <a:ext cx="32918400" cy="7947658"/>
          </a:xfrm>
        </p:spPr>
        <p:txBody>
          <a:bodyPr/>
          <a:lstStyle>
            <a:lvl1pPr marL="0" indent="0" algn="ctr">
              <a:buNone/>
              <a:defRPr sz="11520"/>
            </a:lvl1pPr>
            <a:lvl2pPr marL="2194560" indent="0" algn="ctr">
              <a:buNone/>
              <a:defRPr sz="9600"/>
            </a:lvl2pPr>
            <a:lvl3pPr marL="4389120" indent="0" algn="ctr">
              <a:buNone/>
              <a:defRPr sz="8640"/>
            </a:lvl3pPr>
            <a:lvl4pPr marL="6583680" indent="0" algn="ctr">
              <a:buNone/>
              <a:defRPr sz="7680"/>
            </a:lvl4pPr>
            <a:lvl5pPr marL="8778240" indent="0" algn="ctr">
              <a:buNone/>
              <a:defRPr sz="7680"/>
            </a:lvl5pPr>
            <a:lvl6pPr marL="10972800" indent="0" algn="ctr">
              <a:buNone/>
              <a:defRPr sz="7680"/>
            </a:lvl6pPr>
            <a:lvl7pPr marL="13167360" indent="0" algn="ctr">
              <a:buNone/>
              <a:defRPr sz="7680"/>
            </a:lvl7pPr>
            <a:lvl8pPr marL="15361920" indent="0" algn="ctr">
              <a:buNone/>
              <a:defRPr sz="7680"/>
            </a:lvl8pPr>
            <a:lvl9pPr marL="17556480" indent="0" algn="ctr">
              <a:buNone/>
              <a:defRPr sz="768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7A406F9-C2C3-4F32-B47F-E9CE85DEFE79}" type="datetimeFigureOut">
              <a:rPr lang="en-US" smtClean="0"/>
              <a:t>4/2/2018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1B11621-7C5F-4D51-8FD7-4E84BEE322FD}" type="slidenum">
              <a:rPr lang="en-US" smtClean="0"/>
              <a:t>‹#›</a:t>
            </a:fld>
            <a:endParaRPr lang="en-US"/>
          </a:p>
        </p:txBody>
      </p:sp>
    </p:spTree>
    <p:extLst>
      <p:ext uri="{BB962C8B-B14F-4D97-AF65-F5344CB8AC3E}">
        <p14:creationId xmlns:p14="http://schemas.microsoft.com/office/powerpoint/2010/main" val="40565807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7A406F9-C2C3-4F32-B47F-E9CE85DEFE79}" type="datetimeFigureOut">
              <a:rPr lang="en-US" smtClean="0"/>
              <a:t>4/2/2018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1B11621-7C5F-4D51-8FD7-4E84BEE322FD}" type="slidenum">
              <a:rPr lang="en-US" smtClean="0"/>
              <a:t>‹#›</a:t>
            </a:fld>
            <a:endParaRPr lang="en-US"/>
          </a:p>
        </p:txBody>
      </p:sp>
    </p:spTree>
    <p:extLst>
      <p:ext uri="{BB962C8B-B14F-4D97-AF65-F5344CB8AC3E}">
        <p14:creationId xmlns:p14="http://schemas.microsoft.com/office/powerpoint/2010/main" val="36425630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1409642" y="1752600"/>
            <a:ext cx="9464040" cy="27896822"/>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3017522" y="1752600"/>
            <a:ext cx="27843480" cy="27896822"/>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7A406F9-C2C3-4F32-B47F-E9CE85DEFE79}" type="datetimeFigureOut">
              <a:rPr lang="en-US" smtClean="0"/>
              <a:t>4/2/2018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1B11621-7C5F-4D51-8FD7-4E84BEE322FD}" type="slidenum">
              <a:rPr lang="en-US" smtClean="0"/>
              <a:t>‹#›</a:t>
            </a:fld>
            <a:endParaRPr lang="en-US"/>
          </a:p>
        </p:txBody>
      </p:sp>
    </p:spTree>
    <p:extLst>
      <p:ext uri="{BB962C8B-B14F-4D97-AF65-F5344CB8AC3E}">
        <p14:creationId xmlns:p14="http://schemas.microsoft.com/office/powerpoint/2010/main" val="15653061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7A406F9-C2C3-4F32-B47F-E9CE85DEFE79}" type="datetimeFigureOut">
              <a:rPr lang="en-US" smtClean="0"/>
              <a:t>4/2/2018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1B11621-7C5F-4D51-8FD7-4E84BEE322FD}" type="slidenum">
              <a:rPr lang="en-US" smtClean="0"/>
              <a:t>‹#›</a:t>
            </a:fld>
            <a:endParaRPr lang="en-US"/>
          </a:p>
        </p:txBody>
      </p:sp>
    </p:spTree>
    <p:extLst>
      <p:ext uri="{BB962C8B-B14F-4D97-AF65-F5344CB8AC3E}">
        <p14:creationId xmlns:p14="http://schemas.microsoft.com/office/powerpoint/2010/main" val="2711582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994662" y="8206749"/>
            <a:ext cx="37856160" cy="13693138"/>
          </a:xfrm>
        </p:spPr>
        <p:txBody>
          <a:bodyPr anchor="b"/>
          <a:lstStyle>
            <a:lvl1pPr>
              <a:defRPr sz="28800"/>
            </a:lvl1pPr>
          </a:lstStyle>
          <a:p>
            <a:r>
              <a:rPr lang="en-US"/>
              <a:t>Click to edit Master title style</a:t>
            </a:r>
            <a:endParaRPr lang="en-US" dirty="0"/>
          </a:p>
        </p:txBody>
      </p:sp>
      <p:sp>
        <p:nvSpPr>
          <p:cNvPr id="3" name="Text Placeholder 2"/>
          <p:cNvSpPr>
            <a:spLocks noGrp="1"/>
          </p:cNvSpPr>
          <p:nvPr>
            <p:ph type="body" idx="1"/>
          </p:nvPr>
        </p:nvSpPr>
        <p:spPr>
          <a:xfrm>
            <a:off x="2994662" y="22029429"/>
            <a:ext cx="37856160" cy="7200898"/>
          </a:xfrm>
        </p:spPr>
        <p:txBody>
          <a:bodyPr/>
          <a:lstStyle>
            <a:lvl1pPr marL="0" indent="0">
              <a:buNone/>
              <a:defRPr sz="11520">
                <a:solidFill>
                  <a:schemeClr val="tx1"/>
                </a:solidFill>
              </a:defRPr>
            </a:lvl1pPr>
            <a:lvl2pPr marL="2194560" indent="0">
              <a:buNone/>
              <a:defRPr sz="9600">
                <a:solidFill>
                  <a:schemeClr val="tx1">
                    <a:tint val="75000"/>
                  </a:schemeClr>
                </a:solidFill>
              </a:defRPr>
            </a:lvl2pPr>
            <a:lvl3pPr marL="4389120" indent="0">
              <a:buNone/>
              <a:defRPr sz="8640">
                <a:solidFill>
                  <a:schemeClr val="tx1">
                    <a:tint val="75000"/>
                  </a:schemeClr>
                </a:solidFill>
              </a:defRPr>
            </a:lvl3pPr>
            <a:lvl4pPr marL="6583680" indent="0">
              <a:buNone/>
              <a:defRPr sz="7680">
                <a:solidFill>
                  <a:schemeClr val="tx1">
                    <a:tint val="75000"/>
                  </a:schemeClr>
                </a:solidFill>
              </a:defRPr>
            </a:lvl4pPr>
            <a:lvl5pPr marL="8778240" indent="0">
              <a:buNone/>
              <a:defRPr sz="7680">
                <a:solidFill>
                  <a:schemeClr val="tx1">
                    <a:tint val="75000"/>
                  </a:schemeClr>
                </a:solidFill>
              </a:defRPr>
            </a:lvl5pPr>
            <a:lvl6pPr marL="10972800" indent="0">
              <a:buNone/>
              <a:defRPr sz="7680">
                <a:solidFill>
                  <a:schemeClr val="tx1">
                    <a:tint val="75000"/>
                  </a:schemeClr>
                </a:solidFill>
              </a:defRPr>
            </a:lvl6pPr>
            <a:lvl7pPr marL="13167360" indent="0">
              <a:buNone/>
              <a:defRPr sz="7680">
                <a:solidFill>
                  <a:schemeClr val="tx1">
                    <a:tint val="75000"/>
                  </a:schemeClr>
                </a:solidFill>
              </a:defRPr>
            </a:lvl7pPr>
            <a:lvl8pPr marL="15361920" indent="0">
              <a:buNone/>
              <a:defRPr sz="7680">
                <a:solidFill>
                  <a:schemeClr val="tx1">
                    <a:tint val="75000"/>
                  </a:schemeClr>
                </a:solidFill>
              </a:defRPr>
            </a:lvl8pPr>
            <a:lvl9pPr marL="17556480" indent="0">
              <a:buNone/>
              <a:defRPr sz="768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07A406F9-C2C3-4F32-B47F-E9CE85DEFE79}" type="datetimeFigureOut">
              <a:rPr lang="en-US" smtClean="0"/>
              <a:t>4/2/2018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1B11621-7C5F-4D51-8FD7-4E84BEE322FD}" type="slidenum">
              <a:rPr lang="en-US" smtClean="0"/>
              <a:t>‹#›</a:t>
            </a:fld>
            <a:endParaRPr lang="en-US"/>
          </a:p>
        </p:txBody>
      </p:sp>
    </p:spTree>
    <p:extLst>
      <p:ext uri="{BB962C8B-B14F-4D97-AF65-F5344CB8AC3E}">
        <p14:creationId xmlns:p14="http://schemas.microsoft.com/office/powerpoint/2010/main" val="7921620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3017520" y="8763000"/>
            <a:ext cx="18653760" cy="2088642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22219920" y="8763000"/>
            <a:ext cx="18653760" cy="2088642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7A406F9-C2C3-4F32-B47F-E9CE85DEFE79}" type="datetimeFigureOut">
              <a:rPr lang="en-US" smtClean="0"/>
              <a:t>4/2/2018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1B11621-7C5F-4D51-8FD7-4E84BEE322FD}" type="slidenum">
              <a:rPr lang="en-US" smtClean="0"/>
              <a:t>‹#›</a:t>
            </a:fld>
            <a:endParaRPr lang="en-US"/>
          </a:p>
        </p:txBody>
      </p:sp>
    </p:spTree>
    <p:extLst>
      <p:ext uri="{BB962C8B-B14F-4D97-AF65-F5344CB8AC3E}">
        <p14:creationId xmlns:p14="http://schemas.microsoft.com/office/powerpoint/2010/main" val="22621712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023237" y="1752607"/>
            <a:ext cx="37856160" cy="6362702"/>
          </a:xfrm>
        </p:spPr>
        <p:txBody>
          <a:bodyPr/>
          <a:lstStyle/>
          <a:p>
            <a:r>
              <a:rPr lang="en-US"/>
              <a:t>Click to edit Master title style</a:t>
            </a:r>
            <a:endParaRPr lang="en-US" dirty="0"/>
          </a:p>
        </p:txBody>
      </p:sp>
      <p:sp>
        <p:nvSpPr>
          <p:cNvPr id="3" name="Text Placeholder 2"/>
          <p:cNvSpPr>
            <a:spLocks noGrp="1"/>
          </p:cNvSpPr>
          <p:nvPr>
            <p:ph type="body" idx="1"/>
          </p:nvPr>
        </p:nvSpPr>
        <p:spPr>
          <a:xfrm>
            <a:off x="3023242" y="8069582"/>
            <a:ext cx="18568032" cy="3954778"/>
          </a:xfrm>
        </p:spPr>
        <p:txBody>
          <a:bodyPr anchor="b"/>
          <a:lstStyle>
            <a:lvl1pPr marL="0" indent="0">
              <a:buNone/>
              <a:defRPr sz="11520" b="1"/>
            </a:lvl1pPr>
            <a:lvl2pPr marL="2194560" indent="0">
              <a:buNone/>
              <a:defRPr sz="9600" b="1"/>
            </a:lvl2pPr>
            <a:lvl3pPr marL="4389120" indent="0">
              <a:buNone/>
              <a:defRPr sz="8640" b="1"/>
            </a:lvl3pPr>
            <a:lvl4pPr marL="6583680" indent="0">
              <a:buNone/>
              <a:defRPr sz="7680" b="1"/>
            </a:lvl4pPr>
            <a:lvl5pPr marL="8778240" indent="0">
              <a:buNone/>
              <a:defRPr sz="7680" b="1"/>
            </a:lvl5pPr>
            <a:lvl6pPr marL="10972800" indent="0">
              <a:buNone/>
              <a:defRPr sz="7680" b="1"/>
            </a:lvl6pPr>
            <a:lvl7pPr marL="13167360" indent="0">
              <a:buNone/>
              <a:defRPr sz="7680" b="1"/>
            </a:lvl7pPr>
            <a:lvl8pPr marL="15361920" indent="0">
              <a:buNone/>
              <a:defRPr sz="7680" b="1"/>
            </a:lvl8pPr>
            <a:lvl9pPr marL="17556480" indent="0">
              <a:buNone/>
              <a:defRPr sz="7680" b="1"/>
            </a:lvl9pPr>
          </a:lstStyle>
          <a:p>
            <a:pPr lvl="0"/>
            <a:r>
              <a:rPr lang="en-US"/>
              <a:t>Edit Master text styles</a:t>
            </a:r>
          </a:p>
        </p:txBody>
      </p:sp>
      <p:sp>
        <p:nvSpPr>
          <p:cNvPr id="4" name="Content Placeholder 3"/>
          <p:cNvSpPr>
            <a:spLocks noGrp="1"/>
          </p:cNvSpPr>
          <p:nvPr>
            <p:ph sz="half" idx="2"/>
          </p:nvPr>
        </p:nvSpPr>
        <p:spPr>
          <a:xfrm>
            <a:off x="3023242" y="12024360"/>
            <a:ext cx="18568032" cy="1768602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22219922" y="8069582"/>
            <a:ext cx="18659477" cy="3954778"/>
          </a:xfrm>
        </p:spPr>
        <p:txBody>
          <a:bodyPr anchor="b"/>
          <a:lstStyle>
            <a:lvl1pPr marL="0" indent="0">
              <a:buNone/>
              <a:defRPr sz="11520" b="1"/>
            </a:lvl1pPr>
            <a:lvl2pPr marL="2194560" indent="0">
              <a:buNone/>
              <a:defRPr sz="9600" b="1"/>
            </a:lvl2pPr>
            <a:lvl3pPr marL="4389120" indent="0">
              <a:buNone/>
              <a:defRPr sz="8640" b="1"/>
            </a:lvl3pPr>
            <a:lvl4pPr marL="6583680" indent="0">
              <a:buNone/>
              <a:defRPr sz="7680" b="1"/>
            </a:lvl4pPr>
            <a:lvl5pPr marL="8778240" indent="0">
              <a:buNone/>
              <a:defRPr sz="7680" b="1"/>
            </a:lvl5pPr>
            <a:lvl6pPr marL="10972800" indent="0">
              <a:buNone/>
              <a:defRPr sz="7680" b="1"/>
            </a:lvl6pPr>
            <a:lvl7pPr marL="13167360" indent="0">
              <a:buNone/>
              <a:defRPr sz="7680" b="1"/>
            </a:lvl7pPr>
            <a:lvl8pPr marL="15361920" indent="0">
              <a:buNone/>
              <a:defRPr sz="7680" b="1"/>
            </a:lvl8pPr>
            <a:lvl9pPr marL="17556480" indent="0">
              <a:buNone/>
              <a:defRPr sz="7680" b="1"/>
            </a:lvl9pPr>
          </a:lstStyle>
          <a:p>
            <a:pPr lvl="0"/>
            <a:r>
              <a:rPr lang="en-US"/>
              <a:t>Edit Master text styles</a:t>
            </a:r>
          </a:p>
        </p:txBody>
      </p:sp>
      <p:sp>
        <p:nvSpPr>
          <p:cNvPr id="6" name="Content Placeholder 5"/>
          <p:cNvSpPr>
            <a:spLocks noGrp="1"/>
          </p:cNvSpPr>
          <p:nvPr>
            <p:ph sz="quarter" idx="4"/>
          </p:nvPr>
        </p:nvSpPr>
        <p:spPr>
          <a:xfrm>
            <a:off x="22219922" y="12024360"/>
            <a:ext cx="18659477" cy="1768602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7A406F9-C2C3-4F32-B47F-E9CE85DEFE79}" type="datetimeFigureOut">
              <a:rPr lang="en-US" smtClean="0"/>
              <a:t>4/2/2018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1B11621-7C5F-4D51-8FD7-4E84BEE322FD}" type="slidenum">
              <a:rPr lang="en-US" smtClean="0"/>
              <a:t>‹#›</a:t>
            </a:fld>
            <a:endParaRPr lang="en-US"/>
          </a:p>
        </p:txBody>
      </p:sp>
    </p:spTree>
    <p:extLst>
      <p:ext uri="{BB962C8B-B14F-4D97-AF65-F5344CB8AC3E}">
        <p14:creationId xmlns:p14="http://schemas.microsoft.com/office/powerpoint/2010/main" val="14951251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7A406F9-C2C3-4F32-B47F-E9CE85DEFE79}" type="datetimeFigureOut">
              <a:rPr lang="en-US" smtClean="0"/>
              <a:t>4/2/2018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1B11621-7C5F-4D51-8FD7-4E84BEE322FD}" type="slidenum">
              <a:rPr lang="en-US" smtClean="0"/>
              <a:t>‹#›</a:t>
            </a:fld>
            <a:endParaRPr lang="en-US"/>
          </a:p>
        </p:txBody>
      </p:sp>
    </p:spTree>
    <p:extLst>
      <p:ext uri="{BB962C8B-B14F-4D97-AF65-F5344CB8AC3E}">
        <p14:creationId xmlns:p14="http://schemas.microsoft.com/office/powerpoint/2010/main" val="36912819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7A406F9-C2C3-4F32-B47F-E9CE85DEFE79}" type="datetimeFigureOut">
              <a:rPr lang="en-US" smtClean="0"/>
              <a:t>4/2/2018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1B11621-7C5F-4D51-8FD7-4E84BEE322FD}" type="slidenum">
              <a:rPr lang="en-US" smtClean="0"/>
              <a:t>‹#›</a:t>
            </a:fld>
            <a:endParaRPr lang="en-US"/>
          </a:p>
        </p:txBody>
      </p:sp>
    </p:spTree>
    <p:extLst>
      <p:ext uri="{BB962C8B-B14F-4D97-AF65-F5344CB8AC3E}">
        <p14:creationId xmlns:p14="http://schemas.microsoft.com/office/powerpoint/2010/main" val="11128766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23237" y="2194560"/>
            <a:ext cx="14156054" cy="7680960"/>
          </a:xfrm>
        </p:spPr>
        <p:txBody>
          <a:bodyPr anchor="b"/>
          <a:lstStyle>
            <a:lvl1pPr>
              <a:defRPr sz="15360"/>
            </a:lvl1pPr>
          </a:lstStyle>
          <a:p>
            <a:r>
              <a:rPr lang="en-US"/>
              <a:t>Click to edit Master title style</a:t>
            </a:r>
            <a:endParaRPr lang="en-US" dirty="0"/>
          </a:p>
        </p:txBody>
      </p:sp>
      <p:sp>
        <p:nvSpPr>
          <p:cNvPr id="3" name="Content Placeholder 2"/>
          <p:cNvSpPr>
            <a:spLocks noGrp="1"/>
          </p:cNvSpPr>
          <p:nvPr>
            <p:ph idx="1"/>
          </p:nvPr>
        </p:nvSpPr>
        <p:spPr>
          <a:xfrm>
            <a:off x="18659477" y="4739647"/>
            <a:ext cx="22219920" cy="23393400"/>
          </a:xfrm>
        </p:spPr>
        <p:txBody>
          <a:bodyPr/>
          <a:lstStyle>
            <a:lvl1pPr>
              <a:defRPr sz="15360"/>
            </a:lvl1pPr>
            <a:lvl2pPr>
              <a:defRPr sz="13440"/>
            </a:lvl2pPr>
            <a:lvl3pPr>
              <a:defRPr sz="11520"/>
            </a:lvl3pPr>
            <a:lvl4pPr>
              <a:defRPr sz="9600"/>
            </a:lvl4pPr>
            <a:lvl5pPr>
              <a:defRPr sz="9600"/>
            </a:lvl5pPr>
            <a:lvl6pPr>
              <a:defRPr sz="9600"/>
            </a:lvl6pPr>
            <a:lvl7pPr>
              <a:defRPr sz="9600"/>
            </a:lvl7pPr>
            <a:lvl8pPr>
              <a:defRPr sz="9600"/>
            </a:lvl8pPr>
            <a:lvl9pPr>
              <a:defRPr sz="9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3023237" y="9875520"/>
            <a:ext cx="14156054" cy="18295622"/>
          </a:xfrm>
        </p:spPr>
        <p:txBody>
          <a:bodyPr/>
          <a:lstStyle>
            <a:lvl1pPr marL="0" indent="0">
              <a:buNone/>
              <a:defRPr sz="7680"/>
            </a:lvl1pPr>
            <a:lvl2pPr marL="2194560" indent="0">
              <a:buNone/>
              <a:defRPr sz="6720"/>
            </a:lvl2pPr>
            <a:lvl3pPr marL="4389120" indent="0">
              <a:buNone/>
              <a:defRPr sz="5760"/>
            </a:lvl3pPr>
            <a:lvl4pPr marL="6583680" indent="0">
              <a:buNone/>
              <a:defRPr sz="4800"/>
            </a:lvl4pPr>
            <a:lvl5pPr marL="8778240" indent="0">
              <a:buNone/>
              <a:defRPr sz="4800"/>
            </a:lvl5pPr>
            <a:lvl6pPr marL="10972800" indent="0">
              <a:buNone/>
              <a:defRPr sz="4800"/>
            </a:lvl6pPr>
            <a:lvl7pPr marL="13167360" indent="0">
              <a:buNone/>
              <a:defRPr sz="4800"/>
            </a:lvl7pPr>
            <a:lvl8pPr marL="15361920" indent="0">
              <a:buNone/>
              <a:defRPr sz="4800"/>
            </a:lvl8pPr>
            <a:lvl9pPr marL="17556480" indent="0">
              <a:buNone/>
              <a:defRPr sz="4800"/>
            </a:lvl9pPr>
          </a:lstStyle>
          <a:p>
            <a:pPr lvl="0"/>
            <a:r>
              <a:rPr lang="en-US"/>
              <a:t>Edit Master text styles</a:t>
            </a:r>
          </a:p>
        </p:txBody>
      </p:sp>
      <p:sp>
        <p:nvSpPr>
          <p:cNvPr id="5" name="Date Placeholder 4"/>
          <p:cNvSpPr>
            <a:spLocks noGrp="1"/>
          </p:cNvSpPr>
          <p:nvPr>
            <p:ph type="dt" sz="half" idx="10"/>
          </p:nvPr>
        </p:nvSpPr>
        <p:spPr/>
        <p:txBody>
          <a:bodyPr/>
          <a:lstStyle/>
          <a:p>
            <a:fld id="{07A406F9-C2C3-4F32-B47F-E9CE85DEFE79}" type="datetimeFigureOut">
              <a:rPr lang="en-US" smtClean="0"/>
              <a:t>4/2/2018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1B11621-7C5F-4D51-8FD7-4E84BEE322FD}" type="slidenum">
              <a:rPr lang="en-US" smtClean="0"/>
              <a:t>‹#›</a:t>
            </a:fld>
            <a:endParaRPr lang="en-US"/>
          </a:p>
        </p:txBody>
      </p:sp>
    </p:spTree>
    <p:extLst>
      <p:ext uri="{BB962C8B-B14F-4D97-AF65-F5344CB8AC3E}">
        <p14:creationId xmlns:p14="http://schemas.microsoft.com/office/powerpoint/2010/main" val="16361883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23237" y="2194560"/>
            <a:ext cx="14156054" cy="7680960"/>
          </a:xfrm>
        </p:spPr>
        <p:txBody>
          <a:bodyPr anchor="b"/>
          <a:lstStyle>
            <a:lvl1pPr>
              <a:defRPr sz="15360"/>
            </a:lvl1pPr>
          </a:lstStyle>
          <a:p>
            <a:r>
              <a:rPr lang="en-US"/>
              <a:t>Click to edit Master title style</a:t>
            </a:r>
            <a:endParaRPr lang="en-US" dirty="0"/>
          </a:p>
        </p:txBody>
      </p:sp>
      <p:sp>
        <p:nvSpPr>
          <p:cNvPr id="3" name="Picture Placeholder 2"/>
          <p:cNvSpPr>
            <a:spLocks noGrp="1" noChangeAspect="1"/>
          </p:cNvSpPr>
          <p:nvPr>
            <p:ph type="pic" idx="1"/>
          </p:nvPr>
        </p:nvSpPr>
        <p:spPr>
          <a:xfrm>
            <a:off x="18659477" y="4739647"/>
            <a:ext cx="22219920" cy="23393400"/>
          </a:xfrm>
        </p:spPr>
        <p:txBody>
          <a:bodyPr anchor="t"/>
          <a:lstStyle>
            <a:lvl1pPr marL="0" indent="0">
              <a:buNone/>
              <a:defRPr sz="15360"/>
            </a:lvl1pPr>
            <a:lvl2pPr marL="2194560" indent="0">
              <a:buNone/>
              <a:defRPr sz="13440"/>
            </a:lvl2pPr>
            <a:lvl3pPr marL="4389120" indent="0">
              <a:buNone/>
              <a:defRPr sz="11520"/>
            </a:lvl3pPr>
            <a:lvl4pPr marL="6583680" indent="0">
              <a:buNone/>
              <a:defRPr sz="9600"/>
            </a:lvl4pPr>
            <a:lvl5pPr marL="8778240" indent="0">
              <a:buNone/>
              <a:defRPr sz="9600"/>
            </a:lvl5pPr>
            <a:lvl6pPr marL="10972800" indent="0">
              <a:buNone/>
              <a:defRPr sz="9600"/>
            </a:lvl6pPr>
            <a:lvl7pPr marL="13167360" indent="0">
              <a:buNone/>
              <a:defRPr sz="9600"/>
            </a:lvl7pPr>
            <a:lvl8pPr marL="15361920" indent="0">
              <a:buNone/>
              <a:defRPr sz="9600"/>
            </a:lvl8pPr>
            <a:lvl9pPr marL="17556480" indent="0">
              <a:buNone/>
              <a:defRPr sz="9600"/>
            </a:lvl9pPr>
          </a:lstStyle>
          <a:p>
            <a:r>
              <a:rPr lang="en-US"/>
              <a:t>Click icon to add picture</a:t>
            </a:r>
            <a:endParaRPr lang="en-US" dirty="0"/>
          </a:p>
        </p:txBody>
      </p:sp>
      <p:sp>
        <p:nvSpPr>
          <p:cNvPr id="4" name="Text Placeholder 3"/>
          <p:cNvSpPr>
            <a:spLocks noGrp="1"/>
          </p:cNvSpPr>
          <p:nvPr>
            <p:ph type="body" sz="half" idx="2"/>
          </p:nvPr>
        </p:nvSpPr>
        <p:spPr>
          <a:xfrm>
            <a:off x="3023237" y="9875520"/>
            <a:ext cx="14156054" cy="18295622"/>
          </a:xfrm>
        </p:spPr>
        <p:txBody>
          <a:bodyPr/>
          <a:lstStyle>
            <a:lvl1pPr marL="0" indent="0">
              <a:buNone/>
              <a:defRPr sz="7680"/>
            </a:lvl1pPr>
            <a:lvl2pPr marL="2194560" indent="0">
              <a:buNone/>
              <a:defRPr sz="6720"/>
            </a:lvl2pPr>
            <a:lvl3pPr marL="4389120" indent="0">
              <a:buNone/>
              <a:defRPr sz="5760"/>
            </a:lvl3pPr>
            <a:lvl4pPr marL="6583680" indent="0">
              <a:buNone/>
              <a:defRPr sz="4800"/>
            </a:lvl4pPr>
            <a:lvl5pPr marL="8778240" indent="0">
              <a:buNone/>
              <a:defRPr sz="4800"/>
            </a:lvl5pPr>
            <a:lvl6pPr marL="10972800" indent="0">
              <a:buNone/>
              <a:defRPr sz="4800"/>
            </a:lvl6pPr>
            <a:lvl7pPr marL="13167360" indent="0">
              <a:buNone/>
              <a:defRPr sz="4800"/>
            </a:lvl7pPr>
            <a:lvl8pPr marL="15361920" indent="0">
              <a:buNone/>
              <a:defRPr sz="4800"/>
            </a:lvl8pPr>
            <a:lvl9pPr marL="17556480" indent="0">
              <a:buNone/>
              <a:defRPr sz="4800"/>
            </a:lvl9pPr>
          </a:lstStyle>
          <a:p>
            <a:pPr lvl="0"/>
            <a:r>
              <a:rPr lang="en-US"/>
              <a:t>Edit Master text styles</a:t>
            </a:r>
          </a:p>
        </p:txBody>
      </p:sp>
      <p:sp>
        <p:nvSpPr>
          <p:cNvPr id="5" name="Date Placeholder 4"/>
          <p:cNvSpPr>
            <a:spLocks noGrp="1"/>
          </p:cNvSpPr>
          <p:nvPr>
            <p:ph type="dt" sz="half" idx="10"/>
          </p:nvPr>
        </p:nvSpPr>
        <p:spPr/>
        <p:txBody>
          <a:bodyPr/>
          <a:lstStyle/>
          <a:p>
            <a:fld id="{07A406F9-C2C3-4F32-B47F-E9CE85DEFE79}" type="datetimeFigureOut">
              <a:rPr lang="en-US" smtClean="0"/>
              <a:t>4/2/2018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1B11621-7C5F-4D51-8FD7-4E84BEE322FD}" type="slidenum">
              <a:rPr lang="en-US" smtClean="0"/>
              <a:t>‹#›</a:t>
            </a:fld>
            <a:endParaRPr lang="en-US"/>
          </a:p>
        </p:txBody>
      </p:sp>
    </p:spTree>
    <p:extLst>
      <p:ext uri="{BB962C8B-B14F-4D97-AF65-F5344CB8AC3E}">
        <p14:creationId xmlns:p14="http://schemas.microsoft.com/office/powerpoint/2010/main" val="27159152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017520" y="1752607"/>
            <a:ext cx="37856160" cy="6362702"/>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3017520" y="8763000"/>
            <a:ext cx="37856160" cy="20886422"/>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3017520" y="30510487"/>
            <a:ext cx="9875520" cy="1752600"/>
          </a:xfrm>
          <a:prstGeom prst="rect">
            <a:avLst/>
          </a:prstGeom>
        </p:spPr>
        <p:txBody>
          <a:bodyPr vert="horz" lIns="91440" tIns="45720" rIns="91440" bIns="45720" rtlCol="0" anchor="ctr"/>
          <a:lstStyle>
            <a:lvl1pPr algn="l">
              <a:defRPr sz="5760">
                <a:solidFill>
                  <a:schemeClr val="tx1">
                    <a:tint val="75000"/>
                  </a:schemeClr>
                </a:solidFill>
              </a:defRPr>
            </a:lvl1pPr>
          </a:lstStyle>
          <a:p>
            <a:fld id="{07A406F9-C2C3-4F32-B47F-E9CE85DEFE79}" type="datetimeFigureOut">
              <a:rPr lang="en-US" smtClean="0"/>
              <a:t>4/2/2018</a:t>
            </a:fld>
            <a:endParaRPr lang="en-US"/>
          </a:p>
        </p:txBody>
      </p:sp>
      <p:sp>
        <p:nvSpPr>
          <p:cNvPr id="5" name="Footer Placeholder 4"/>
          <p:cNvSpPr>
            <a:spLocks noGrp="1"/>
          </p:cNvSpPr>
          <p:nvPr>
            <p:ph type="ftr" sz="quarter" idx="3"/>
          </p:nvPr>
        </p:nvSpPr>
        <p:spPr>
          <a:xfrm>
            <a:off x="14538960" y="30510487"/>
            <a:ext cx="14813280" cy="1752600"/>
          </a:xfrm>
          <a:prstGeom prst="rect">
            <a:avLst/>
          </a:prstGeom>
        </p:spPr>
        <p:txBody>
          <a:bodyPr vert="horz" lIns="91440" tIns="45720" rIns="91440" bIns="45720" rtlCol="0" anchor="ctr"/>
          <a:lstStyle>
            <a:lvl1pPr algn="ctr">
              <a:defRPr sz="576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30998160" y="30510487"/>
            <a:ext cx="9875520" cy="1752600"/>
          </a:xfrm>
          <a:prstGeom prst="rect">
            <a:avLst/>
          </a:prstGeom>
        </p:spPr>
        <p:txBody>
          <a:bodyPr vert="horz" lIns="91440" tIns="45720" rIns="91440" bIns="45720" rtlCol="0" anchor="ctr"/>
          <a:lstStyle>
            <a:lvl1pPr algn="r">
              <a:defRPr sz="5760">
                <a:solidFill>
                  <a:schemeClr val="tx1">
                    <a:tint val="75000"/>
                  </a:schemeClr>
                </a:solidFill>
              </a:defRPr>
            </a:lvl1pPr>
          </a:lstStyle>
          <a:p>
            <a:fld id="{81B11621-7C5F-4D51-8FD7-4E84BEE322FD}" type="slidenum">
              <a:rPr lang="en-US" smtClean="0"/>
              <a:t>‹#›</a:t>
            </a:fld>
            <a:endParaRPr lang="en-US"/>
          </a:p>
        </p:txBody>
      </p:sp>
    </p:spTree>
    <p:extLst>
      <p:ext uri="{BB962C8B-B14F-4D97-AF65-F5344CB8AC3E}">
        <p14:creationId xmlns:p14="http://schemas.microsoft.com/office/powerpoint/2010/main" val="368802308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4389120" rtl="0" eaLnBrk="1" latinLnBrk="0" hangingPunct="1">
        <a:lnSpc>
          <a:spcPct val="90000"/>
        </a:lnSpc>
        <a:spcBef>
          <a:spcPct val="0"/>
        </a:spcBef>
        <a:buNone/>
        <a:defRPr sz="21120" kern="1200">
          <a:solidFill>
            <a:schemeClr val="tx1"/>
          </a:solidFill>
          <a:latin typeface="+mj-lt"/>
          <a:ea typeface="+mj-ea"/>
          <a:cs typeface="+mj-cs"/>
        </a:defRPr>
      </a:lvl1pPr>
    </p:titleStyle>
    <p:bodyStyle>
      <a:lvl1pPr marL="1097280" indent="-1097280" algn="l" defTabSz="4389120" rtl="0" eaLnBrk="1" latinLnBrk="0" hangingPunct="1">
        <a:lnSpc>
          <a:spcPct val="90000"/>
        </a:lnSpc>
        <a:spcBef>
          <a:spcPts val="4800"/>
        </a:spcBef>
        <a:buFont typeface="Arial" panose="020B0604020202020204" pitchFamily="34" charset="0"/>
        <a:buChar char="•"/>
        <a:defRPr sz="13440" kern="1200">
          <a:solidFill>
            <a:schemeClr val="tx1"/>
          </a:solidFill>
          <a:latin typeface="+mn-lt"/>
          <a:ea typeface="+mn-ea"/>
          <a:cs typeface="+mn-cs"/>
        </a:defRPr>
      </a:lvl1pPr>
      <a:lvl2pPr marL="3291840" indent="-1097280" algn="l" defTabSz="4389120" rtl="0" eaLnBrk="1" latinLnBrk="0" hangingPunct="1">
        <a:lnSpc>
          <a:spcPct val="90000"/>
        </a:lnSpc>
        <a:spcBef>
          <a:spcPts val="2400"/>
        </a:spcBef>
        <a:buFont typeface="Arial" panose="020B0604020202020204" pitchFamily="34" charset="0"/>
        <a:buChar char="•"/>
        <a:defRPr sz="11520" kern="1200">
          <a:solidFill>
            <a:schemeClr val="tx1"/>
          </a:solidFill>
          <a:latin typeface="+mn-lt"/>
          <a:ea typeface="+mn-ea"/>
          <a:cs typeface="+mn-cs"/>
        </a:defRPr>
      </a:lvl2pPr>
      <a:lvl3pPr marL="5486400" indent="-1097280" algn="l" defTabSz="4389120" rtl="0" eaLnBrk="1" latinLnBrk="0" hangingPunct="1">
        <a:lnSpc>
          <a:spcPct val="90000"/>
        </a:lnSpc>
        <a:spcBef>
          <a:spcPts val="2400"/>
        </a:spcBef>
        <a:buFont typeface="Arial" panose="020B0604020202020204" pitchFamily="34" charset="0"/>
        <a:buChar char="•"/>
        <a:defRPr sz="9600" kern="1200">
          <a:solidFill>
            <a:schemeClr val="tx1"/>
          </a:solidFill>
          <a:latin typeface="+mn-lt"/>
          <a:ea typeface="+mn-ea"/>
          <a:cs typeface="+mn-cs"/>
        </a:defRPr>
      </a:lvl3pPr>
      <a:lvl4pPr marL="768096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4pPr>
      <a:lvl5pPr marL="987552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5pPr>
      <a:lvl6pPr marL="1207008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6pPr>
      <a:lvl7pPr marL="1426464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7pPr>
      <a:lvl8pPr marL="1645920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8pPr>
      <a:lvl9pPr marL="1865376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9pPr>
    </p:bodyStyle>
    <p:otherStyle>
      <a:defPPr>
        <a:defRPr lang="en-US"/>
      </a:defPPr>
      <a:lvl1pPr marL="0" algn="l" defTabSz="4389120" rtl="0" eaLnBrk="1" latinLnBrk="0" hangingPunct="1">
        <a:defRPr sz="8640" kern="1200">
          <a:solidFill>
            <a:schemeClr val="tx1"/>
          </a:solidFill>
          <a:latin typeface="+mn-lt"/>
          <a:ea typeface="+mn-ea"/>
          <a:cs typeface="+mn-cs"/>
        </a:defRPr>
      </a:lvl1pPr>
      <a:lvl2pPr marL="2194560" algn="l" defTabSz="4389120" rtl="0" eaLnBrk="1" latinLnBrk="0" hangingPunct="1">
        <a:defRPr sz="8640" kern="1200">
          <a:solidFill>
            <a:schemeClr val="tx1"/>
          </a:solidFill>
          <a:latin typeface="+mn-lt"/>
          <a:ea typeface="+mn-ea"/>
          <a:cs typeface="+mn-cs"/>
        </a:defRPr>
      </a:lvl2pPr>
      <a:lvl3pPr marL="4389120" algn="l" defTabSz="4389120" rtl="0" eaLnBrk="1" latinLnBrk="0" hangingPunct="1">
        <a:defRPr sz="8640" kern="1200">
          <a:solidFill>
            <a:schemeClr val="tx1"/>
          </a:solidFill>
          <a:latin typeface="+mn-lt"/>
          <a:ea typeface="+mn-ea"/>
          <a:cs typeface="+mn-cs"/>
        </a:defRPr>
      </a:lvl3pPr>
      <a:lvl4pPr marL="6583680" algn="l" defTabSz="4389120" rtl="0" eaLnBrk="1" latinLnBrk="0" hangingPunct="1">
        <a:defRPr sz="8640" kern="1200">
          <a:solidFill>
            <a:schemeClr val="tx1"/>
          </a:solidFill>
          <a:latin typeface="+mn-lt"/>
          <a:ea typeface="+mn-ea"/>
          <a:cs typeface="+mn-cs"/>
        </a:defRPr>
      </a:lvl4pPr>
      <a:lvl5pPr marL="8778240" algn="l" defTabSz="4389120" rtl="0" eaLnBrk="1" latinLnBrk="0" hangingPunct="1">
        <a:defRPr sz="8640" kern="1200">
          <a:solidFill>
            <a:schemeClr val="tx1"/>
          </a:solidFill>
          <a:latin typeface="+mn-lt"/>
          <a:ea typeface="+mn-ea"/>
          <a:cs typeface="+mn-cs"/>
        </a:defRPr>
      </a:lvl5pPr>
      <a:lvl6pPr marL="10972800" algn="l" defTabSz="4389120" rtl="0" eaLnBrk="1" latinLnBrk="0" hangingPunct="1">
        <a:defRPr sz="8640" kern="1200">
          <a:solidFill>
            <a:schemeClr val="tx1"/>
          </a:solidFill>
          <a:latin typeface="+mn-lt"/>
          <a:ea typeface="+mn-ea"/>
          <a:cs typeface="+mn-cs"/>
        </a:defRPr>
      </a:lvl6pPr>
      <a:lvl7pPr marL="13167360" algn="l" defTabSz="4389120" rtl="0" eaLnBrk="1" latinLnBrk="0" hangingPunct="1">
        <a:defRPr sz="8640" kern="1200">
          <a:solidFill>
            <a:schemeClr val="tx1"/>
          </a:solidFill>
          <a:latin typeface="+mn-lt"/>
          <a:ea typeface="+mn-ea"/>
          <a:cs typeface="+mn-cs"/>
        </a:defRPr>
      </a:lvl7pPr>
      <a:lvl8pPr marL="15361920" algn="l" defTabSz="4389120" rtl="0" eaLnBrk="1" latinLnBrk="0" hangingPunct="1">
        <a:defRPr sz="8640" kern="1200">
          <a:solidFill>
            <a:schemeClr val="tx1"/>
          </a:solidFill>
          <a:latin typeface="+mn-lt"/>
          <a:ea typeface="+mn-ea"/>
          <a:cs typeface="+mn-cs"/>
        </a:defRPr>
      </a:lvl8pPr>
      <a:lvl9pPr marL="17556480" algn="l" defTabSz="4389120" rtl="0" eaLnBrk="1" latinLnBrk="0" hangingPunct="1">
        <a:defRPr sz="864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comments" Target="../comments/commen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07330B91-722B-4C31-9E87-EFE52BCF6B63}"/>
              </a:ext>
            </a:extLst>
          </p:cNvPr>
          <p:cNvSpPr>
            <a:spLocks noGrp="1"/>
          </p:cNvSpPr>
          <p:nvPr>
            <p:ph type="ctrTitle"/>
          </p:nvPr>
        </p:nvSpPr>
        <p:spPr>
          <a:xfrm>
            <a:off x="6768264" y="3572012"/>
            <a:ext cx="30165816" cy="1207008"/>
          </a:xfrm>
        </p:spPr>
        <p:txBody>
          <a:bodyPr>
            <a:noAutofit/>
          </a:bodyPr>
          <a:lstStyle/>
          <a:p>
            <a:r>
              <a:rPr lang="en-US" sz="8000" b="1" dirty="0">
                <a:latin typeface="Cambria" panose="02040503050406030204" pitchFamily="18" charset="0"/>
              </a:rPr>
              <a:t>Identity Confusion and Depression in Adolescents</a:t>
            </a:r>
            <a:br>
              <a:rPr lang="en-US" sz="8000" b="1" dirty="0">
                <a:latin typeface="Cambria" panose="02040503050406030204" pitchFamily="18" charset="0"/>
              </a:rPr>
            </a:br>
            <a:endParaRPr lang="en-US" sz="8000" b="1" dirty="0">
              <a:latin typeface="Cambria" panose="02040503050406030204" pitchFamily="18" charset="0"/>
            </a:endParaRPr>
          </a:p>
        </p:txBody>
      </p:sp>
      <p:pic>
        <p:nvPicPr>
          <p:cNvPr id="6" name="Picture 5">
            <a:extLst>
              <a:ext uri="{FF2B5EF4-FFF2-40B4-BE49-F238E27FC236}">
                <a16:creationId xmlns="" xmlns:a16="http://schemas.microsoft.com/office/drawing/2014/main" id="{0EEFAEF4-BA2B-4507-BF5A-E7066FB8929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52843" y="1161668"/>
            <a:ext cx="5940221" cy="3872294"/>
          </a:xfrm>
          <a:prstGeom prst="rect">
            <a:avLst/>
          </a:prstGeom>
        </p:spPr>
      </p:pic>
      <p:pic>
        <p:nvPicPr>
          <p:cNvPr id="7" name="Picture 6">
            <a:extLst>
              <a:ext uri="{FF2B5EF4-FFF2-40B4-BE49-F238E27FC236}">
                <a16:creationId xmlns="" xmlns:a16="http://schemas.microsoft.com/office/drawing/2014/main" id="{9D388E85-B525-4AC7-981E-FC96FBFBAD9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6577929" y="1161668"/>
            <a:ext cx="5940221" cy="3872294"/>
          </a:xfrm>
          <a:prstGeom prst="rect">
            <a:avLst/>
          </a:prstGeom>
        </p:spPr>
      </p:pic>
      <p:sp>
        <p:nvSpPr>
          <p:cNvPr id="8" name="TextBox 7">
            <a:extLst>
              <a:ext uri="{FF2B5EF4-FFF2-40B4-BE49-F238E27FC236}">
                <a16:creationId xmlns="" xmlns:a16="http://schemas.microsoft.com/office/drawing/2014/main" id="{05BCAEDB-8A60-4853-9AC5-16F9D25463C1}"/>
              </a:ext>
            </a:extLst>
          </p:cNvPr>
          <p:cNvSpPr txBox="1"/>
          <p:nvPr/>
        </p:nvSpPr>
        <p:spPr>
          <a:xfrm>
            <a:off x="18139943" y="4410714"/>
            <a:ext cx="6804940" cy="1200329"/>
          </a:xfrm>
          <a:prstGeom prst="rect">
            <a:avLst/>
          </a:prstGeom>
          <a:noFill/>
        </p:spPr>
        <p:txBody>
          <a:bodyPr wrap="none" rtlCol="0">
            <a:spAutoFit/>
          </a:bodyPr>
          <a:lstStyle/>
          <a:p>
            <a:r>
              <a:rPr lang="en-US" sz="7200" dirty="0">
                <a:latin typeface="Cambria" panose="02040503050406030204" pitchFamily="18" charset="0"/>
              </a:rPr>
              <a:t>Jamie Humphrey</a:t>
            </a:r>
          </a:p>
        </p:txBody>
      </p:sp>
      <p:sp>
        <p:nvSpPr>
          <p:cNvPr id="9" name="TextBox 8">
            <a:extLst>
              <a:ext uri="{FF2B5EF4-FFF2-40B4-BE49-F238E27FC236}">
                <a16:creationId xmlns="" xmlns:a16="http://schemas.microsoft.com/office/drawing/2014/main" id="{10A0977B-776B-4343-9077-9F160E8BED88}"/>
              </a:ext>
            </a:extLst>
          </p:cNvPr>
          <p:cNvSpPr txBox="1"/>
          <p:nvPr/>
        </p:nvSpPr>
        <p:spPr>
          <a:xfrm>
            <a:off x="1090529" y="7221855"/>
            <a:ext cx="5064848" cy="1092607"/>
          </a:xfrm>
          <a:prstGeom prst="rect">
            <a:avLst/>
          </a:prstGeom>
          <a:noFill/>
        </p:spPr>
        <p:txBody>
          <a:bodyPr wrap="none" rtlCol="0">
            <a:spAutoFit/>
          </a:bodyPr>
          <a:lstStyle/>
          <a:p>
            <a:r>
              <a:rPr lang="en-US" sz="6500" b="1" u="sng" dirty="0">
                <a:latin typeface="Cambria" panose="02040503050406030204" pitchFamily="18" charset="0"/>
              </a:rPr>
              <a:t>Introduction</a:t>
            </a:r>
          </a:p>
        </p:txBody>
      </p:sp>
      <p:sp>
        <p:nvSpPr>
          <p:cNvPr id="10" name="TextBox 9">
            <a:extLst>
              <a:ext uri="{FF2B5EF4-FFF2-40B4-BE49-F238E27FC236}">
                <a16:creationId xmlns="" xmlns:a16="http://schemas.microsoft.com/office/drawing/2014/main" id="{35A58046-71E6-47D0-B537-6EB5DA7B3EE3}"/>
              </a:ext>
            </a:extLst>
          </p:cNvPr>
          <p:cNvSpPr txBox="1"/>
          <p:nvPr/>
        </p:nvSpPr>
        <p:spPr>
          <a:xfrm>
            <a:off x="1090529" y="8756475"/>
            <a:ext cx="11355471" cy="10295126"/>
          </a:xfrm>
          <a:prstGeom prst="rect">
            <a:avLst/>
          </a:prstGeom>
          <a:noFill/>
        </p:spPr>
        <p:txBody>
          <a:bodyPr wrap="square" rtlCol="0">
            <a:spAutoFit/>
          </a:bodyPr>
          <a:lstStyle/>
          <a:p>
            <a:pPr marL="571500" indent="-571500">
              <a:buFont typeface="Arial" panose="020B0604020202020204" pitchFamily="34" charset="0"/>
              <a:buChar char="•"/>
            </a:pPr>
            <a:r>
              <a:rPr lang="en-US" sz="3900" b="1" dirty="0">
                <a:latin typeface="Cambria" panose="02040503050406030204" pitchFamily="18" charset="0"/>
              </a:rPr>
              <a:t>In 1966</a:t>
            </a:r>
            <a:r>
              <a:rPr lang="en-US" sz="3900" dirty="0">
                <a:latin typeface="Cambria" panose="02040503050406030204" pitchFamily="18" charset="0"/>
              </a:rPr>
              <a:t>, James Marcia introduced the four stages of identity development, providing “four concentration points along a continuum” by which individuals can measure the extent of an adolescent’s identity development (Marcia). </a:t>
            </a:r>
            <a:endParaRPr lang="en-US" sz="3900" dirty="0" smtClean="0">
              <a:latin typeface="Cambria" panose="02040503050406030204" pitchFamily="18" charset="0"/>
            </a:endParaRPr>
          </a:p>
          <a:p>
            <a:pPr marL="571500" indent="-571500">
              <a:buFont typeface="Arial" panose="020B0604020202020204" pitchFamily="34" charset="0"/>
              <a:buChar char="•"/>
            </a:pPr>
            <a:endParaRPr lang="en-US" sz="3900" dirty="0">
              <a:latin typeface="Cambria" panose="02040503050406030204" pitchFamily="18" charset="0"/>
            </a:endParaRPr>
          </a:p>
          <a:p>
            <a:pPr marL="571500" indent="-571500">
              <a:buFont typeface="Arial" panose="020B0604020202020204" pitchFamily="34" charset="0"/>
              <a:buChar char="•"/>
            </a:pPr>
            <a:r>
              <a:rPr lang="en-US" sz="3900" b="1" dirty="0">
                <a:latin typeface="Cambria" panose="02040503050406030204" pitchFamily="18" charset="0"/>
              </a:rPr>
              <a:t>Depression is </a:t>
            </a:r>
            <a:r>
              <a:rPr lang="en-US" sz="3900" dirty="0">
                <a:latin typeface="Cambria" panose="02040503050406030204" pitchFamily="18" charset="0"/>
              </a:rPr>
              <a:t>a mood disorder which is marked by symptoms including persistent feelings of sadness, anxiety, or emptiness to physical pain, lethargy, difficulty concentrating, psychomotor retardation, appetite changes, and suicidal ideation or attempts (National Institute of Mental Health, 2018). </a:t>
            </a:r>
            <a:endParaRPr lang="en-US" sz="3900" dirty="0" smtClean="0">
              <a:latin typeface="Cambria" panose="02040503050406030204" pitchFamily="18" charset="0"/>
            </a:endParaRPr>
          </a:p>
          <a:p>
            <a:pPr marL="571500" indent="-571500">
              <a:buFont typeface="Arial" panose="020B0604020202020204" pitchFamily="34" charset="0"/>
              <a:buChar char="•"/>
            </a:pPr>
            <a:endParaRPr lang="en-US" sz="3900" dirty="0">
              <a:latin typeface="Cambria" panose="02040503050406030204" pitchFamily="18" charset="0"/>
            </a:endParaRPr>
          </a:p>
          <a:p>
            <a:pPr marL="571500" indent="-571500">
              <a:buFont typeface="Arial" panose="020B0604020202020204" pitchFamily="34" charset="0"/>
              <a:buChar char="•"/>
            </a:pPr>
            <a:r>
              <a:rPr lang="en-US" sz="3900" b="1" u="sng" dirty="0">
                <a:latin typeface="Cambria" panose="02040503050406030204" pitchFamily="18" charset="0"/>
              </a:rPr>
              <a:t>Hypothesis: </a:t>
            </a:r>
            <a:r>
              <a:rPr lang="en-US" sz="3900" dirty="0">
                <a:latin typeface="Cambria" panose="02040503050406030204" pitchFamily="18" charset="0"/>
              </a:rPr>
              <a:t>Identity confusion is a primary contributor to depression in adolescents.</a:t>
            </a:r>
            <a:endParaRPr lang="en-US" sz="3900" b="1" u="sng" dirty="0">
              <a:latin typeface="Cambria" panose="02040503050406030204" pitchFamily="18" charset="0"/>
            </a:endParaRPr>
          </a:p>
          <a:p>
            <a:endParaRPr lang="en-US" sz="3900" dirty="0">
              <a:latin typeface="Cambria" panose="02040503050406030204" pitchFamily="18" charset="0"/>
            </a:endParaRPr>
          </a:p>
        </p:txBody>
      </p:sp>
      <p:sp>
        <p:nvSpPr>
          <p:cNvPr id="16" name="TextBox 15">
            <a:extLst>
              <a:ext uri="{FF2B5EF4-FFF2-40B4-BE49-F238E27FC236}">
                <a16:creationId xmlns="" xmlns:a16="http://schemas.microsoft.com/office/drawing/2014/main" id="{4CE46490-607C-4F8C-BD32-50C31E6DEAEA}"/>
              </a:ext>
            </a:extLst>
          </p:cNvPr>
          <p:cNvSpPr txBox="1"/>
          <p:nvPr/>
        </p:nvSpPr>
        <p:spPr>
          <a:xfrm>
            <a:off x="1090529" y="19195217"/>
            <a:ext cx="9797747" cy="1107996"/>
          </a:xfrm>
          <a:prstGeom prst="rect">
            <a:avLst/>
          </a:prstGeom>
          <a:noFill/>
        </p:spPr>
        <p:txBody>
          <a:bodyPr wrap="none" rtlCol="0">
            <a:spAutoFit/>
          </a:bodyPr>
          <a:lstStyle/>
          <a:p>
            <a:r>
              <a:rPr lang="en-US" sz="6500" b="1" u="sng" dirty="0">
                <a:latin typeface="Cambria" panose="02040503050406030204" pitchFamily="18" charset="0"/>
              </a:rPr>
              <a:t>Adolescents and Identity</a:t>
            </a:r>
          </a:p>
        </p:txBody>
      </p:sp>
      <p:sp>
        <p:nvSpPr>
          <p:cNvPr id="12" name="TextBox 11">
            <a:extLst>
              <a:ext uri="{FF2B5EF4-FFF2-40B4-BE49-F238E27FC236}">
                <a16:creationId xmlns="" xmlns:a16="http://schemas.microsoft.com/office/drawing/2014/main" id="{3ADCF1E2-D24B-48F1-BA27-88E15F1C4F78}"/>
              </a:ext>
            </a:extLst>
          </p:cNvPr>
          <p:cNvSpPr txBox="1"/>
          <p:nvPr/>
        </p:nvSpPr>
        <p:spPr>
          <a:xfrm>
            <a:off x="15489085" y="7095744"/>
            <a:ext cx="12106656" cy="1200329"/>
          </a:xfrm>
          <a:prstGeom prst="rect">
            <a:avLst/>
          </a:prstGeom>
          <a:noFill/>
        </p:spPr>
        <p:txBody>
          <a:bodyPr wrap="square" rtlCol="0">
            <a:spAutoFit/>
          </a:bodyPr>
          <a:lstStyle/>
          <a:p>
            <a:pPr algn="ctr"/>
            <a:r>
              <a:rPr lang="en-US" sz="7200" u="sng" dirty="0">
                <a:latin typeface="Cambria" panose="02040503050406030204" pitchFamily="18" charset="0"/>
              </a:rPr>
              <a:t>Commitment</a:t>
            </a:r>
          </a:p>
        </p:txBody>
      </p:sp>
      <p:sp>
        <p:nvSpPr>
          <p:cNvPr id="13" name="TextBox 12">
            <a:extLst>
              <a:ext uri="{FF2B5EF4-FFF2-40B4-BE49-F238E27FC236}">
                <a16:creationId xmlns="" xmlns:a16="http://schemas.microsoft.com/office/drawing/2014/main" id="{4CCD431D-736B-49DF-8E70-88B3B209C0B0}"/>
              </a:ext>
            </a:extLst>
          </p:cNvPr>
          <p:cNvSpPr txBox="1"/>
          <p:nvPr/>
        </p:nvSpPr>
        <p:spPr>
          <a:xfrm>
            <a:off x="12838176" y="12534770"/>
            <a:ext cx="3879402" cy="1200329"/>
          </a:xfrm>
          <a:prstGeom prst="rect">
            <a:avLst/>
          </a:prstGeom>
          <a:noFill/>
        </p:spPr>
        <p:txBody>
          <a:bodyPr wrap="square" rtlCol="0">
            <a:spAutoFit/>
          </a:bodyPr>
          <a:lstStyle/>
          <a:p>
            <a:r>
              <a:rPr lang="en-US" sz="7200" u="sng" dirty="0">
                <a:latin typeface="Cambria" panose="02040503050406030204" pitchFamily="18" charset="0"/>
              </a:rPr>
              <a:t>Crisis</a:t>
            </a:r>
          </a:p>
        </p:txBody>
      </p:sp>
      <p:graphicFrame>
        <p:nvGraphicFramePr>
          <p:cNvPr id="14" name="Table 13">
            <a:extLst>
              <a:ext uri="{FF2B5EF4-FFF2-40B4-BE49-F238E27FC236}">
                <a16:creationId xmlns="" xmlns:a16="http://schemas.microsoft.com/office/drawing/2014/main" id="{13073ABA-DE8C-4E35-BCB7-DC064B023515}"/>
              </a:ext>
            </a:extLst>
          </p:cNvPr>
          <p:cNvGraphicFramePr>
            <a:graphicFrameLocks noGrp="1"/>
          </p:cNvGraphicFramePr>
          <p:nvPr>
            <p:extLst>
              <p:ext uri="{D42A27DB-BD31-4B8C-83A1-F6EECF244321}">
                <p14:modId xmlns:p14="http://schemas.microsoft.com/office/powerpoint/2010/main" val="1506173955"/>
              </p:ext>
            </p:extLst>
          </p:nvPr>
        </p:nvGraphicFramePr>
        <p:xfrm>
          <a:off x="17378292" y="8766469"/>
          <a:ext cx="8595360" cy="1335024"/>
        </p:xfrm>
        <a:graphic>
          <a:graphicData uri="http://schemas.openxmlformats.org/drawingml/2006/table">
            <a:tbl>
              <a:tblPr/>
              <a:tblGrid>
                <a:gridCol w="4297680">
                  <a:extLst>
                    <a:ext uri="{9D8B030D-6E8A-4147-A177-3AD203B41FA5}">
                      <a16:colId xmlns="" xmlns:a16="http://schemas.microsoft.com/office/drawing/2014/main" val="518574186"/>
                    </a:ext>
                  </a:extLst>
                </a:gridCol>
                <a:gridCol w="4297680">
                  <a:extLst>
                    <a:ext uri="{9D8B030D-6E8A-4147-A177-3AD203B41FA5}">
                      <a16:colId xmlns="" xmlns:a16="http://schemas.microsoft.com/office/drawing/2014/main" val="3991948550"/>
                    </a:ext>
                  </a:extLst>
                </a:gridCol>
              </a:tblGrid>
              <a:tr h="1335024">
                <a:tc>
                  <a:txBody>
                    <a:bodyPr/>
                    <a:lstStyle/>
                    <a:p>
                      <a:pPr algn="ctr"/>
                      <a:r>
                        <a:rPr lang="en-US" sz="6500" b="1" dirty="0">
                          <a:latin typeface="Cambria" panose="02040503050406030204" pitchFamily="18" charset="0"/>
                        </a:rPr>
                        <a:t>Yes</a:t>
                      </a:r>
                    </a:p>
                  </a:txBody>
                  <a:tcPr>
                    <a:lnL w="12700" cmpd="sng">
                      <a:solidFill>
                        <a:schemeClr val="tx1"/>
                      </a:solidFill>
                      <a:prstDash val="solid"/>
                    </a:lnL>
                    <a:lnR w="12700" cap="flat" cmpd="sng" algn="ctr">
                      <a:solidFill>
                        <a:schemeClr val="tx1"/>
                      </a:solidFill>
                      <a:prstDash val="solid"/>
                      <a:round/>
                      <a:headEnd type="none" w="med" len="med"/>
                      <a:tailEnd type="none" w="med" len="med"/>
                    </a:lnR>
                    <a:lnT w="12700" cmpd="sng">
                      <a:solidFill>
                        <a:schemeClr val="tx1"/>
                      </a:solidFill>
                      <a:prstDash val="solid"/>
                    </a:lnT>
                    <a:lnB w="12700" cmpd="sng">
                      <a:solidFill>
                        <a:schemeClr val="tx1"/>
                      </a:solidFill>
                      <a:prstDash val="solid"/>
                    </a:lnB>
                  </a:tcPr>
                </a:tc>
                <a:tc>
                  <a:txBody>
                    <a:bodyPr/>
                    <a:lstStyle/>
                    <a:p>
                      <a:pPr algn="ctr"/>
                      <a:r>
                        <a:rPr lang="en-US" sz="6500" b="1" dirty="0">
                          <a:latin typeface="Cambria" panose="02040503050406030204" pitchFamily="18" charset="0"/>
                        </a:rPr>
                        <a:t>No</a:t>
                      </a:r>
                    </a:p>
                  </a:txBody>
                  <a:tcPr>
                    <a:lnL w="12700" cap="flat" cmpd="sng" algn="ctr">
                      <a:solidFill>
                        <a:schemeClr val="tx1"/>
                      </a:solidFill>
                      <a:prstDash val="solid"/>
                      <a:round/>
                      <a:headEnd type="none" w="med" len="med"/>
                      <a:tailEnd type="none" w="med" len="med"/>
                    </a:lnL>
                    <a:lnR w="12700" cmpd="sng">
                      <a:solidFill>
                        <a:schemeClr val="tx1"/>
                      </a:solidFill>
                      <a:prstDash val="soli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3230783218"/>
                  </a:ext>
                </a:extLst>
              </a:tr>
            </a:tbl>
          </a:graphicData>
        </a:graphic>
      </p:graphicFrame>
      <p:graphicFrame>
        <p:nvGraphicFramePr>
          <p:cNvPr id="15" name="Table 14">
            <a:extLst>
              <a:ext uri="{FF2B5EF4-FFF2-40B4-BE49-F238E27FC236}">
                <a16:creationId xmlns="" xmlns:a16="http://schemas.microsoft.com/office/drawing/2014/main" id="{8ADB9C3D-96A1-49D1-AE67-E7EACE55C16F}"/>
              </a:ext>
            </a:extLst>
          </p:cNvPr>
          <p:cNvGraphicFramePr>
            <a:graphicFrameLocks noGrp="1"/>
          </p:cNvGraphicFramePr>
          <p:nvPr>
            <p:extLst>
              <p:ext uri="{D42A27DB-BD31-4B8C-83A1-F6EECF244321}">
                <p14:modId xmlns:p14="http://schemas.microsoft.com/office/powerpoint/2010/main" val="3784421747"/>
              </p:ext>
            </p:extLst>
          </p:nvPr>
        </p:nvGraphicFramePr>
        <p:xfrm>
          <a:off x="15800832" y="10101492"/>
          <a:ext cx="1590204" cy="5882220"/>
        </p:xfrm>
        <a:graphic>
          <a:graphicData uri="http://schemas.openxmlformats.org/drawingml/2006/table">
            <a:tbl>
              <a:tblPr/>
              <a:tblGrid>
                <a:gridCol w="1590204">
                  <a:extLst>
                    <a:ext uri="{9D8B030D-6E8A-4147-A177-3AD203B41FA5}">
                      <a16:colId xmlns="" xmlns:a16="http://schemas.microsoft.com/office/drawing/2014/main" val="4094648167"/>
                    </a:ext>
                  </a:extLst>
                </a:gridCol>
              </a:tblGrid>
              <a:tr h="2941110">
                <a:tc>
                  <a:txBody>
                    <a:bodyPr/>
                    <a:lstStyle/>
                    <a:p>
                      <a:pPr algn="ctr"/>
                      <a:endParaRPr lang="en-US" sz="6500" b="1" dirty="0">
                        <a:latin typeface="Cambria" panose="02040503050406030204" pitchFamily="18" charset="0"/>
                      </a:endParaRPr>
                    </a:p>
                    <a:p>
                      <a:pPr algn="ctr"/>
                      <a:r>
                        <a:rPr lang="en-US" sz="6500" b="1" dirty="0">
                          <a:latin typeface="Cambria" panose="02040503050406030204" pitchFamily="18" charset="0"/>
                        </a:rPr>
                        <a:t>Yes</a:t>
                      </a:r>
                    </a:p>
                  </a:txBody>
                  <a:tcPr>
                    <a:lnL w="12700" cmpd="sng">
                      <a:solidFill>
                        <a:schemeClr val="tx1"/>
                      </a:solidFill>
                      <a:prstDash val="solid"/>
                    </a:lnL>
                    <a:lnR w="12700" cmpd="sng">
                      <a:solidFill>
                        <a:schemeClr val="tx1"/>
                      </a:solidFill>
                      <a:prstDash val="solid"/>
                    </a:lnR>
                    <a:lnT w="12700" cmpd="sng">
                      <a:solidFill>
                        <a:schemeClr val="tx1"/>
                      </a:solidFill>
                      <a:prstDash val="soli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3316070019"/>
                  </a:ext>
                </a:extLst>
              </a:tr>
              <a:tr h="2941110">
                <a:tc>
                  <a:txBody>
                    <a:bodyPr/>
                    <a:lstStyle/>
                    <a:p>
                      <a:pPr algn="ctr"/>
                      <a:endParaRPr lang="en-US" sz="6500" b="1" dirty="0">
                        <a:latin typeface="Cambria" panose="02040503050406030204" pitchFamily="18" charset="0"/>
                      </a:endParaRPr>
                    </a:p>
                    <a:p>
                      <a:pPr algn="ctr"/>
                      <a:r>
                        <a:rPr lang="en-US" sz="6500" b="1" dirty="0">
                          <a:latin typeface="Cambria" panose="02040503050406030204" pitchFamily="18" charset="0"/>
                        </a:rPr>
                        <a:t>No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mpd="sng">
                      <a:solidFill>
                        <a:schemeClr val="tx1"/>
                      </a:solidFill>
                      <a:prstDash val="solid"/>
                    </a:lnB>
                  </a:tcPr>
                </a:tc>
                <a:extLst>
                  <a:ext uri="{0D108BD9-81ED-4DB2-BD59-A6C34878D82A}">
                    <a16:rowId xmlns="" xmlns:a16="http://schemas.microsoft.com/office/drawing/2014/main" val="271164467"/>
                  </a:ext>
                </a:extLst>
              </a:tr>
            </a:tbl>
          </a:graphicData>
        </a:graphic>
      </p:graphicFrame>
      <p:graphicFrame>
        <p:nvGraphicFramePr>
          <p:cNvPr id="17" name="Table 16">
            <a:extLst>
              <a:ext uri="{FF2B5EF4-FFF2-40B4-BE49-F238E27FC236}">
                <a16:creationId xmlns="" xmlns:a16="http://schemas.microsoft.com/office/drawing/2014/main" id="{F74A00FD-171B-41D0-9E32-8787E1ACFF53}"/>
              </a:ext>
            </a:extLst>
          </p:cNvPr>
          <p:cNvGraphicFramePr>
            <a:graphicFrameLocks noGrp="1"/>
          </p:cNvGraphicFramePr>
          <p:nvPr>
            <p:extLst>
              <p:ext uri="{D42A27DB-BD31-4B8C-83A1-F6EECF244321}">
                <p14:modId xmlns:p14="http://schemas.microsoft.com/office/powerpoint/2010/main" val="1339407503"/>
              </p:ext>
            </p:extLst>
          </p:nvPr>
        </p:nvGraphicFramePr>
        <p:xfrm>
          <a:off x="17373600" y="10101492"/>
          <a:ext cx="8631936" cy="5882220"/>
        </p:xfrm>
        <a:graphic>
          <a:graphicData uri="http://schemas.openxmlformats.org/drawingml/2006/table">
            <a:tbl>
              <a:tblPr/>
              <a:tblGrid>
                <a:gridCol w="4315968">
                  <a:extLst>
                    <a:ext uri="{9D8B030D-6E8A-4147-A177-3AD203B41FA5}">
                      <a16:colId xmlns="" xmlns:a16="http://schemas.microsoft.com/office/drawing/2014/main" val="3456083864"/>
                    </a:ext>
                  </a:extLst>
                </a:gridCol>
                <a:gridCol w="4315968">
                  <a:extLst>
                    <a:ext uri="{9D8B030D-6E8A-4147-A177-3AD203B41FA5}">
                      <a16:colId xmlns="" xmlns:a16="http://schemas.microsoft.com/office/drawing/2014/main" val="2054091695"/>
                    </a:ext>
                  </a:extLst>
                </a:gridCol>
              </a:tblGrid>
              <a:tr h="2941110">
                <a:tc>
                  <a:txBody>
                    <a:bodyPr/>
                    <a:lstStyle/>
                    <a:p>
                      <a:pPr algn="ctr"/>
                      <a:endParaRPr lang="en-US" sz="6000" dirty="0">
                        <a:latin typeface="Cambria" panose="02040503050406030204" pitchFamily="18" charset="0"/>
                      </a:endParaRPr>
                    </a:p>
                    <a:p>
                      <a:pPr algn="ctr"/>
                      <a:r>
                        <a:rPr lang="en-US" sz="6000" dirty="0">
                          <a:latin typeface="Cambria" panose="02040503050406030204" pitchFamily="18" charset="0"/>
                        </a:rPr>
                        <a:t>Achieved</a:t>
                      </a:r>
                    </a:p>
                  </a:txBody>
                  <a:tcPr>
                    <a:lnL w="12700" cmpd="sng">
                      <a:solidFill>
                        <a:schemeClr val="tx1"/>
                      </a:solidFill>
                      <a:prstDash val="solid"/>
                    </a:lnL>
                    <a:lnR w="12700" cap="flat" cmpd="sng" algn="ctr">
                      <a:solidFill>
                        <a:schemeClr val="tx1"/>
                      </a:solidFill>
                      <a:prstDash val="solid"/>
                      <a:round/>
                      <a:headEnd type="none" w="med" len="med"/>
                      <a:tailEnd type="none" w="med" len="med"/>
                    </a:lnR>
                    <a:lnT w="12700" cmpd="sng">
                      <a:solidFill>
                        <a:schemeClr val="tx1"/>
                      </a:solidFill>
                      <a:prstDash val="solid"/>
                    </a:lnT>
                    <a:lnB w="12700" cap="flat" cmpd="sng" algn="ctr">
                      <a:solidFill>
                        <a:schemeClr val="tx1"/>
                      </a:solidFill>
                      <a:prstDash val="solid"/>
                      <a:round/>
                      <a:headEnd type="none" w="med" len="med"/>
                      <a:tailEnd type="none" w="med" len="med"/>
                    </a:lnB>
                  </a:tcPr>
                </a:tc>
                <a:tc>
                  <a:txBody>
                    <a:bodyPr/>
                    <a:lstStyle/>
                    <a:p>
                      <a:endParaRPr lang="en-US" sz="6000" dirty="0">
                        <a:latin typeface="Cambria" panose="02040503050406030204" pitchFamily="18" charset="0"/>
                      </a:endParaRPr>
                    </a:p>
                    <a:p>
                      <a:pPr algn="ctr"/>
                      <a:r>
                        <a:rPr lang="en-US" sz="6000" dirty="0">
                          <a:latin typeface="Cambria" panose="02040503050406030204" pitchFamily="18" charset="0"/>
                        </a:rPr>
                        <a:t>Moratorium</a:t>
                      </a:r>
                    </a:p>
                  </a:txBody>
                  <a:tcPr>
                    <a:lnL w="12700" cap="flat" cmpd="sng" algn="ctr">
                      <a:solidFill>
                        <a:schemeClr val="tx1"/>
                      </a:solidFill>
                      <a:prstDash val="solid"/>
                      <a:round/>
                      <a:headEnd type="none" w="med" len="med"/>
                      <a:tailEnd type="none" w="med" len="med"/>
                    </a:lnL>
                    <a:lnR w="12700" cmpd="sng">
                      <a:solidFill>
                        <a:schemeClr val="tx1"/>
                      </a:solidFill>
                      <a:prstDash val="soli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24071482"/>
                  </a:ext>
                </a:extLst>
              </a:tr>
              <a:tr h="2941110">
                <a:tc>
                  <a:txBody>
                    <a:bodyPr/>
                    <a:lstStyle/>
                    <a:p>
                      <a:endParaRPr lang="en-US" sz="6000" dirty="0">
                        <a:latin typeface="Cambria" panose="02040503050406030204" pitchFamily="18" charset="0"/>
                      </a:endParaRPr>
                    </a:p>
                    <a:p>
                      <a:pPr algn="ctr"/>
                      <a:r>
                        <a:rPr lang="en-US" sz="6000" dirty="0">
                          <a:latin typeface="Cambria" panose="02040503050406030204" pitchFamily="18" charset="0"/>
                        </a:rPr>
                        <a:t>Foreclosure</a:t>
                      </a:r>
                    </a:p>
                    <a:p>
                      <a:endParaRPr lang="en-US" sz="6000" dirty="0">
                        <a:latin typeface="Cambria" panose="020405030504060302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mpd="sng">
                      <a:solidFill>
                        <a:schemeClr val="tx1"/>
                      </a:solidFill>
                      <a:prstDash val="solid"/>
                    </a:lnB>
                  </a:tcPr>
                </a:tc>
                <a:tc>
                  <a:txBody>
                    <a:bodyPr/>
                    <a:lstStyle/>
                    <a:p>
                      <a:endParaRPr lang="en-US" sz="6000" dirty="0">
                        <a:latin typeface="Cambria" panose="02040503050406030204" pitchFamily="18" charset="0"/>
                      </a:endParaRPr>
                    </a:p>
                    <a:p>
                      <a:pPr algn="ctr"/>
                      <a:r>
                        <a:rPr lang="en-US" sz="6000" dirty="0">
                          <a:latin typeface="Cambria" panose="02040503050406030204" pitchFamily="18" charset="0"/>
                        </a:rPr>
                        <a:t>Diffuse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709219854"/>
                  </a:ext>
                </a:extLst>
              </a:tr>
            </a:tbl>
          </a:graphicData>
        </a:graphic>
      </p:graphicFrame>
      <p:sp>
        <p:nvSpPr>
          <p:cNvPr id="22" name="Minus Sign 21">
            <a:extLst>
              <a:ext uri="{FF2B5EF4-FFF2-40B4-BE49-F238E27FC236}">
                <a16:creationId xmlns="" xmlns:a16="http://schemas.microsoft.com/office/drawing/2014/main" id="{E1A2E7AB-01E8-4A95-A5B2-FB7E77C34FEE}"/>
              </a:ext>
            </a:extLst>
          </p:cNvPr>
          <p:cNvSpPr/>
          <p:nvPr/>
        </p:nvSpPr>
        <p:spPr>
          <a:xfrm flipV="1">
            <a:off x="-4169663" y="6081439"/>
            <a:ext cx="52340256" cy="295154"/>
          </a:xfrm>
          <a:prstGeom prst="mathMinus">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25" name="TextBox 24">
            <a:extLst>
              <a:ext uri="{FF2B5EF4-FFF2-40B4-BE49-F238E27FC236}">
                <a16:creationId xmlns="" xmlns:a16="http://schemas.microsoft.com/office/drawing/2014/main" id="{40F5B815-65B9-4851-A00A-1603D02B81CC}"/>
              </a:ext>
            </a:extLst>
          </p:cNvPr>
          <p:cNvSpPr txBox="1"/>
          <p:nvPr/>
        </p:nvSpPr>
        <p:spPr>
          <a:xfrm>
            <a:off x="14455783" y="16866202"/>
            <a:ext cx="13167360" cy="1107996"/>
          </a:xfrm>
          <a:prstGeom prst="rect">
            <a:avLst/>
          </a:prstGeom>
          <a:noFill/>
        </p:spPr>
        <p:txBody>
          <a:bodyPr wrap="square" rtlCol="0">
            <a:spAutoFit/>
          </a:bodyPr>
          <a:lstStyle/>
          <a:p>
            <a:r>
              <a:rPr lang="en-US" sz="6500" b="1" u="sng" dirty="0">
                <a:latin typeface="Cambria" panose="02040503050406030204" pitchFamily="18" charset="0"/>
              </a:rPr>
              <a:t>Adolescents and Depression</a:t>
            </a:r>
          </a:p>
        </p:txBody>
      </p:sp>
      <p:sp>
        <p:nvSpPr>
          <p:cNvPr id="3" name="TextBox 2">
            <a:extLst>
              <a:ext uri="{FF2B5EF4-FFF2-40B4-BE49-F238E27FC236}">
                <a16:creationId xmlns="" xmlns:a16="http://schemas.microsoft.com/office/drawing/2014/main" id="{4838007F-5F59-4305-9C73-72BE611FF65B}"/>
              </a:ext>
            </a:extLst>
          </p:cNvPr>
          <p:cNvSpPr txBox="1"/>
          <p:nvPr/>
        </p:nvSpPr>
        <p:spPr>
          <a:xfrm flipH="1">
            <a:off x="15832716" y="16024648"/>
            <a:ext cx="10172820" cy="584775"/>
          </a:xfrm>
          <a:prstGeom prst="rect">
            <a:avLst/>
          </a:prstGeom>
          <a:noFill/>
        </p:spPr>
        <p:txBody>
          <a:bodyPr wrap="square" rtlCol="0">
            <a:spAutoFit/>
          </a:bodyPr>
          <a:lstStyle/>
          <a:p>
            <a:r>
              <a:rPr lang="en-US" sz="3200" dirty="0">
                <a:latin typeface="Cambria" panose="02040503050406030204" pitchFamily="18" charset="0"/>
              </a:rPr>
              <a:t>Marcia’s four stages of identity development, illustrated.</a:t>
            </a:r>
          </a:p>
        </p:txBody>
      </p:sp>
      <p:sp>
        <p:nvSpPr>
          <p:cNvPr id="4" name="TextBox 3">
            <a:extLst>
              <a:ext uri="{FF2B5EF4-FFF2-40B4-BE49-F238E27FC236}">
                <a16:creationId xmlns="" xmlns:a16="http://schemas.microsoft.com/office/drawing/2014/main" id="{DE2B738E-5662-4175-8B0F-70B6CC06CB01}"/>
              </a:ext>
            </a:extLst>
          </p:cNvPr>
          <p:cNvSpPr txBox="1"/>
          <p:nvPr/>
        </p:nvSpPr>
        <p:spPr>
          <a:xfrm>
            <a:off x="1082579" y="20877485"/>
            <a:ext cx="11355472" cy="10895290"/>
          </a:xfrm>
          <a:prstGeom prst="rect">
            <a:avLst/>
          </a:prstGeom>
          <a:noFill/>
        </p:spPr>
        <p:txBody>
          <a:bodyPr wrap="square" rtlCol="0">
            <a:spAutoFit/>
          </a:bodyPr>
          <a:lstStyle/>
          <a:p>
            <a:pPr marL="285750" indent="-285750">
              <a:buFont typeface="Arial" panose="020B0604020202020204" pitchFamily="34" charset="0"/>
              <a:buChar char="•"/>
            </a:pPr>
            <a:r>
              <a:rPr lang="en-US" sz="3900" dirty="0">
                <a:latin typeface="Cambria" panose="02040503050406030204" pitchFamily="18" charset="0"/>
              </a:rPr>
              <a:t> </a:t>
            </a:r>
            <a:r>
              <a:rPr lang="en-US" sz="3900" b="1" dirty="0">
                <a:latin typeface="Cambria" panose="02040503050406030204" pitchFamily="18" charset="0"/>
              </a:rPr>
              <a:t>Crisis (experience) </a:t>
            </a:r>
            <a:r>
              <a:rPr lang="en-US" sz="3900" dirty="0">
                <a:latin typeface="Cambria" panose="02040503050406030204" pitchFamily="18" charset="0"/>
              </a:rPr>
              <a:t>and commitment (one’s   opinion about the experience) are crucial elements of adolescent identity development</a:t>
            </a:r>
            <a:r>
              <a:rPr lang="en-US" sz="3900" dirty="0" smtClean="0">
                <a:latin typeface="Cambria" panose="02040503050406030204" pitchFamily="18" charset="0"/>
              </a:rPr>
              <a:t>.</a:t>
            </a:r>
          </a:p>
          <a:p>
            <a:pPr marL="285750" indent="-285750">
              <a:buFont typeface="Arial" panose="020B0604020202020204" pitchFamily="34" charset="0"/>
              <a:buChar char="•"/>
            </a:pPr>
            <a:endParaRPr lang="en-US" sz="3900" dirty="0">
              <a:latin typeface="Cambria" panose="02040503050406030204" pitchFamily="18" charset="0"/>
            </a:endParaRPr>
          </a:p>
          <a:p>
            <a:pPr marL="285750" indent="-285750">
              <a:buFont typeface="Arial" panose="020B0604020202020204" pitchFamily="34" charset="0"/>
              <a:buChar char="•"/>
            </a:pPr>
            <a:r>
              <a:rPr lang="en-US" sz="3900" dirty="0">
                <a:latin typeface="Cambria" panose="02040503050406030204" pitchFamily="18" charset="0"/>
              </a:rPr>
              <a:t> </a:t>
            </a:r>
            <a:r>
              <a:rPr lang="en-US" sz="3900" b="1" dirty="0">
                <a:latin typeface="Cambria" panose="02040503050406030204" pitchFamily="18" charset="0"/>
              </a:rPr>
              <a:t>Parenting styles </a:t>
            </a:r>
            <a:r>
              <a:rPr lang="en-US" sz="3900" dirty="0">
                <a:latin typeface="Cambria" panose="02040503050406030204" pitchFamily="18" charset="0"/>
              </a:rPr>
              <a:t>affect identity development (Smits, et al, 2010). </a:t>
            </a:r>
            <a:endParaRPr lang="en-US" sz="3900" dirty="0" smtClean="0">
              <a:latin typeface="Cambria" panose="02040503050406030204" pitchFamily="18" charset="0"/>
            </a:endParaRPr>
          </a:p>
          <a:p>
            <a:pPr marL="285750" indent="-285750">
              <a:buFont typeface="Arial" panose="020B0604020202020204" pitchFamily="34" charset="0"/>
              <a:buChar char="•"/>
            </a:pPr>
            <a:endParaRPr lang="en-US" sz="3900" dirty="0">
              <a:latin typeface="Cambria" panose="02040503050406030204" pitchFamily="18" charset="0"/>
            </a:endParaRPr>
          </a:p>
          <a:p>
            <a:pPr marL="742950" lvl="1" indent="-285750">
              <a:buFont typeface="Arial" panose="020B0604020202020204" pitchFamily="34" charset="0"/>
              <a:buChar char="•"/>
            </a:pPr>
            <a:r>
              <a:rPr lang="en-US" sz="3900" dirty="0">
                <a:latin typeface="Cambria" panose="02040503050406030204" pitchFamily="18" charset="0"/>
              </a:rPr>
              <a:t> </a:t>
            </a:r>
            <a:r>
              <a:rPr lang="en-US" sz="3900" b="1" dirty="0">
                <a:latin typeface="Cambria" panose="02040503050406030204" pitchFamily="18" charset="0"/>
              </a:rPr>
              <a:t>Autonomous</a:t>
            </a:r>
            <a:r>
              <a:rPr lang="en-US" sz="3900" dirty="0">
                <a:latin typeface="Cambria" panose="02040503050406030204" pitchFamily="18" charset="0"/>
              </a:rPr>
              <a:t>: Strong psychosocial adjustment</a:t>
            </a:r>
          </a:p>
          <a:p>
            <a:pPr marL="742950" lvl="1" indent="-285750">
              <a:buFont typeface="Arial" panose="020B0604020202020204" pitchFamily="34" charset="0"/>
              <a:buChar char="•"/>
            </a:pPr>
            <a:r>
              <a:rPr lang="en-US" sz="3900" dirty="0">
                <a:latin typeface="Cambria" panose="02040503050406030204" pitchFamily="18" charset="0"/>
              </a:rPr>
              <a:t> </a:t>
            </a:r>
            <a:r>
              <a:rPr lang="en-US" sz="3900" b="1" dirty="0">
                <a:latin typeface="Cambria" panose="02040503050406030204" pitchFamily="18" charset="0"/>
              </a:rPr>
              <a:t>Controlled</a:t>
            </a:r>
            <a:r>
              <a:rPr lang="en-US" sz="3900" dirty="0">
                <a:latin typeface="Cambria" panose="02040503050406030204" pitchFamily="18" charset="0"/>
              </a:rPr>
              <a:t>: Prejudice, identity </a:t>
            </a:r>
            <a:r>
              <a:rPr lang="en-US" sz="3900" dirty="0" smtClean="0">
                <a:latin typeface="Cambria" panose="02040503050406030204" pitchFamily="18" charset="0"/>
              </a:rPr>
              <a:t>diffusion</a:t>
            </a:r>
          </a:p>
          <a:p>
            <a:pPr lvl="1"/>
            <a:endParaRPr lang="en-US" sz="3900" dirty="0">
              <a:latin typeface="Cambria" panose="02040503050406030204" pitchFamily="18" charset="0"/>
            </a:endParaRPr>
          </a:p>
          <a:p>
            <a:pPr marL="285750" indent="-285750">
              <a:buFont typeface="Arial" panose="020B0604020202020204" pitchFamily="34" charset="0"/>
              <a:buChar char="•"/>
            </a:pPr>
            <a:r>
              <a:rPr lang="en-US" sz="3900" dirty="0">
                <a:latin typeface="Cambria" panose="02040503050406030204" pitchFamily="18" charset="0"/>
              </a:rPr>
              <a:t> </a:t>
            </a:r>
            <a:r>
              <a:rPr lang="en-US" sz="3900" b="1" dirty="0">
                <a:latin typeface="Cambria" panose="02040503050406030204" pitchFamily="18" charset="0"/>
              </a:rPr>
              <a:t>An increasingly </a:t>
            </a:r>
            <a:r>
              <a:rPr lang="en-US" sz="3900" dirty="0">
                <a:latin typeface="Cambria" panose="02040503050406030204" pitchFamily="18" charset="0"/>
              </a:rPr>
              <a:t>globalized society means a greater chance for identity exploration and inclusion across cultures (Schuff, 2016). </a:t>
            </a:r>
            <a:endParaRPr lang="en-US" sz="3900" dirty="0" smtClean="0">
              <a:latin typeface="Cambria" panose="02040503050406030204" pitchFamily="18" charset="0"/>
            </a:endParaRPr>
          </a:p>
          <a:p>
            <a:endParaRPr lang="en-US" sz="3900" dirty="0">
              <a:latin typeface="Cambria" panose="02040503050406030204" pitchFamily="18" charset="0"/>
            </a:endParaRPr>
          </a:p>
          <a:p>
            <a:pPr marL="285750" indent="-285750">
              <a:buFont typeface="Arial" panose="020B0604020202020204" pitchFamily="34" charset="0"/>
              <a:buChar char="•"/>
            </a:pPr>
            <a:r>
              <a:rPr lang="en-US" sz="3900" dirty="0">
                <a:latin typeface="Cambria" panose="02040503050406030204" pitchFamily="18" charset="0"/>
              </a:rPr>
              <a:t> </a:t>
            </a:r>
            <a:r>
              <a:rPr lang="en-US" sz="3900" b="1" dirty="0">
                <a:latin typeface="Cambria" panose="02040503050406030204" pitchFamily="18" charset="0"/>
              </a:rPr>
              <a:t>Sachkova &amp; Timoshina </a:t>
            </a:r>
            <a:r>
              <a:rPr lang="en-US" sz="3900" dirty="0">
                <a:latin typeface="Cambria" panose="02040503050406030204" pitchFamily="18" charset="0"/>
              </a:rPr>
              <a:t>(2016) found that adolescent gender identity plays a role in social status, with perceived gender identity correlating to social status within groups.</a:t>
            </a:r>
          </a:p>
        </p:txBody>
      </p:sp>
      <p:sp>
        <p:nvSpPr>
          <p:cNvPr id="18" name="TextBox 17">
            <a:extLst>
              <a:ext uri="{FF2B5EF4-FFF2-40B4-BE49-F238E27FC236}">
                <a16:creationId xmlns="" xmlns:a16="http://schemas.microsoft.com/office/drawing/2014/main" id="{8F0D143C-E872-4E58-90B8-384E74DCF076}"/>
              </a:ext>
            </a:extLst>
          </p:cNvPr>
          <p:cNvSpPr txBox="1"/>
          <p:nvPr/>
        </p:nvSpPr>
        <p:spPr>
          <a:xfrm>
            <a:off x="14455783" y="18230977"/>
            <a:ext cx="13117741" cy="13896112"/>
          </a:xfrm>
          <a:prstGeom prst="rect">
            <a:avLst/>
          </a:prstGeom>
          <a:noFill/>
        </p:spPr>
        <p:txBody>
          <a:bodyPr wrap="square" rtlCol="0">
            <a:spAutoFit/>
          </a:bodyPr>
          <a:lstStyle/>
          <a:p>
            <a:pPr marL="571500" indent="-571500">
              <a:buFont typeface="Arial" panose="020B0604020202020204" pitchFamily="34" charset="0"/>
              <a:buChar char="•"/>
            </a:pPr>
            <a:r>
              <a:rPr lang="en-US" sz="3900" b="1" dirty="0">
                <a:latin typeface="Cambria" panose="02040503050406030204" pitchFamily="18" charset="0"/>
              </a:rPr>
              <a:t>Parent-adolescent conflict </a:t>
            </a:r>
            <a:r>
              <a:rPr lang="en-US" sz="3900" dirty="0">
                <a:latin typeface="Cambria" panose="02040503050406030204" pitchFamily="18" charset="0"/>
              </a:rPr>
              <a:t>can be a major source of depression for adolescents, contributing to problems including lower self-esteem, truancy, and externalization and internalization of problems (Kulashekara &amp; Venkatesh, 2014</a:t>
            </a:r>
            <a:r>
              <a:rPr lang="en-US" sz="3900" dirty="0" smtClean="0">
                <a:latin typeface="Cambria" panose="02040503050406030204" pitchFamily="18" charset="0"/>
              </a:rPr>
              <a:t>).</a:t>
            </a:r>
          </a:p>
          <a:p>
            <a:pPr marL="571500" indent="-571500">
              <a:buFont typeface="Arial" panose="020B0604020202020204" pitchFamily="34" charset="0"/>
              <a:buChar char="•"/>
            </a:pPr>
            <a:endParaRPr lang="en-US" sz="3900" dirty="0">
              <a:latin typeface="Cambria" panose="02040503050406030204" pitchFamily="18" charset="0"/>
            </a:endParaRPr>
          </a:p>
          <a:p>
            <a:pPr marL="571500" indent="-571500">
              <a:buFont typeface="Arial" panose="020B0604020202020204" pitchFamily="34" charset="0"/>
              <a:buChar char="•"/>
            </a:pPr>
            <a:r>
              <a:rPr lang="en-US" sz="3900" b="1" dirty="0">
                <a:latin typeface="Cambria" panose="02040503050406030204" pitchFamily="18" charset="0"/>
              </a:rPr>
              <a:t>Interestingly,</a:t>
            </a:r>
            <a:r>
              <a:rPr lang="en-US" sz="3900" dirty="0">
                <a:latin typeface="Cambria" panose="02040503050406030204" pitchFamily="18" charset="0"/>
              </a:rPr>
              <a:t> peer neglect on average has a greater impact on adolescent depression than parental neglect, except in cases of severe or sexual abuse (Christ, et al, 2017</a:t>
            </a:r>
            <a:r>
              <a:rPr lang="en-US" sz="3900" dirty="0" smtClean="0">
                <a:latin typeface="Cambria" panose="02040503050406030204" pitchFamily="18" charset="0"/>
              </a:rPr>
              <a:t>).</a:t>
            </a:r>
          </a:p>
          <a:p>
            <a:pPr marL="571500" indent="-571500">
              <a:buFont typeface="Arial" panose="020B0604020202020204" pitchFamily="34" charset="0"/>
              <a:buChar char="•"/>
            </a:pPr>
            <a:endParaRPr lang="en-US" sz="3900" dirty="0">
              <a:latin typeface="Cambria" panose="02040503050406030204" pitchFamily="18" charset="0"/>
            </a:endParaRPr>
          </a:p>
          <a:p>
            <a:pPr marL="571500" indent="-571500">
              <a:buFont typeface="Arial" panose="020B0604020202020204" pitchFamily="34" charset="0"/>
              <a:buChar char="•"/>
            </a:pPr>
            <a:r>
              <a:rPr lang="en-US" sz="3900" b="1" dirty="0">
                <a:latin typeface="Cambria" panose="02040503050406030204" pitchFamily="18" charset="0"/>
              </a:rPr>
              <a:t>One study</a:t>
            </a:r>
            <a:r>
              <a:rPr lang="en-US" sz="3900" dirty="0">
                <a:latin typeface="Cambria" panose="02040503050406030204" pitchFamily="18" charset="0"/>
              </a:rPr>
              <a:t> seeking a connection between spirituality and depression found that US girls are more likely to experience mental health issues (Sangwon &amp; Choong, 2016). </a:t>
            </a:r>
            <a:endParaRPr lang="en-US" sz="3900" dirty="0" smtClean="0">
              <a:latin typeface="Cambria" panose="02040503050406030204" pitchFamily="18" charset="0"/>
            </a:endParaRPr>
          </a:p>
          <a:p>
            <a:pPr marL="571500" indent="-571500">
              <a:buFont typeface="Arial" panose="020B0604020202020204" pitchFamily="34" charset="0"/>
              <a:buChar char="•"/>
            </a:pPr>
            <a:endParaRPr lang="en-US" sz="3900" dirty="0">
              <a:latin typeface="Cambria" panose="02040503050406030204" pitchFamily="18" charset="0"/>
            </a:endParaRPr>
          </a:p>
          <a:p>
            <a:pPr marL="571500" indent="-571500">
              <a:buFont typeface="Arial" panose="020B0604020202020204" pitchFamily="34" charset="0"/>
              <a:buChar char="•"/>
            </a:pPr>
            <a:r>
              <a:rPr lang="en-US" sz="3900" b="1" dirty="0">
                <a:latin typeface="Cambria" panose="02040503050406030204" pitchFamily="18" charset="0"/>
              </a:rPr>
              <a:t>This is </a:t>
            </a:r>
            <a:r>
              <a:rPr lang="en-US" sz="3900" dirty="0">
                <a:latin typeface="Cambria" panose="02040503050406030204" pitchFamily="18" charset="0"/>
              </a:rPr>
              <a:t>problematic because the rate of suicide is much higher among males than among females worldwide (Hunt, et al, 2017</a:t>
            </a:r>
            <a:r>
              <a:rPr lang="en-US" sz="3900" dirty="0" smtClean="0">
                <a:latin typeface="Cambria" panose="02040503050406030204" pitchFamily="18" charset="0"/>
              </a:rPr>
              <a:t>).</a:t>
            </a:r>
          </a:p>
          <a:p>
            <a:pPr marL="571500" indent="-571500">
              <a:buFont typeface="Arial" panose="020B0604020202020204" pitchFamily="34" charset="0"/>
              <a:buChar char="•"/>
            </a:pPr>
            <a:endParaRPr lang="en-US" sz="3900" dirty="0">
              <a:latin typeface="Cambria" panose="02040503050406030204" pitchFamily="18" charset="0"/>
            </a:endParaRPr>
          </a:p>
          <a:p>
            <a:pPr marL="571500" indent="-571500">
              <a:buFont typeface="Arial" panose="020B0604020202020204" pitchFamily="34" charset="0"/>
              <a:buChar char="•"/>
            </a:pPr>
            <a:r>
              <a:rPr lang="en-US" sz="3900" b="1" dirty="0">
                <a:latin typeface="Cambria" panose="02040503050406030204" pitchFamily="18" charset="0"/>
              </a:rPr>
              <a:t>Expression of </a:t>
            </a:r>
            <a:r>
              <a:rPr lang="en-US" sz="3900" dirty="0">
                <a:latin typeface="Cambria" panose="02040503050406030204" pitchFamily="18" charset="0"/>
              </a:rPr>
              <a:t>depressive symptoms in adolescence is connected with deficits in emotional clarity and onset of depression in the future if untreated.</a:t>
            </a:r>
          </a:p>
        </p:txBody>
      </p:sp>
      <p:sp>
        <p:nvSpPr>
          <p:cNvPr id="5" name="TextBox 4"/>
          <p:cNvSpPr txBox="1"/>
          <p:nvPr/>
        </p:nvSpPr>
        <p:spPr>
          <a:xfrm>
            <a:off x="28224916" y="7149604"/>
            <a:ext cx="12563855" cy="1092607"/>
          </a:xfrm>
          <a:prstGeom prst="rect">
            <a:avLst/>
          </a:prstGeom>
          <a:noFill/>
        </p:spPr>
        <p:txBody>
          <a:bodyPr wrap="square" rtlCol="0">
            <a:spAutoFit/>
          </a:bodyPr>
          <a:lstStyle/>
          <a:p>
            <a:r>
              <a:rPr lang="en-US" sz="6500" b="1" u="sng" dirty="0">
                <a:latin typeface="Cambria" panose="02040503050406030204" pitchFamily="18" charset="0"/>
              </a:rPr>
              <a:t>Clinical Treatment</a:t>
            </a:r>
          </a:p>
        </p:txBody>
      </p:sp>
      <p:sp>
        <p:nvSpPr>
          <p:cNvPr id="11" name="TextBox 10"/>
          <p:cNvSpPr txBox="1"/>
          <p:nvPr/>
        </p:nvSpPr>
        <p:spPr>
          <a:xfrm>
            <a:off x="28030138" y="8529503"/>
            <a:ext cx="13879287" cy="19897755"/>
          </a:xfrm>
          <a:prstGeom prst="rect">
            <a:avLst/>
          </a:prstGeom>
          <a:noFill/>
        </p:spPr>
        <p:txBody>
          <a:bodyPr wrap="square" rtlCol="0">
            <a:spAutoFit/>
          </a:bodyPr>
          <a:lstStyle/>
          <a:p>
            <a:pPr marL="571500" indent="-571500">
              <a:buFont typeface="Arial" panose="020B0604020202020204" pitchFamily="34" charset="0"/>
              <a:buChar char="•"/>
            </a:pPr>
            <a:r>
              <a:rPr lang="en-US" sz="3900" b="1" dirty="0">
                <a:latin typeface="Cambria" panose="02040503050406030204" pitchFamily="18" charset="0"/>
              </a:rPr>
              <a:t>Symptoms of </a:t>
            </a:r>
            <a:r>
              <a:rPr lang="en-US" sz="3900" dirty="0">
                <a:latin typeface="Cambria" panose="02040503050406030204" pitchFamily="18" charset="0"/>
              </a:rPr>
              <a:t>depression should be identified as early as possible in adolescence so as to prevent full onset of depression and deficits in emotional clarity later in life</a:t>
            </a:r>
            <a:r>
              <a:rPr lang="en-US" sz="3900" dirty="0" smtClean="0">
                <a:latin typeface="Cambria" panose="02040503050406030204" pitchFamily="18" charset="0"/>
              </a:rPr>
              <a:t>.</a:t>
            </a:r>
          </a:p>
          <a:p>
            <a:pPr marL="571500" indent="-571500">
              <a:buFont typeface="Arial" panose="020B0604020202020204" pitchFamily="34" charset="0"/>
              <a:buChar char="•"/>
            </a:pPr>
            <a:endParaRPr lang="en-US" sz="3900" dirty="0">
              <a:latin typeface="Cambria" panose="02040503050406030204" pitchFamily="18" charset="0"/>
            </a:endParaRPr>
          </a:p>
          <a:p>
            <a:pPr marL="571500" indent="-571500">
              <a:buFont typeface="Arial" panose="020B0604020202020204" pitchFamily="34" charset="0"/>
              <a:buChar char="•"/>
            </a:pPr>
            <a:r>
              <a:rPr lang="en-US" sz="3900" b="1" dirty="0">
                <a:latin typeface="Cambria" panose="02040503050406030204" pitchFamily="18" charset="0"/>
              </a:rPr>
              <a:t>Demir, et al </a:t>
            </a:r>
            <a:r>
              <a:rPr lang="en-US" sz="3900" dirty="0">
                <a:latin typeface="Cambria" panose="02040503050406030204" pitchFamily="18" charset="0"/>
              </a:rPr>
              <a:t>(2010) found a direct two-way relationship between depression and identity confusion using the Beck Depression Inventory (BDI) and the Sense of Identity Assessment Form (SIAF). This method could be highly useful in identifying identity confusion and depression in adolescents</a:t>
            </a:r>
            <a:r>
              <a:rPr lang="en-US" sz="3900" dirty="0" smtClean="0">
                <a:latin typeface="Cambria" panose="02040503050406030204" pitchFamily="18" charset="0"/>
              </a:rPr>
              <a:t>.</a:t>
            </a:r>
          </a:p>
          <a:p>
            <a:pPr marL="571500" indent="-571500">
              <a:buFont typeface="Arial" panose="020B0604020202020204" pitchFamily="34" charset="0"/>
              <a:buChar char="•"/>
            </a:pPr>
            <a:endParaRPr lang="en-US" sz="3900" dirty="0">
              <a:latin typeface="Cambria" panose="02040503050406030204" pitchFamily="18" charset="0"/>
            </a:endParaRPr>
          </a:p>
          <a:p>
            <a:pPr marL="571500" indent="-571500">
              <a:buFont typeface="Arial" panose="020B0604020202020204" pitchFamily="34" charset="0"/>
              <a:buChar char="•"/>
            </a:pPr>
            <a:r>
              <a:rPr lang="en-US" sz="3900" dirty="0">
                <a:latin typeface="Cambria" panose="02040503050406030204" pitchFamily="18" charset="0"/>
              </a:rPr>
              <a:t> </a:t>
            </a:r>
            <a:r>
              <a:rPr lang="en-US" sz="3900" b="1" dirty="0">
                <a:latin typeface="Cambria" panose="02040503050406030204" pitchFamily="18" charset="0"/>
              </a:rPr>
              <a:t>Identifying problems </a:t>
            </a:r>
            <a:r>
              <a:rPr lang="en-US" sz="3900" dirty="0">
                <a:latin typeface="Cambria" panose="02040503050406030204" pitchFamily="18" charset="0"/>
              </a:rPr>
              <a:t>in parental behaviors, such as conflict or neglect, as well as adolescent perceptions of parents, can be invaluable in treating a source of adolescent depression and identity confusion</a:t>
            </a:r>
            <a:r>
              <a:rPr lang="en-US" sz="3900" dirty="0" smtClean="0">
                <a:latin typeface="Cambria" panose="02040503050406030204" pitchFamily="18" charset="0"/>
              </a:rPr>
              <a:t>.</a:t>
            </a:r>
          </a:p>
          <a:p>
            <a:pPr marL="571500" indent="-571500">
              <a:buFont typeface="Arial" panose="020B0604020202020204" pitchFamily="34" charset="0"/>
              <a:buChar char="•"/>
            </a:pPr>
            <a:endParaRPr lang="en-US" sz="3900" dirty="0">
              <a:latin typeface="Cambria" panose="02040503050406030204" pitchFamily="18" charset="0"/>
            </a:endParaRPr>
          </a:p>
          <a:p>
            <a:pPr marL="571500" indent="-571500">
              <a:buFont typeface="Arial" panose="020B0604020202020204" pitchFamily="34" charset="0"/>
              <a:buChar char="•"/>
            </a:pPr>
            <a:r>
              <a:rPr lang="en-US" sz="3900" b="1" dirty="0">
                <a:latin typeface="Cambria" panose="02040503050406030204" pitchFamily="18" charset="0"/>
              </a:rPr>
              <a:t>Stone &amp; Gibb</a:t>
            </a:r>
            <a:r>
              <a:rPr lang="en-US" sz="3900" dirty="0">
                <a:latin typeface="Cambria" panose="02040503050406030204" pitchFamily="18" charset="0"/>
              </a:rPr>
              <a:t> (2014) suggest targeting co-rumination (stewing on negative thoughts) in adolescent depression treatment. </a:t>
            </a:r>
            <a:endParaRPr lang="en-US" sz="3900" dirty="0" smtClean="0">
              <a:latin typeface="Cambria" panose="02040503050406030204" pitchFamily="18" charset="0"/>
            </a:endParaRPr>
          </a:p>
          <a:p>
            <a:pPr marL="571500" indent="-571500">
              <a:buFont typeface="Arial" panose="020B0604020202020204" pitchFamily="34" charset="0"/>
              <a:buChar char="•"/>
            </a:pPr>
            <a:endParaRPr lang="en-US" sz="3900" dirty="0">
              <a:latin typeface="Cambria" panose="02040503050406030204" pitchFamily="18" charset="0"/>
            </a:endParaRPr>
          </a:p>
          <a:p>
            <a:pPr marL="571500" indent="-571500">
              <a:buFont typeface="Arial" panose="020B0604020202020204" pitchFamily="34" charset="0"/>
              <a:buChar char="•"/>
            </a:pPr>
            <a:r>
              <a:rPr lang="en-US" sz="3900" b="1" dirty="0">
                <a:latin typeface="Cambria" panose="02040503050406030204" pitchFamily="18" charset="0"/>
              </a:rPr>
              <a:t>Positive therapy </a:t>
            </a:r>
            <a:r>
              <a:rPr lang="en-US" sz="3900" dirty="0">
                <a:latin typeface="Cambria" panose="02040503050406030204" pitchFamily="18" charset="0"/>
              </a:rPr>
              <a:t>was shown to be effective in a study using adolescent participants identified to have moderate to severe depression using the BDI. These exercises encourage mindfulness and positive thinking and were shown to be effective in reducing symptoms</a:t>
            </a:r>
            <a:r>
              <a:rPr lang="en-US" sz="3900" dirty="0" smtClean="0">
                <a:latin typeface="Cambria" panose="02040503050406030204" pitchFamily="18" charset="0"/>
              </a:rPr>
              <a:t>.</a:t>
            </a:r>
          </a:p>
          <a:p>
            <a:pPr marL="571500" indent="-571500">
              <a:buFont typeface="Arial" panose="020B0604020202020204" pitchFamily="34" charset="0"/>
              <a:buChar char="•"/>
            </a:pPr>
            <a:endParaRPr lang="en-US" sz="3900" dirty="0">
              <a:latin typeface="Cambria" panose="02040503050406030204" pitchFamily="18" charset="0"/>
            </a:endParaRPr>
          </a:p>
          <a:p>
            <a:pPr marL="571500" indent="-571500">
              <a:buFont typeface="Arial" panose="020B0604020202020204" pitchFamily="34" charset="0"/>
              <a:buChar char="•"/>
            </a:pPr>
            <a:r>
              <a:rPr lang="en-US" sz="3900" b="1" dirty="0">
                <a:latin typeface="Cambria" panose="02040503050406030204" pitchFamily="18" charset="0"/>
              </a:rPr>
              <a:t>Education is</a:t>
            </a:r>
            <a:r>
              <a:rPr lang="en-US" sz="3900" dirty="0">
                <a:latin typeface="Cambria" panose="02040503050406030204" pitchFamily="18" charset="0"/>
              </a:rPr>
              <a:t> likely the most important treatment for adolescents. This includes making parents, peers, and school systems aware of shifts in identity development and depressive symptoms so that early intervention can prevent full onset of depression later on</a:t>
            </a:r>
            <a:r>
              <a:rPr lang="en-US" sz="3900" dirty="0" smtClean="0">
                <a:latin typeface="Cambria" panose="02040503050406030204" pitchFamily="18" charset="0"/>
              </a:rPr>
              <a:t>.</a:t>
            </a:r>
            <a:endParaRPr lang="en-US" sz="3900" b="1" dirty="0">
              <a:latin typeface="Cambria" panose="02040503050406030204" pitchFamily="18" charset="0"/>
            </a:endParaRPr>
          </a:p>
          <a:p>
            <a:pPr marL="571500" indent="-571500">
              <a:buFont typeface="Arial" panose="020B0604020202020204" pitchFamily="34" charset="0"/>
              <a:buChar char="•"/>
            </a:pPr>
            <a:endParaRPr lang="en-US" sz="3900" dirty="0">
              <a:latin typeface="Cambria" panose="02040503050406030204" pitchFamily="18" charset="0"/>
            </a:endParaRPr>
          </a:p>
        </p:txBody>
      </p:sp>
      <p:sp>
        <p:nvSpPr>
          <p:cNvPr id="21" name="TextBox 20"/>
          <p:cNvSpPr txBox="1"/>
          <p:nvPr/>
        </p:nvSpPr>
        <p:spPr>
          <a:xfrm>
            <a:off x="28224916" y="27419485"/>
            <a:ext cx="13508025" cy="1092607"/>
          </a:xfrm>
          <a:prstGeom prst="rect">
            <a:avLst/>
          </a:prstGeom>
          <a:noFill/>
        </p:spPr>
        <p:txBody>
          <a:bodyPr wrap="square" rtlCol="0">
            <a:spAutoFit/>
          </a:bodyPr>
          <a:lstStyle/>
          <a:p>
            <a:r>
              <a:rPr lang="en-US" sz="6500" b="1" u="sng" dirty="0">
                <a:latin typeface="Cambria" panose="02040503050406030204" pitchFamily="18" charset="0"/>
              </a:rPr>
              <a:t>Future Research</a:t>
            </a:r>
          </a:p>
        </p:txBody>
      </p:sp>
      <p:sp>
        <p:nvSpPr>
          <p:cNvPr id="24" name="TextBox 23"/>
          <p:cNvSpPr txBox="1"/>
          <p:nvPr/>
        </p:nvSpPr>
        <p:spPr>
          <a:xfrm>
            <a:off x="28224916" y="28762116"/>
            <a:ext cx="14293234" cy="3093154"/>
          </a:xfrm>
          <a:prstGeom prst="rect">
            <a:avLst/>
          </a:prstGeom>
          <a:noFill/>
        </p:spPr>
        <p:txBody>
          <a:bodyPr wrap="square" rtlCol="0">
            <a:spAutoFit/>
          </a:bodyPr>
          <a:lstStyle/>
          <a:p>
            <a:pPr marL="285750" indent="-285750">
              <a:buFont typeface="Arial" panose="020B0604020202020204" pitchFamily="34" charset="0"/>
              <a:buChar char="•"/>
            </a:pPr>
            <a:r>
              <a:rPr lang="en-US" sz="3900" b="1" dirty="0">
                <a:latin typeface="Cambria" panose="02040503050406030204" pitchFamily="18" charset="0"/>
              </a:rPr>
              <a:t>The connection </a:t>
            </a:r>
            <a:r>
              <a:rPr lang="en-US" sz="3900" dirty="0">
                <a:latin typeface="Cambria" panose="02040503050406030204" pitchFamily="18" charset="0"/>
              </a:rPr>
              <a:t>between identity confusion and depression </a:t>
            </a:r>
            <a:r>
              <a:rPr lang="en-US" sz="3900" dirty="0" smtClean="0">
                <a:latin typeface="Cambria" panose="02040503050406030204" pitchFamily="18" charset="0"/>
              </a:rPr>
              <a:t>has been established</a:t>
            </a:r>
            <a:r>
              <a:rPr lang="en-US" sz="3900" dirty="0">
                <a:latin typeface="Cambria" panose="02040503050406030204" pitchFamily="18" charset="0"/>
              </a:rPr>
              <a:t>, but more research is needed to clarify this connection and its influence on the onset of depressive symptoms in adolescents. </a:t>
            </a:r>
          </a:p>
          <a:p>
            <a:pPr algn="ctr"/>
            <a:r>
              <a:rPr lang="en-US" sz="3900" b="1" u="sng" dirty="0">
                <a:latin typeface="Cambria" panose="02040503050406030204" pitchFamily="18" charset="0"/>
              </a:rPr>
              <a:t>References available upon request.</a:t>
            </a:r>
          </a:p>
        </p:txBody>
      </p:sp>
    </p:spTree>
    <p:extLst>
      <p:ext uri="{BB962C8B-B14F-4D97-AF65-F5344CB8AC3E}">
        <p14:creationId xmlns:p14="http://schemas.microsoft.com/office/powerpoint/2010/main" val="482521248"/>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14196</TotalTime>
  <Words>635</Words>
  <Application>Microsoft Office PowerPoint</Application>
  <PresentationFormat>Custom</PresentationFormat>
  <Paragraphs>62</Paragraphs>
  <Slides>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Cambria</vt:lpstr>
      <vt:lpstr>Office Theme</vt:lpstr>
      <vt:lpstr>Identity Confusion and Depression in Adolescents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Jamie Humphrey</dc:creator>
  <cp:lastModifiedBy>Jamie Humphrey</cp:lastModifiedBy>
  <cp:revision>32</cp:revision>
  <cp:lastPrinted>2018-03-26T11:27:36Z</cp:lastPrinted>
  <dcterms:created xsi:type="dcterms:W3CDTF">2018-03-06T20:49:28Z</dcterms:created>
  <dcterms:modified xsi:type="dcterms:W3CDTF">2018-04-03T02:06:59Z</dcterms:modified>
</cp:coreProperties>
</file>