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1"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5" r:id="rId15"/>
    <p:sldId id="276" r:id="rId16"/>
    <p:sldId id="277" r:id="rId17"/>
    <p:sldId id="278" r:id="rId18"/>
    <p:sldId id="269" r:id="rId19"/>
    <p:sldId id="270" r:id="rId20"/>
    <p:sldId id="271" r:id="rId21"/>
    <p:sldId id="272" r:id="rId22"/>
    <p:sldId id="273" r:id="rId23"/>
    <p:sldId id="279" r:id="rId24"/>
    <p:sldId id="27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7"/>
  </p:normalViewPr>
  <p:slideViewPr>
    <p:cSldViewPr snapToGrid="0" snapToObjects="1">
      <p:cViewPr varScale="1">
        <p:scale>
          <a:sx n="106" d="100"/>
          <a:sy n="106" d="100"/>
        </p:scale>
        <p:origin x="7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9A9244-2151-2847-A54F-474372EDB98E}" type="datetimeFigureOut">
              <a:rPr lang="en-US" smtClean="0"/>
              <a:t>4/18/18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5E740F-EA6D-F447-84B5-5ABB65D03825}" type="slidenum">
              <a:rPr lang="en-US" smtClean="0"/>
              <a:t>‹#›</a:t>
            </a:fld>
            <a:endParaRPr lang="en-US"/>
          </a:p>
        </p:txBody>
      </p:sp>
    </p:spTree>
    <p:extLst>
      <p:ext uri="{BB962C8B-B14F-4D97-AF65-F5344CB8AC3E}">
        <p14:creationId xmlns:p14="http://schemas.microsoft.com/office/powerpoint/2010/main" val="3298054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5E740F-EA6D-F447-84B5-5ABB65D03825}" type="slidenum">
              <a:rPr lang="en-US" smtClean="0"/>
              <a:t>4</a:t>
            </a:fld>
            <a:endParaRPr lang="en-US"/>
          </a:p>
        </p:txBody>
      </p:sp>
    </p:spTree>
    <p:extLst>
      <p:ext uri="{BB962C8B-B14F-4D97-AF65-F5344CB8AC3E}">
        <p14:creationId xmlns:p14="http://schemas.microsoft.com/office/powerpoint/2010/main" val="1057206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A51D37D-637E-5D4F-963F-E18D4F577476}" type="datetimeFigureOut">
              <a:rPr lang="en-US" smtClean="0"/>
              <a:t>4/18/18</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128784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51D37D-637E-5D4F-963F-E18D4F577476}" type="datetimeFigureOut">
              <a:rPr lang="en-US" smtClean="0"/>
              <a:t>4/18/18</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4262521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A51D37D-637E-5D4F-963F-E18D4F577476}" type="datetimeFigureOut">
              <a:rPr lang="en-US" smtClean="0"/>
              <a:t>4/18/18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1390993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A51D37D-637E-5D4F-963F-E18D4F577476}" type="datetimeFigureOut">
              <a:rPr lang="en-US" smtClean="0"/>
              <a:t>4/18/18</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107037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51D37D-637E-5D4F-963F-E18D4F577476}" type="datetimeFigureOut">
              <a:rPr lang="en-US" smtClean="0"/>
              <a:t>4/18/18</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398450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A51D37D-637E-5D4F-963F-E18D4F577476}" type="datetimeFigureOut">
              <a:rPr lang="en-US" smtClean="0"/>
              <a:t>4/18/18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1280303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A51D37D-637E-5D4F-963F-E18D4F577476}" type="datetimeFigureOut">
              <a:rPr lang="en-US" smtClean="0"/>
              <a:t>4/18/18</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11898079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A51D37D-637E-5D4F-963F-E18D4F577476}" type="datetimeFigureOut">
              <a:rPr lang="en-US" smtClean="0"/>
              <a:t>4/18/18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3631703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A51D37D-637E-5D4F-963F-E18D4F577476}" type="datetimeFigureOut">
              <a:rPr lang="en-US" smtClean="0"/>
              <a:t>4/18/18</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3292649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51D37D-637E-5D4F-963F-E18D4F577476}" type="datetimeFigureOut">
              <a:rPr lang="en-US" smtClean="0"/>
              <a:t>4/18/18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1811313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51D37D-637E-5D4F-963F-E18D4F577476}" type="datetimeFigureOut">
              <a:rPr lang="en-US" smtClean="0"/>
              <a:t>4/18/18</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721579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51D37D-637E-5D4F-963F-E18D4F577476}" type="datetimeFigureOut">
              <a:rPr lang="en-US" smtClean="0"/>
              <a:t>4/18/18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2670486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51D37D-637E-5D4F-963F-E18D4F577476}" type="datetimeFigureOut">
              <a:rPr lang="en-US" smtClean="0"/>
              <a:t>4/18/18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545254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51D37D-637E-5D4F-963F-E18D4F577476}" type="datetimeFigureOut">
              <a:rPr lang="en-US" smtClean="0"/>
              <a:t>4/18/18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1450535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1D37D-637E-5D4F-963F-E18D4F577476}" type="datetimeFigureOut">
              <a:rPr lang="en-US" smtClean="0"/>
              <a:t>4/18/18</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4235747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51D37D-637E-5D4F-963F-E18D4F577476}" type="datetimeFigureOut">
              <a:rPr lang="en-US" smtClean="0"/>
              <a:t>4/18/18</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4110896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51D37D-637E-5D4F-963F-E18D4F577476}" type="datetimeFigureOut">
              <a:rPr lang="en-US" smtClean="0"/>
              <a:t>4/18/18</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DD9907C-88D6-EA49-B01F-6F4A950713B9}" type="slidenum">
              <a:rPr lang="en-US" smtClean="0"/>
              <a:t>‹#›</a:t>
            </a:fld>
            <a:endParaRPr lang="en-US"/>
          </a:p>
        </p:txBody>
      </p:sp>
    </p:spTree>
    <p:extLst>
      <p:ext uri="{BB962C8B-B14F-4D97-AF65-F5344CB8AC3E}">
        <p14:creationId xmlns:p14="http://schemas.microsoft.com/office/powerpoint/2010/main" val="1556273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A51D37D-637E-5D4F-963F-E18D4F577476}" type="datetimeFigureOut">
              <a:rPr lang="en-US" smtClean="0"/>
              <a:t>4/18/18</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DD9907C-88D6-EA49-B01F-6F4A950713B9}" type="slidenum">
              <a:rPr lang="en-US" smtClean="0"/>
              <a:t>‹#›</a:t>
            </a:fld>
            <a:endParaRPr lang="en-US"/>
          </a:p>
        </p:txBody>
      </p:sp>
    </p:spTree>
    <p:extLst>
      <p:ext uri="{BB962C8B-B14F-4D97-AF65-F5344CB8AC3E}">
        <p14:creationId xmlns:p14="http://schemas.microsoft.com/office/powerpoint/2010/main" val="3144398697"/>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 id="2147483874" r:id="rId13"/>
    <p:sldLayoutId id="2147483875" r:id="rId14"/>
    <p:sldLayoutId id="2147483876" r:id="rId15"/>
    <p:sldLayoutId id="2147483877" r:id="rId16"/>
    <p:sldLayoutId id="2147483878"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classics.upenn.edu/myth/php/tragedy/index.php?page=atreus" TargetMode="External"/><Relationship Id="rId2" Type="http://schemas.openxmlformats.org/officeDocument/2006/relationships/hyperlink" Target="http://www.lorepodcast.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F723E-4893-C341-837E-EFA5CEC15208}"/>
              </a:ext>
            </a:extLst>
          </p:cNvPr>
          <p:cNvSpPr>
            <a:spLocks noGrp="1"/>
          </p:cNvSpPr>
          <p:nvPr>
            <p:ph type="ctrTitle"/>
          </p:nvPr>
        </p:nvSpPr>
        <p:spPr/>
        <p:txBody>
          <a:bodyPr/>
          <a:lstStyle/>
          <a:p>
            <a:r>
              <a:rPr lang="en-US" b="1" dirty="0"/>
              <a:t>Myth and Fairytale: The Purpose of Story in Modern Times</a:t>
            </a:r>
            <a:endParaRPr lang="en-US" dirty="0"/>
          </a:p>
        </p:txBody>
      </p:sp>
      <p:sp>
        <p:nvSpPr>
          <p:cNvPr id="3" name="Subtitle 2">
            <a:extLst>
              <a:ext uri="{FF2B5EF4-FFF2-40B4-BE49-F238E27FC236}">
                <a16:creationId xmlns:a16="http://schemas.microsoft.com/office/drawing/2014/main" id="{72F30570-093F-984B-9348-2599B0B688BF}"/>
              </a:ext>
            </a:extLst>
          </p:cNvPr>
          <p:cNvSpPr>
            <a:spLocks noGrp="1"/>
          </p:cNvSpPr>
          <p:nvPr>
            <p:ph type="subTitle" idx="1"/>
          </p:nvPr>
        </p:nvSpPr>
        <p:spPr/>
        <p:txBody>
          <a:bodyPr/>
          <a:lstStyle/>
          <a:p>
            <a:r>
              <a:rPr lang="en-US" dirty="0"/>
              <a:t>Cheyenne Wells</a:t>
            </a:r>
          </a:p>
        </p:txBody>
      </p:sp>
    </p:spTree>
    <p:extLst>
      <p:ext uri="{BB962C8B-B14F-4D97-AF65-F5344CB8AC3E}">
        <p14:creationId xmlns:p14="http://schemas.microsoft.com/office/powerpoint/2010/main" val="1797167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1849D-6566-B742-B711-61818A1E5875}"/>
              </a:ext>
            </a:extLst>
          </p:cNvPr>
          <p:cNvSpPr>
            <a:spLocks noGrp="1"/>
          </p:cNvSpPr>
          <p:nvPr>
            <p:ph type="title"/>
          </p:nvPr>
        </p:nvSpPr>
        <p:spPr/>
        <p:txBody>
          <a:bodyPr/>
          <a:lstStyle/>
          <a:p>
            <a:r>
              <a:rPr lang="en-US" dirty="0"/>
              <a:t>Data: Folklore Scale</a:t>
            </a:r>
          </a:p>
        </p:txBody>
      </p:sp>
      <p:sp>
        <p:nvSpPr>
          <p:cNvPr id="3" name="Content Placeholder 2">
            <a:extLst>
              <a:ext uri="{FF2B5EF4-FFF2-40B4-BE49-F238E27FC236}">
                <a16:creationId xmlns:a16="http://schemas.microsoft.com/office/drawing/2014/main" id="{F2C0E76A-FFE7-164C-A3D9-4727513F2C50}"/>
              </a:ext>
            </a:extLst>
          </p:cNvPr>
          <p:cNvSpPr>
            <a:spLocks noGrp="1"/>
          </p:cNvSpPr>
          <p:nvPr>
            <p:ph sz="half" idx="1"/>
          </p:nvPr>
        </p:nvSpPr>
        <p:spPr>
          <a:xfrm>
            <a:off x="216568" y="2334126"/>
            <a:ext cx="4752474" cy="4523874"/>
          </a:xfrm>
        </p:spPr>
        <p:txBody>
          <a:bodyPr>
            <a:normAutofit fontScale="47500" lnSpcReduction="20000"/>
          </a:bodyPr>
          <a:lstStyle/>
          <a:p>
            <a:pPr>
              <a:lnSpc>
                <a:spcPct val="120000"/>
              </a:lnSpc>
            </a:pPr>
            <a:r>
              <a:rPr lang="en-US" sz="4600" dirty="0">
                <a:latin typeface="Times New Roman" panose="02020603050405020304" pitchFamily="18" charset="0"/>
                <a:cs typeface="Times New Roman" panose="02020603050405020304" pitchFamily="18" charset="0"/>
              </a:rPr>
              <a:t>The </a:t>
            </a:r>
            <a:r>
              <a:rPr lang="en-US" sz="4600" i="1" dirty="0">
                <a:latin typeface="Times New Roman" panose="02020603050405020304" pitchFamily="18" charset="0"/>
                <a:cs typeface="Times New Roman" panose="02020603050405020304" pitchFamily="18" charset="0"/>
              </a:rPr>
              <a:t>folklore</a:t>
            </a:r>
            <a:r>
              <a:rPr lang="en-US" sz="4600" dirty="0">
                <a:latin typeface="Times New Roman" panose="02020603050405020304" pitchFamily="18" charset="0"/>
                <a:cs typeface="Times New Roman" panose="02020603050405020304" pitchFamily="18" charset="0"/>
              </a:rPr>
              <a:t> scale represents an affinity to aspects of mythology and is comprised of the following statements</a:t>
            </a:r>
          </a:p>
          <a:p>
            <a:pPr>
              <a:lnSpc>
                <a:spcPct val="120000"/>
              </a:lnSpc>
            </a:pPr>
            <a:r>
              <a:rPr lang="en-US" sz="4600" dirty="0">
                <a:latin typeface="Times New Roman" panose="02020603050405020304" pitchFamily="18" charset="0"/>
                <a:cs typeface="Times New Roman" panose="02020603050405020304" pitchFamily="18" charset="0"/>
              </a:rPr>
              <a:t>These questions scaled with a Cronbach α = .72. The mean score for the scale was 25.0, and 66.5% of respondents had an affinity for folklore</a:t>
            </a:r>
          </a:p>
          <a:p>
            <a:pPr>
              <a:lnSpc>
                <a:spcPct val="120000"/>
              </a:lnSpc>
            </a:pPr>
            <a:endParaRPr lang="en-US" sz="4600" dirty="0">
              <a:latin typeface="Times New Roman" panose="02020603050405020304" pitchFamily="18" charset="0"/>
              <a:cs typeface="Times New Roman" panose="02020603050405020304" pitchFamily="18" charset="0"/>
            </a:endParaRPr>
          </a:p>
          <a:p>
            <a:endParaRPr lang="en-US" dirty="0"/>
          </a:p>
        </p:txBody>
      </p:sp>
      <p:sp>
        <p:nvSpPr>
          <p:cNvPr id="8" name="Content Placeholder 7">
            <a:extLst>
              <a:ext uri="{FF2B5EF4-FFF2-40B4-BE49-F238E27FC236}">
                <a16:creationId xmlns:a16="http://schemas.microsoft.com/office/drawing/2014/main" id="{DA69E5CA-C891-0044-859F-B8A47D3A9FAC}"/>
              </a:ext>
            </a:extLst>
          </p:cNvPr>
          <p:cNvSpPr>
            <a:spLocks noGrp="1"/>
          </p:cNvSpPr>
          <p:nvPr>
            <p:ph sz="half" idx="2"/>
          </p:nvPr>
        </p:nvSpPr>
        <p:spPr>
          <a:xfrm>
            <a:off x="4969043" y="2334126"/>
            <a:ext cx="6870032" cy="4523874"/>
          </a:xfrm>
        </p:spPr>
        <p:txBody>
          <a:bodyPr>
            <a:normAutofit fontScale="47500" lnSpcReduction="20000"/>
          </a:bodyPr>
          <a:lstStyle/>
          <a:p>
            <a:pPr>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You can learn a lot about other cultures by studying their myths and fairy tales</a:t>
            </a:r>
          </a:p>
          <a:p>
            <a:pPr>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I liked fairy tales as a child and will tell them to my children</a:t>
            </a:r>
          </a:p>
          <a:p>
            <a:pPr>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I like movies that are based on childhood fairy tales</a:t>
            </a:r>
          </a:p>
          <a:p>
            <a:pPr>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I look for computer games based on fairy tales and myths from various cultures</a:t>
            </a:r>
          </a:p>
          <a:p>
            <a:pPr>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Fairy tales I heard as a child taught me something about society</a:t>
            </a:r>
          </a:p>
          <a:p>
            <a:pPr>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Fairy tales can be found hidden throughout pop culture</a:t>
            </a:r>
          </a:p>
          <a:p>
            <a:pPr>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Studying ancient myths tells us a lot about our own society</a:t>
            </a:r>
          </a:p>
          <a:p>
            <a:endParaRPr lang="en-US" dirty="0"/>
          </a:p>
          <a:p>
            <a:endParaRPr lang="en-US" dirty="0"/>
          </a:p>
        </p:txBody>
      </p:sp>
    </p:spTree>
    <p:extLst>
      <p:ext uri="{BB962C8B-B14F-4D97-AF65-F5344CB8AC3E}">
        <p14:creationId xmlns:p14="http://schemas.microsoft.com/office/powerpoint/2010/main" val="1950155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89980-5D4E-8D4F-A54B-6B0D4DD4B185}"/>
              </a:ext>
            </a:extLst>
          </p:cNvPr>
          <p:cNvSpPr>
            <a:spLocks noGrp="1"/>
          </p:cNvSpPr>
          <p:nvPr>
            <p:ph type="title"/>
          </p:nvPr>
        </p:nvSpPr>
        <p:spPr/>
        <p:txBody>
          <a:bodyPr/>
          <a:lstStyle/>
          <a:p>
            <a:r>
              <a:rPr lang="en-US" dirty="0"/>
              <a:t>Data: Crafts and Place Scale</a:t>
            </a:r>
          </a:p>
        </p:txBody>
      </p:sp>
      <p:sp>
        <p:nvSpPr>
          <p:cNvPr id="3" name="Content Placeholder 2">
            <a:extLst>
              <a:ext uri="{FF2B5EF4-FFF2-40B4-BE49-F238E27FC236}">
                <a16:creationId xmlns:a16="http://schemas.microsoft.com/office/drawing/2014/main" id="{116359D7-FE07-DC43-B960-45A9BED5C865}"/>
              </a:ext>
            </a:extLst>
          </p:cNvPr>
          <p:cNvSpPr>
            <a:spLocks noGrp="1"/>
          </p:cNvSpPr>
          <p:nvPr>
            <p:ph sz="half" idx="1"/>
          </p:nvPr>
        </p:nvSpPr>
        <p:spPr>
          <a:xfrm>
            <a:off x="156410" y="2423026"/>
            <a:ext cx="5161547" cy="4434973"/>
          </a:xfrm>
        </p:spPr>
        <p:txBody>
          <a:bodyPr>
            <a:noAutofit/>
          </a:bodyPr>
          <a:lstStyle/>
          <a:p>
            <a:r>
              <a:rPr lang="en-US" sz="2200" dirty="0">
                <a:latin typeface="Times New Roman" panose="02020603050405020304" pitchFamily="18" charset="0"/>
                <a:cs typeface="Times New Roman" panose="02020603050405020304" pitchFamily="18" charset="0"/>
              </a:rPr>
              <a:t>This scale represents an affinity to aspects of craft and place in Appalachian culture, and consists of the following questions </a:t>
            </a:r>
          </a:p>
          <a:p>
            <a:r>
              <a:rPr lang="en-US" sz="2200" dirty="0">
                <a:latin typeface="Times New Roman" panose="02020603050405020304" pitchFamily="18" charset="0"/>
                <a:cs typeface="Times New Roman" panose="02020603050405020304" pitchFamily="18" charset="0"/>
              </a:rPr>
              <a:t>This </a:t>
            </a:r>
            <a:r>
              <a:rPr lang="en-US" sz="2200" i="1" dirty="0">
                <a:latin typeface="Times New Roman" panose="02020603050405020304" pitchFamily="18" charset="0"/>
                <a:cs typeface="Times New Roman" panose="02020603050405020304" pitchFamily="18" charset="0"/>
              </a:rPr>
              <a:t>craft and place</a:t>
            </a:r>
            <a:r>
              <a:rPr lang="en-US" sz="2200" dirty="0">
                <a:latin typeface="Times New Roman" panose="02020603050405020304" pitchFamily="18" charset="0"/>
                <a:cs typeface="Times New Roman" panose="02020603050405020304" pitchFamily="18" charset="0"/>
              </a:rPr>
              <a:t> scale has a Cronbach α = .63 and finds that 66.8% of respondents had that affinity for Appalachian craft culture. </a:t>
            </a:r>
          </a:p>
        </p:txBody>
      </p:sp>
      <p:sp>
        <p:nvSpPr>
          <p:cNvPr id="4" name="Content Placeholder 3">
            <a:extLst>
              <a:ext uri="{FF2B5EF4-FFF2-40B4-BE49-F238E27FC236}">
                <a16:creationId xmlns:a16="http://schemas.microsoft.com/office/drawing/2014/main" id="{93787F5B-11C3-6F4A-A767-8E6998DF2184}"/>
              </a:ext>
            </a:extLst>
          </p:cNvPr>
          <p:cNvSpPr>
            <a:spLocks noGrp="1"/>
          </p:cNvSpPr>
          <p:nvPr>
            <p:ph sz="half" idx="2"/>
          </p:nvPr>
        </p:nvSpPr>
        <p:spPr>
          <a:xfrm>
            <a:off x="5317958" y="2423027"/>
            <a:ext cx="6545179" cy="4278561"/>
          </a:xfrm>
        </p:spPr>
        <p:txBody>
          <a:bodyPr>
            <a:normAutofit fontScale="92500" lnSpcReduction="10000"/>
          </a:bodyPr>
          <a:lstStyle/>
          <a:p>
            <a:pPr>
              <a:lnSpc>
                <a:spcPct val="120000"/>
              </a:lnSpc>
              <a:buFont typeface="+mj-lt"/>
              <a:buAutoNum type="arabicPeriod"/>
            </a:pPr>
            <a:r>
              <a:rPr lang="en-US" sz="2200" dirty="0">
                <a:latin typeface="Times New Roman" panose="02020603050405020304" pitchFamily="18" charset="0"/>
                <a:cs typeface="Times New Roman" panose="02020603050405020304" pitchFamily="18" charset="0"/>
              </a:rPr>
              <a:t>I would rather buy things made by people close to home</a:t>
            </a:r>
          </a:p>
          <a:p>
            <a:pPr>
              <a:lnSpc>
                <a:spcPct val="120000"/>
              </a:lnSpc>
              <a:buFont typeface="+mj-lt"/>
              <a:buAutoNum type="arabicPeriod"/>
            </a:pPr>
            <a:r>
              <a:rPr lang="en-US" sz="2200" dirty="0">
                <a:latin typeface="Times New Roman" panose="02020603050405020304" pitchFamily="18" charset="0"/>
                <a:cs typeface="Times New Roman" panose="02020603050405020304" pitchFamily="18" charset="0"/>
              </a:rPr>
              <a:t>Handmade items are generally better quality than factory made items</a:t>
            </a:r>
          </a:p>
          <a:p>
            <a:pPr>
              <a:lnSpc>
                <a:spcPct val="120000"/>
              </a:lnSpc>
              <a:buFont typeface="+mj-lt"/>
              <a:buAutoNum type="arabicPeriod"/>
            </a:pPr>
            <a:r>
              <a:rPr lang="en-US" sz="2200" dirty="0">
                <a:latin typeface="Times New Roman" panose="02020603050405020304" pitchFamily="18" charset="0"/>
                <a:cs typeface="Times New Roman" panose="02020603050405020304" pitchFamily="18" charset="0"/>
              </a:rPr>
              <a:t>I would rather live by hills and hollows than on flat lands</a:t>
            </a:r>
          </a:p>
          <a:p>
            <a:pPr>
              <a:lnSpc>
                <a:spcPct val="120000"/>
              </a:lnSpc>
              <a:buFont typeface="+mj-lt"/>
              <a:buAutoNum type="arabicPeriod"/>
            </a:pPr>
            <a:r>
              <a:rPr lang="en-US" sz="2200" dirty="0">
                <a:latin typeface="Times New Roman" panose="02020603050405020304" pitchFamily="18" charset="0"/>
                <a:cs typeface="Times New Roman" panose="02020603050405020304" pitchFamily="18" charset="0"/>
              </a:rPr>
              <a:t>I would rather make things for people than work for a big corporation</a:t>
            </a:r>
          </a:p>
          <a:p>
            <a:pPr>
              <a:lnSpc>
                <a:spcPct val="120000"/>
              </a:lnSpc>
              <a:buFont typeface="+mj-lt"/>
              <a:buAutoNum type="arabicPeriod"/>
            </a:pPr>
            <a:r>
              <a:rPr lang="en-US" sz="2200" dirty="0">
                <a:latin typeface="Times New Roman" panose="02020603050405020304" pitchFamily="18" charset="0"/>
                <a:cs typeface="Times New Roman" panose="02020603050405020304" pitchFamily="18" charset="0"/>
              </a:rPr>
              <a:t>Appalachian music and crafts are special and should be preserved</a:t>
            </a:r>
          </a:p>
          <a:p>
            <a:pPr>
              <a:lnSpc>
                <a:spcPct val="120000"/>
              </a:lnSpc>
              <a:buFont typeface="+mj-lt"/>
              <a:buAutoNum type="arabicPeriod"/>
            </a:pPr>
            <a:r>
              <a:rPr lang="en-US" sz="2200" dirty="0">
                <a:latin typeface="Times New Roman" panose="02020603050405020304" pitchFamily="18" charset="0"/>
                <a:cs typeface="Times New Roman" panose="02020603050405020304" pitchFamily="18" charset="0"/>
              </a:rPr>
              <a:t>People who work with their hands should be given more respect</a:t>
            </a:r>
          </a:p>
          <a:p>
            <a:endParaRPr lang="en-US" dirty="0"/>
          </a:p>
        </p:txBody>
      </p:sp>
    </p:spTree>
    <p:extLst>
      <p:ext uri="{BB962C8B-B14F-4D97-AF65-F5344CB8AC3E}">
        <p14:creationId xmlns:p14="http://schemas.microsoft.com/office/powerpoint/2010/main" val="2807046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7700A-7575-7149-B795-5D5FB3750C78}"/>
              </a:ext>
            </a:extLst>
          </p:cNvPr>
          <p:cNvSpPr>
            <a:spLocks noGrp="1"/>
          </p:cNvSpPr>
          <p:nvPr>
            <p:ph type="title"/>
          </p:nvPr>
        </p:nvSpPr>
        <p:spPr/>
        <p:txBody>
          <a:bodyPr/>
          <a:lstStyle/>
          <a:p>
            <a:r>
              <a:rPr lang="en-US" dirty="0"/>
              <a:t>Data: Folk Medicine and Appalachian Culture Scales</a:t>
            </a:r>
          </a:p>
        </p:txBody>
      </p:sp>
      <p:sp>
        <p:nvSpPr>
          <p:cNvPr id="3" name="Content Placeholder 2">
            <a:extLst>
              <a:ext uri="{FF2B5EF4-FFF2-40B4-BE49-F238E27FC236}">
                <a16:creationId xmlns:a16="http://schemas.microsoft.com/office/drawing/2014/main" id="{E80EBDF6-2B61-B446-A29E-D87570E25313}"/>
              </a:ext>
            </a:extLst>
          </p:cNvPr>
          <p:cNvSpPr>
            <a:spLocks noGrp="1"/>
          </p:cNvSpPr>
          <p:nvPr>
            <p:ph sz="half" idx="1"/>
          </p:nvPr>
        </p:nvSpPr>
        <p:spPr>
          <a:xfrm>
            <a:off x="180472" y="2343484"/>
            <a:ext cx="5943601" cy="4519195"/>
          </a:xfrm>
        </p:spPr>
        <p:txBody>
          <a:bodyPr>
            <a:normAutofit/>
          </a:bodyPr>
          <a:lstStyle/>
          <a:p>
            <a:pPr>
              <a:lnSpc>
                <a:spcPct val="110000"/>
              </a:lnSpc>
            </a:pPr>
            <a:r>
              <a:rPr lang="en-US" sz="2200" dirty="0">
                <a:latin typeface="Times New Roman" panose="02020603050405020304" pitchFamily="18" charset="0"/>
                <a:cs typeface="Times New Roman" panose="02020603050405020304" pitchFamily="18" charset="0"/>
              </a:rPr>
              <a:t>This scale also represents an aspect of Appalachian culture, but is more related to folk medicine. It consists of these questions </a:t>
            </a:r>
          </a:p>
          <a:p>
            <a:pPr>
              <a:lnSpc>
                <a:spcPct val="110000"/>
              </a:lnSpc>
            </a:pPr>
            <a:r>
              <a:rPr lang="en-US" sz="2200" dirty="0">
                <a:latin typeface="Times New Roman" panose="02020603050405020304" pitchFamily="18" charset="0"/>
                <a:cs typeface="Times New Roman" panose="02020603050405020304" pitchFamily="18" charset="0"/>
              </a:rPr>
              <a:t>The </a:t>
            </a:r>
            <a:r>
              <a:rPr lang="en-US" sz="2200" i="1" dirty="0">
                <a:latin typeface="Times New Roman" panose="02020603050405020304" pitchFamily="18" charset="0"/>
                <a:cs typeface="Times New Roman" panose="02020603050405020304" pitchFamily="18" charset="0"/>
              </a:rPr>
              <a:t>folk medicine</a:t>
            </a:r>
            <a:r>
              <a:rPr lang="en-US" sz="2200" dirty="0">
                <a:latin typeface="Times New Roman" panose="02020603050405020304" pitchFamily="18" charset="0"/>
                <a:cs typeface="Times New Roman" panose="02020603050405020304" pitchFamily="18" charset="0"/>
              </a:rPr>
              <a:t> scale has a Cronbach α = .65, and 55.6% of respondents had an affinity for folk medicine. </a:t>
            </a:r>
          </a:p>
          <a:p>
            <a:pPr>
              <a:lnSpc>
                <a:spcPct val="110000"/>
              </a:lnSpc>
            </a:pPr>
            <a:r>
              <a:rPr lang="en-US" sz="2200" dirty="0">
                <a:latin typeface="Times New Roman" panose="02020603050405020304" pitchFamily="18" charset="0"/>
                <a:cs typeface="Times New Roman" panose="02020603050405020304" pitchFamily="18" charset="0"/>
              </a:rPr>
              <a:t>The crafting and folk medicine aspects of Appalachia combined in a broader </a:t>
            </a:r>
            <a:r>
              <a:rPr lang="en-US" sz="2200" i="1" dirty="0">
                <a:latin typeface="Times New Roman" panose="02020603050405020304" pitchFamily="18" charset="0"/>
                <a:cs typeface="Times New Roman" panose="02020603050405020304" pitchFamily="18" charset="0"/>
              </a:rPr>
              <a:t>Appalachian culture</a:t>
            </a:r>
            <a:r>
              <a:rPr lang="en-US" sz="2200" dirty="0">
                <a:latin typeface="Times New Roman" panose="02020603050405020304" pitchFamily="18" charset="0"/>
                <a:cs typeface="Times New Roman" panose="02020603050405020304" pitchFamily="18" charset="0"/>
              </a:rPr>
              <a:t> scale with a Cronbach α = .69, and 64.2% of respondents showing an affinity for Appalachian culture</a:t>
            </a:r>
          </a:p>
        </p:txBody>
      </p:sp>
      <p:sp>
        <p:nvSpPr>
          <p:cNvPr id="4" name="Content Placeholder 3">
            <a:extLst>
              <a:ext uri="{FF2B5EF4-FFF2-40B4-BE49-F238E27FC236}">
                <a16:creationId xmlns:a16="http://schemas.microsoft.com/office/drawing/2014/main" id="{851FEA09-289F-7949-BF49-41AC7E3B01C3}"/>
              </a:ext>
            </a:extLst>
          </p:cNvPr>
          <p:cNvSpPr>
            <a:spLocks noGrp="1"/>
          </p:cNvSpPr>
          <p:nvPr>
            <p:ph sz="half" idx="2"/>
          </p:nvPr>
        </p:nvSpPr>
        <p:spPr>
          <a:xfrm>
            <a:off x="6124073" y="2338805"/>
            <a:ext cx="6067927" cy="4386848"/>
          </a:xfrm>
        </p:spPr>
        <p:txBody>
          <a:bodyPr>
            <a:normAutofit/>
          </a:bodyPr>
          <a:lstStyle/>
          <a:p>
            <a:pPr lvl="0">
              <a:buFont typeface="+mj-lt"/>
              <a:buAutoNum type="arabicPeriod"/>
            </a:pPr>
            <a:r>
              <a:rPr lang="en-US" sz="2000" dirty="0">
                <a:latin typeface="Times New Roman" panose="02020603050405020304" pitchFamily="18" charset="0"/>
                <a:cs typeface="Times New Roman" panose="02020603050405020304" pitchFamily="18" charset="0"/>
              </a:rPr>
              <a:t>I have improved home remedies I was taught (e.g. ingredients, methods)</a:t>
            </a:r>
          </a:p>
          <a:p>
            <a:pPr lvl="0">
              <a:buFont typeface="+mj-lt"/>
              <a:buAutoNum type="arabicPeriod"/>
            </a:pPr>
            <a:r>
              <a:rPr lang="en-US" sz="2000" dirty="0">
                <a:latin typeface="Times New Roman" panose="02020603050405020304" pitchFamily="18" charset="0"/>
                <a:cs typeface="Times New Roman" panose="02020603050405020304" pitchFamily="18" charset="0"/>
              </a:rPr>
              <a:t>If I couldn’t get to a doctor I would use a home remedy</a:t>
            </a:r>
          </a:p>
          <a:p>
            <a:pPr lvl="0">
              <a:buFont typeface="+mj-lt"/>
              <a:buAutoNum type="arabicPeriod"/>
            </a:pPr>
            <a:r>
              <a:rPr lang="en-US" sz="2000" dirty="0">
                <a:latin typeface="Times New Roman" panose="02020603050405020304" pitchFamily="18" charset="0"/>
                <a:cs typeface="Times New Roman" panose="02020603050405020304" pitchFamily="18" charset="0"/>
              </a:rPr>
              <a:t>For most common problems I prefer home remedies to doctors</a:t>
            </a:r>
          </a:p>
          <a:p>
            <a:pPr lvl="0">
              <a:buFont typeface="+mj-lt"/>
              <a:buAutoNum type="arabicPeriod"/>
            </a:pPr>
            <a:r>
              <a:rPr lang="en-US" sz="2000" dirty="0">
                <a:latin typeface="Times New Roman" panose="02020603050405020304" pitchFamily="18" charset="0"/>
                <a:cs typeface="Times New Roman" panose="02020603050405020304" pitchFamily="18" charset="0"/>
              </a:rPr>
              <a:t>I would be willing to share knowledge of family remedies with outsiders</a:t>
            </a:r>
          </a:p>
          <a:p>
            <a:endParaRPr lang="en-US" dirty="0"/>
          </a:p>
        </p:txBody>
      </p:sp>
    </p:spTree>
    <p:extLst>
      <p:ext uri="{BB962C8B-B14F-4D97-AF65-F5344CB8AC3E}">
        <p14:creationId xmlns:p14="http://schemas.microsoft.com/office/powerpoint/2010/main" val="1769520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3FB58-EC88-5742-90CC-E2A031BA4D3A}"/>
              </a:ext>
            </a:extLst>
          </p:cNvPr>
          <p:cNvSpPr>
            <a:spLocks noGrp="1"/>
          </p:cNvSpPr>
          <p:nvPr>
            <p:ph type="title"/>
          </p:nvPr>
        </p:nvSpPr>
        <p:spPr/>
        <p:txBody>
          <a:bodyPr/>
          <a:lstStyle/>
          <a:p>
            <a:r>
              <a:rPr lang="en-US" dirty="0"/>
              <a:t>Data: Nerd Scale</a:t>
            </a:r>
          </a:p>
        </p:txBody>
      </p:sp>
      <p:sp>
        <p:nvSpPr>
          <p:cNvPr id="3" name="Content Placeholder 2">
            <a:extLst>
              <a:ext uri="{FF2B5EF4-FFF2-40B4-BE49-F238E27FC236}">
                <a16:creationId xmlns:a16="http://schemas.microsoft.com/office/drawing/2014/main" id="{E86BFBE3-DF56-C840-B358-B226190949CD}"/>
              </a:ext>
            </a:extLst>
          </p:cNvPr>
          <p:cNvSpPr>
            <a:spLocks noGrp="1"/>
          </p:cNvSpPr>
          <p:nvPr>
            <p:ph sz="half" idx="1"/>
          </p:nvPr>
        </p:nvSpPr>
        <p:spPr>
          <a:xfrm>
            <a:off x="168364" y="2322095"/>
            <a:ext cx="5558667" cy="4295273"/>
          </a:xfrm>
        </p:spPr>
        <p:txBody>
          <a:bodyPr>
            <a:normAutofit/>
          </a:bodyPr>
          <a:lstStyle/>
          <a:p>
            <a:r>
              <a:rPr lang="en-US" sz="2200" dirty="0">
                <a:latin typeface="Times New Roman" panose="02020603050405020304" pitchFamily="18" charset="0"/>
                <a:cs typeface="Times New Roman" panose="02020603050405020304" pitchFamily="18" charset="0"/>
              </a:rPr>
              <a:t>This scale consists of students who have been identified as </a:t>
            </a:r>
            <a:r>
              <a:rPr lang="en-US" sz="2200" i="1" dirty="0">
                <a:latin typeface="Times New Roman" panose="02020603050405020304" pitchFamily="18" charset="0"/>
                <a:cs typeface="Times New Roman" panose="02020603050405020304" pitchFamily="18" charset="0"/>
              </a:rPr>
              <a:t>nerds</a:t>
            </a:r>
            <a:r>
              <a:rPr lang="en-US" sz="2200" dirty="0">
                <a:latin typeface="Times New Roman" panose="02020603050405020304" pitchFamily="18" charset="0"/>
                <a:cs typeface="Times New Roman" panose="02020603050405020304" pitchFamily="18" charset="0"/>
              </a:rPr>
              <a:t> and had questions in a “how often” format.</a:t>
            </a:r>
          </a:p>
          <a:p>
            <a:r>
              <a:rPr lang="en-US" sz="2200" dirty="0">
                <a:latin typeface="Times New Roman" panose="02020603050405020304" pitchFamily="18" charset="0"/>
                <a:cs typeface="Times New Roman" panose="02020603050405020304" pitchFamily="18" charset="0"/>
              </a:rPr>
              <a:t>The </a:t>
            </a:r>
            <a:r>
              <a:rPr lang="en-US" sz="2200" i="1" dirty="0">
                <a:latin typeface="Times New Roman" panose="02020603050405020304" pitchFamily="18" charset="0"/>
                <a:cs typeface="Times New Roman" panose="02020603050405020304" pitchFamily="18" charset="0"/>
              </a:rPr>
              <a:t>nerd</a:t>
            </a:r>
            <a:r>
              <a:rPr lang="en-US" sz="2200" dirty="0">
                <a:latin typeface="Times New Roman" panose="02020603050405020304" pitchFamily="18" charset="0"/>
                <a:cs typeface="Times New Roman" panose="02020603050405020304" pitchFamily="18" charset="0"/>
              </a:rPr>
              <a:t> scale has a Cronbach α = .60, with 15.7% of students showing an affinity for nerd culture.</a:t>
            </a:r>
          </a:p>
        </p:txBody>
      </p:sp>
      <p:sp>
        <p:nvSpPr>
          <p:cNvPr id="4" name="Content Placeholder 3">
            <a:extLst>
              <a:ext uri="{FF2B5EF4-FFF2-40B4-BE49-F238E27FC236}">
                <a16:creationId xmlns:a16="http://schemas.microsoft.com/office/drawing/2014/main" id="{C992FEA0-D57E-A94E-8F1C-919C2DEBCF25}"/>
              </a:ext>
            </a:extLst>
          </p:cNvPr>
          <p:cNvSpPr>
            <a:spLocks noGrp="1"/>
          </p:cNvSpPr>
          <p:nvPr>
            <p:ph sz="half" idx="2"/>
          </p:nvPr>
        </p:nvSpPr>
        <p:spPr>
          <a:xfrm>
            <a:off x="6208712" y="2322095"/>
            <a:ext cx="5618330" cy="4295273"/>
          </a:xfrm>
        </p:spPr>
        <p:txBody>
          <a:bodyPr/>
          <a:lstStyle/>
          <a:p>
            <a:pPr lvl="0">
              <a:buFont typeface="+mj-lt"/>
              <a:buAutoNum type="arabicPeriod"/>
            </a:pPr>
            <a:r>
              <a:rPr lang="en-US" sz="2000" dirty="0">
                <a:latin typeface="Times New Roman" panose="02020603050405020304" pitchFamily="18" charset="0"/>
                <a:cs typeface="Times New Roman" panose="02020603050405020304" pitchFamily="18" charset="0"/>
              </a:rPr>
              <a:t>Play role-playing game at gathering of friends/group (e.g. D&amp;D, LARP)</a:t>
            </a:r>
          </a:p>
          <a:p>
            <a:pPr lvl="0">
              <a:buFont typeface="+mj-lt"/>
              <a:buAutoNum type="arabicPeriod"/>
            </a:pPr>
            <a:r>
              <a:rPr lang="en-US" sz="2000" dirty="0">
                <a:latin typeface="Times New Roman" panose="02020603050405020304" pitchFamily="18" charset="0"/>
                <a:cs typeface="Times New Roman" panose="02020603050405020304" pitchFamily="18" charset="0"/>
              </a:rPr>
              <a:t>Play collectable card games (e.g. Magic: The Gathering, </a:t>
            </a:r>
            <a:r>
              <a:rPr lang="en-US" sz="2000" dirty="0" err="1">
                <a:latin typeface="Times New Roman" panose="02020603050405020304" pitchFamily="18" charset="0"/>
                <a:cs typeface="Times New Roman" panose="02020603050405020304" pitchFamily="18" charset="0"/>
              </a:rPr>
              <a:t>Pokemon</a:t>
            </a:r>
            <a:r>
              <a:rPr lang="en-US" sz="2000" dirty="0">
                <a:latin typeface="Times New Roman" panose="02020603050405020304" pitchFamily="18" charset="0"/>
                <a:cs typeface="Times New Roman" panose="02020603050405020304" pitchFamily="18" charset="0"/>
              </a:rPr>
              <a:t>)</a:t>
            </a:r>
          </a:p>
          <a:p>
            <a:pPr lvl="0">
              <a:buFont typeface="+mj-lt"/>
              <a:buAutoNum type="arabicPeriod"/>
            </a:pPr>
            <a:r>
              <a:rPr lang="en-US" sz="2000" dirty="0">
                <a:latin typeface="Times New Roman" panose="02020603050405020304" pitchFamily="18" charset="0"/>
                <a:cs typeface="Times New Roman" panose="02020603050405020304" pitchFamily="18" charset="0"/>
              </a:rPr>
              <a:t>Engage in non-sport fandom activity (e.g. bands, e-games, cosplay)</a:t>
            </a:r>
          </a:p>
          <a:p>
            <a:endParaRPr lang="en-US" dirty="0"/>
          </a:p>
        </p:txBody>
      </p:sp>
    </p:spTree>
    <p:extLst>
      <p:ext uri="{BB962C8B-B14F-4D97-AF65-F5344CB8AC3E}">
        <p14:creationId xmlns:p14="http://schemas.microsoft.com/office/powerpoint/2010/main" val="3695742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02473-2E2E-194B-AEA5-34EF45FBD3E1}"/>
              </a:ext>
            </a:extLst>
          </p:cNvPr>
          <p:cNvSpPr>
            <a:spLocks noGrp="1"/>
          </p:cNvSpPr>
          <p:nvPr>
            <p:ph type="title"/>
          </p:nvPr>
        </p:nvSpPr>
        <p:spPr/>
        <p:txBody>
          <a:bodyPr/>
          <a:lstStyle/>
          <a:p>
            <a:r>
              <a:rPr lang="en-US"/>
              <a:t>Analysis: Folklore Scale</a:t>
            </a:r>
            <a:endParaRPr lang="en-US" dirty="0"/>
          </a:p>
        </p:txBody>
      </p:sp>
      <p:sp>
        <p:nvSpPr>
          <p:cNvPr id="3" name="Content Placeholder 2">
            <a:extLst>
              <a:ext uri="{FF2B5EF4-FFF2-40B4-BE49-F238E27FC236}">
                <a16:creationId xmlns:a16="http://schemas.microsoft.com/office/drawing/2014/main" id="{2CBC28EE-B410-894E-84E9-816EAAC78A94}"/>
              </a:ext>
            </a:extLst>
          </p:cNvPr>
          <p:cNvSpPr>
            <a:spLocks noGrp="1"/>
          </p:cNvSpPr>
          <p:nvPr>
            <p:ph idx="1"/>
          </p:nvPr>
        </p:nvSpPr>
        <p:spPr>
          <a:xfrm>
            <a:off x="206805" y="2483184"/>
            <a:ext cx="11704458" cy="4242469"/>
          </a:xfrm>
        </p:spPr>
        <p:txBody>
          <a:bodyPr>
            <a:normAutofit/>
          </a:bodyPr>
          <a:lstStyle/>
          <a:p>
            <a:pPr>
              <a:lnSpc>
                <a:spcPct val="150000"/>
              </a:lnSpc>
            </a:pPr>
            <a:r>
              <a:rPr lang="en-US" sz="2200" dirty="0">
                <a:latin typeface="Times New Roman" panose="02020603050405020304" pitchFamily="18" charset="0"/>
                <a:cs typeface="Times New Roman" panose="02020603050405020304" pitchFamily="18" charset="0"/>
              </a:rPr>
              <a:t>Students in the College of Liberal Arts showed an interest in folklore </a:t>
            </a:r>
            <a:r>
              <a:rPr lang="en-US" sz="2200" b="1" dirty="0">
                <a:latin typeface="Times New Roman" panose="02020603050405020304" pitchFamily="18" charset="0"/>
                <a:cs typeface="Times New Roman" panose="02020603050405020304" pitchFamily="18" charset="0"/>
              </a:rPr>
              <a:t>(r= 0.167, p= 0.006), </a:t>
            </a:r>
            <a:r>
              <a:rPr lang="en-US" sz="2200" dirty="0">
                <a:latin typeface="Times New Roman" panose="02020603050405020304" pitchFamily="18" charset="0"/>
                <a:cs typeface="Times New Roman" panose="02020603050405020304" pitchFamily="18" charset="0"/>
              </a:rPr>
              <a:t>students who walked showed an interest </a:t>
            </a:r>
            <a:r>
              <a:rPr lang="en-US" sz="2200" b="1" dirty="0">
                <a:latin typeface="Times New Roman" panose="02020603050405020304" pitchFamily="18" charset="0"/>
                <a:cs typeface="Times New Roman" panose="02020603050405020304" pitchFamily="18" charset="0"/>
              </a:rPr>
              <a:t>(r= 0.21, p= 0.001)</a:t>
            </a:r>
            <a:r>
              <a:rPr lang="en-US" sz="2200" dirty="0">
                <a:latin typeface="Times New Roman" panose="02020603050405020304" pitchFamily="18" charset="0"/>
                <a:cs typeface="Times New Roman" panose="02020603050405020304" pitchFamily="18" charset="0"/>
              </a:rPr>
              <a:t>, and students who identify as conservative are not interested in folklore </a:t>
            </a:r>
            <a:r>
              <a:rPr lang="en-US" sz="2200" b="1" dirty="0">
                <a:latin typeface="Times New Roman" panose="02020603050405020304" pitchFamily="18" charset="0"/>
                <a:cs typeface="Times New Roman" panose="02020603050405020304" pitchFamily="18" charset="0"/>
              </a:rPr>
              <a:t>(r= -0.189, p= 0.003)</a:t>
            </a:r>
            <a:r>
              <a:rPr lang="en-US" sz="2200" dirty="0">
                <a:latin typeface="Times New Roman" panose="02020603050405020304" pitchFamily="18" charset="0"/>
                <a:cs typeface="Times New Roman" panose="02020603050405020304" pitchFamily="18" charset="0"/>
              </a:rPr>
              <a:t>.  </a:t>
            </a:r>
          </a:p>
          <a:p>
            <a:pPr>
              <a:lnSpc>
                <a:spcPct val="150000"/>
              </a:lnSpc>
            </a:pPr>
            <a:r>
              <a:rPr lang="en-US" sz="2200" dirty="0">
                <a:latin typeface="Times New Roman" panose="02020603050405020304" pitchFamily="18" charset="0"/>
                <a:cs typeface="Times New Roman" panose="02020603050405020304" pitchFamily="18" charset="0"/>
              </a:rPr>
              <a:t>Surprisingly, religious demographic factors do not significantly scale with folklore, even though that’s essentially what their groups are built upon. </a:t>
            </a:r>
          </a:p>
        </p:txBody>
      </p:sp>
    </p:spTree>
    <p:extLst>
      <p:ext uri="{BB962C8B-B14F-4D97-AF65-F5344CB8AC3E}">
        <p14:creationId xmlns:p14="http://schemas.microsoft.com/office/powerpoint/2010/main" val="2969224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7D75F-C4F3-0B4D-9A7F-F3C5B4666FE0}"/>
              </a:ext>
            </a:extLst>
          </p:cNvPr>
          <p:cNvSpPr>
            <a:spLocks noGrp="1"/>
          </p:cNvSpPr>
          <p:nvPr>
            <p:ph type="title"/>
          </p:nvPr>
        </p:nvSpPr>
        <p:spPr/>
        <p:txBody>
          <a:bodyPr/>
          <a:lstStyle/>
          <a:p>
            <a:r>
              <a:rPr lang="en-US" dirty="0"/>
              <a:t>Analysis: Nerd Scale</a:t>
            </a:r>
          </a:p>
        </p:txBody>
      </p:sp>
      <p:sp>
        <p:nvSpPr>
          <p:cNvPr id="3" name="Content Placeholder 2">
            <a:extLst>
              <a:ext uri="{FF2B5EF4-FFF2-40B4-BE49-F238E27FC236}">
                <a16:creationId xmlns:a16="http://schemas.microsoft.com/office/drawing/2014/main" id="{E349B721-1E47-B244-9473-EF596DC01889}"/>
              </a:ext>
            </a:extLst>
          </p:cNvPr>
          <p:cNvSpPr>
            <a:spLocks noGrp="1"/>
          </p:cNvSpPr>
          <p:nvPr>
            <p:ph idx="1"/>
          </p:nvPr>
        </p:nvSpPr>
        <p:spPr>
          <a:xfrm>
            <a:off x="132269" y="2334126"/>
            <a:ext cx="11911342" cy="4415589"/>
          </a:xfrm>
        </p:spPr>
        <p:txBody>
          <a:bodyPr>
            <a:normAutofit/>
          </a:bodyPr>
          <a:lstStyle/>
          <a:p>
            <a:pPr marL="0" indent="0">
              <a:lnSpc>
                <a:spcPct val="150000"/>
              </a:lnSpc>
              <a:buNone/>
            </a:pPr>
            <a:r>
              <a:rPr lang="en-US" sz="2200" dirty="0">
                <a:latin typeface="Times New Roman" panose="02020603050405020304" pitchFamily="18" charset="0"/>
                <a:cs typeface="Times New Roman" panose="02020603050405020304" pitchFamily="18" charset="0"/>
              </a:rPr>
              <a:t>Students who fell into the </a:t>
            </a:r>
            <a:r>
              <a:rPr lang="en-US" sz="2200" i="1" dirty="0">
                <a:latin typeface="Times New Roman" panose="02020603050405020304" pitchFamily="18" charset="0"/>
                <a:cs typeface="Times New Roman" panose="02020603050405020304" pitchFamily="18" charset="0"/>
              </a:rPr>
              <a:t>nerd</a:t>
            </a:r>
            <a:r>
              <a:rPr lang="en-US" sz="2200" dirty="0">
                <a:latin typeface="Times New Roman" panose="02020603050405020304" pitchFamily="18" charset="0"/>
                <a:cs typeface="Times New Roman" panose="02020603050405020304" pitchFamily="18" charset="0"/>
              </a:rPr>
              <a:t> category showed a strong interest in folklore </a:t>
            </a:r>
            <a:r>
              <a:rPr lang="en-US" sz="2200" b="1" dirty="0">
                <a:latin typeface="Times New Roman" panose="02020603050405020304" pitchFamily="18" charset="0"/>
                <a:cs typeface="Times New Roman" panose="02020603050405020304" pitchFamily="18" charset="0"/>
              </a:rPr>
              <a:t>(r= 0.339, p&lt;0.001)</a:t>
            </a:r>
            <a:r>
              <a:rPr lang="en-US" sz="2200" dirty="0">
                <a:latin typeface="Times New Roman" panose="02020603050405020304" pitchFamily="18" charset="0"/>
                <a:cs typeface="Times New Roman" panose="02020603050405020304" pitchFamily="18" charset="0"/>
              </a:rPr>
              <a:t>.  They also agreed with the questions :</a:t>
            </a:r>
          </a:p>
          <a:p>
            <a:pPr>
              <a:lnSpc>
                <a:spcPct val="150000"/>
              </a:lnSpc>
            </a:pPr>
            <a:r>
              <a:rPr lang="en-US" sz="2200" dirty="0">
                <a:latin typeface="Times New Roman" panose="02020603050405020304" pitchFamily="18" charset="0"/>
                <a:cs typeface="Times New Roman" panose="02020603050405020304" pitchFamily="18" charset="0"/>
              </a:rPr>
              <a:t>“You can learn a lot about other cultures by studying their myths and fairy tales” </a:t>
            </a:r>
            <a:r>
              <a:rPr lang="en-US" sz="2200" b="1" dirty="0">
                <a:latin typeface="Times New Roman" panose="02020603050405020304" pitchFamily="18" charset="0"/>
                <a:cs typeface="Times New Roman" panose="02020603050405020304" pitchFamily="18" charset="0"/>
              </a:rPr>
              <a:t>(r= 0.115, p= 0.008)</a:t>
            </a:r>
            <a:r>
              <a:rPr lang="en-US" sz="2200" dirty="0">
                <a:latin typeface="Times New Roman" panose="02020603050405020304" pitchFamily="18" charset="0"/>
                <a:cs typeface="Times New Roman" panose="02020603050405020304" pitchFamily="18" charset="0"/>
              </a:rPr>
              <a:t> </a:t>
            </a:r>
          </a:p>
          <a:p>
            <a:pPr>
              <a:lnSpc>
                <a:spcPct val="150000"/>
              </a:lnSpc>
            </a:pPr>
            <a:r>
              <a:rPr lang="en-US" sz="2200" dirty="0">
                <a:latin typeface="Times New Roman" panose="02020603050405020304" pitchFamily="18" charset="0"/>
                <a:cs typeface="Times New Roman" panose="02020603050405020304" pitchFamily="18" charset="0"/>
              </a:rPr>
              <a:t>“I liked fairy tales as a child and will tell them to my children”</a:t>
            </a:r>
            <a:r>
              <a:rPr lang="en-US" sz="2200" b="1" dirty="0">
                <a:latin typeface="Times New Roman" panose="02020603050405020304" pitchFamily="18" charset="0"/>
                <a:cs typeface="Times New Roman" panose="02020603050405020304" pitchFamily="18" charset="0"/>
              </a:rPr>
              <a:t> (r= 0.153, p= 0.009)</a:t>
            </a:r>
            <a:r>
              <a:rPr lang="en-US" sz="2200" dirty="0">
                <a:latin typeface="Times New Roman" panose="02020603050405020304" pitchFamily="18" charset="0"/>
                <a:cs typeface="Times New Roman" panose="02020603050405020304" pitchFamily="18" charset="0"/>
              </a:rPr>
              <a:t> </a:t>
            </a:r>
          </a:p>
          <a:p>
            <a:pPr>
              <a:lnSpc>
                <a:spcPct val="150000"/>
              </a:lnSpc>
            </a:pPr>
            <a:r>
              <a:rPr lang="en-US" sz="2200" dirty="0">
                <a:latin typeface="Times New Roman" panose="02020603050405020304" pitchFamily="18" charset="0"/>
                <a:cs typeface="Times New Roman" panose="02020603050405020304" pitchFamily="18" charset="0"/>
              </a:rPr>
              <a:t>“I look for computer games based on fairy tales and myths from various cultures” </a:t>
            </a:r>
            <a:r>
              <a:rPr lang="en-US" sz="2200" b="1" dirty="0">
                <a:latin typeface="Times New Roman" panose="02020603050405020304" pitchFamily="18" charset="0"/>
                <a:cs typeface="Times New Roman" panose="02020603050405020304" pitchFamily="18" charset="0"/>
              </a:rPr>
              <a:t>(r= 0.435, p&lt;0.001)</a:t>
            </a:r>
            <a:endParaRPr lang="en-US" sz="2200" dirty="0">
              <a:latin typeface="Times New Roman" panose="02020603050405020304" pitchFamily="18" charset="0"/>
              <a:cs typeface="Times New Roman" panose="02020603050405020304" pitchFamily="18" charset="0"/>
            </a:endParaRPr>
          </a:p>
          <a:p>
            <a:pPr>
              <a:lnSpc>
                <a:spcPct val="150000"/>
              </a:lnSpc>
            </a:pPr>
            <a:r>
              <a:rPr lang="en-US" sz="2200" dirty="0">
                <a:latin typeface="Times New Roman" panose="02020603050405020304" pitchFamily="18" charset="0"/>
                <a:cs typeface="Times New Roman" panose="02020603050405020304" pitchFamily="18" charset="0"/>
              </a:rPr>
              <a:t>“Fairy tales can be found hidden throughout pop culture” </a:t>
            </a:r>
            <a:r>
              <a:rPr lang="en-US" sz="2200" b="1" dirty="0">
                <a:latin typeface="Times New Roman" panose="02020603050405020304" pitchFamily="18" charset="0"/>
                <a:cs typeface="Times New Roman" panose="02020603050405020304" pitchFamily="18" charset="0"/>
              </a:rPr>
              <a:t>(r= 0.21, p&lt;0.001)</a:t>
            </a:r>
            <a:endParaRPr lang="en-US" sz="2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49274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1DAF9-7EEA-5D4B-BC3E-60138B5FB65D}"/>
              </a:ext>
            </a:extLst>
          </p:cNvPr>
          <p:cNvSpPr>
            <a:spLocks noGrp="1"/>
          </p:cNvSpPr>
          <p:nvPr>
            <p:ph type="title"/>
          </p:nvPr>
        </p:nvSpPr>
        <p:spPr/>
        <p:txBody>
          <a:bodyPr/>
          <a:lstStyle/>
          <a:p>
            <a:r>
              <a:rPr lang="en-US" dirty="0"/>
              <a:t>Analysis: Appalachian Culture Scales</a:t>
            </a:r>
          </a:p>
        </p:txBody>
      </p:sp>
      <p:sp>
        <p:nvSpPr>
          <p:cNvPr id="3" name="Content Placeholder 2">
            <a:extLst>
              <a:ext uri="{FF2B5EF4-FFF2-40B4-BE49-F238E27FC236}">
                <a16:creationId xmlns:a16="http://schemas.microsoft.com/office/drawing/2014/main" id="{5CE346B9-37C1-124C-B5CA-42785AD84CC1}"/>
              </a:ext>
            </a:extLst>
          </p:cNvPr>
          <p:cNvSpPr>
            <a:spLocks noGrp="1"/>
          </p:cNvSpPr>
          <p:nvPr>
            <p:ph idx="1"/>
          </p:nvPr>
        </p:nvSpPr>
        <p:spPr>
          <a:xfrm>
            <a:off x="132269" y="2495216"/>
            <a:ext cx="11766963" cy="4194342"/>
          </a:xfrm>
        </p:spPr>
        <p:txBody>
          <a:bodyPr>
            <a:normAutofit/>
          </a:bodyPr>
          <a:lstStyle/>
          <a:p>
            <a:pPr>
              <a:lnSpc>
                <a:spcPct val="150000"/>
              </a:lnSpc>
            </a:pPr>
            <a:r>
              <a:rPr lang="en-US" sz="2200" dirty="0">
                <a:latin typeface="Times New Roman" panose="02020603050405020304" pitchFamily="18" charset="0"/>
                <a:cs typeface="Times New Roman" panose="02020603050405020304" pitchFamily="18" charset="0"/>
              </a:rPr>
              <a:t>Students who identify with the </a:t>
            </a:r>
            <a:r>
              <a:rPr lang="en-US" sz="2200" i="1" dirty="0">
                <a:latin typeface="Times New Roman" panose="02020603050405020304" pitchFamily="18" charset="0"/>
                <a:cs typeface="Times New Roman" panose="02020603050405020304" pitchFamily="18" charset="0"/>
              </a:rPr>
              <a:t>arts and crafts</a:t>
            </a:r>
            <a:r>
              <a:rPr lang="en-US" sz="2200" dirty="0">
                <a:latin typeface="Times New Roman" panose="02020603050405020304" pitchFamily="18" charset="0"/>
                <a:cs typeface="Times New Roman" panose="02020603050405020304" pitchFamily="18" charset="0"/>
              </a:rPr>
              <a:t> part of Appalachian culture are more interested in folklore </a:t>
            </a:r>
            <a:r>
              <a:rPr lang="en-US" sz="2200" b="1" dirty="0">
                <a:latin typeface="Times New Roman" panose="02020603050405020304" pitchFamily="18" charset="0"/>
                <a:cs typeface="Times New Roman" panose="02020603050405020304" pitchFamily="18" charset="0"/>
              </a:rPr>
              <a:t>(r= 0.318, p&lt;0.001)</a:t>
            </a:r>
            <a:r>
              <a:rPr lang="en-US" sz="2200" dirty="0">
                <a:latin typeface="Times New Roman" panose="02020603050405020304" pitchFamily="18" charset="0"/>
                <a:cs typeface="Times New Roman" panose="02020603050405020304" pitchFamily="18" charset="0"/>
              </a:rPr>
              <a:t>, as are those who identify with the </a:t>
            </a:r>
            <a:r>
              <a:rPr lang="en-US" sz="2200" i="1" dirty="0">
                <a:latin typeface="Times New Roman" panose="02020603050405020304" pitchFamily="18" charset="0"/>
                <a:cs typeface="Times New Roman" panose="02020603050405020304" pitchFamily="18" charset="0"/>
              </a:rPr>
              <a:t>folk medicine</a:t>
            </a:r>
            <a:r>
              <a:rPr lang="en-US" sz="2200" dirty="0">
                <a:latin typeface="Times New Roman" panose="02020603050405020304" pitchFamily="18" charset="0"/>
                <a:cs typeface="Times New Roman" panose="02020603050405020304" pitchFamily="18" charset="0"/>
              </a:rPr>
              <a:t> part of Appalachian culture </a:t>
            </a:r>
            <a:r>
              <a:rPr lang="en-US" sz="2200" b="1" dirty="0">
                <a:latin typeface="Times New Roman" panose="02020603050405020304" pitchFamily="18" charset="0"/>
                <a:cs typeface="Times New Roman" panose="02020603050405020304" pitchFamily="18" charset="0"/>
              </a:rPr>
              <a:t>(r= 0.224, p&lt;0.001)</a:t>
            </a:r>
            <a:r>
              <a:rPr lang="en-US" sz="2200" dirty="0">
                <a:latin typeface="Times New Roman" panose="02020603050405020304" pitchFamily="18" charset="0"/>
                <a:cs typeface="Times New Roman" panose="02020603050405020304" pitchFamily="18" charset="0"/>
              </a:rPr>
              <a:t>.  </a:t>
            </a:r>
          </a:p>
          <a:p>
            <a:pPr>
              <a:lnSpc>
                <a:spcPct val="150000"/>
              </a:lnSpc>
            </a:pPr>
            <a:r>
              <a:rPr lang="en-US" sz="2200" dirty="0">
                <a:latin typeface="Times New Roman" panose="02020603050405020304" pitchFamily="18" charset="0"/>
                <a:cs typeface="Times New Roman" panose="02020603050405020304" pitchFamily="18" charset="0"/>
              </a:rPr>
              <a:t>Students who identify with Appalachian culture as a whole also show interest in folklore </a:t>
            </a:r>
            <a:r>
              <a:rPr lang="en-US" sz="2200" b="1" dirty="0">
                <a:latin typeface="Times New Roman" panose="02020603050405020304" pitchFamily="18" charset="0"/>
                <a:cs typeface="Times New Roman" panose="02020603050405020304" pitchFamily="18" charset="0"/>
              </a:rPr>
              <a:t>(r= 0.344, p&lt;0.001)</a:t>
            </a:r>
            <a:r>
              <a:rPr lang="en-US" sz="2200" dirty="0">
                <a:latin typeface="Times New Roman" panose="02020603050405020304" pitchFamily="18" charset="0"/>
                <a:cs typeface="Times New Roman" panose="02020603050405020304" pitchFamily="18" charset="0"/>
              </a:rPr>
              <a:t>.  Those who fell into the </a:t>
            </a:r>
            <a:r>
              <a:rPr lang="en-US" sz="2200" i="1" dirty="0">
                <a:latin typeface="Times New Roman" panose="02020603050405020304" pitchFamily="18" charset="0"/>
                <a:cs typeface="Times New Roman" panose="02020603050405020304" pitchFamily="18" charset="0"/>
              </a:rPr>
              <a:t>arts and crafts </a:t>
            </a:r>
            <a:r>
              <a:rPr lang="en-US" sz="2200" dirty="0">
                <a:latin typeface="Times New Roman" panose="02020603050405020304" pitchFamily="18" charset="0"/>
                <a:cs typeface="Times New Roman" panose="02020603050405020304" pitchFamily="18" charset="0"/>
              </a:rPr>
              <a:t>category had strong agreements with most folklore related questions.</a:t>
            </a:r>
          </a:p>
        </p:txBody>
      </p:sp>
    </p:spTree>
    <p:extLst>
      <p:ext uri="{BB962C8B-B14F-4D97-AF65-F5344CB8AC3E}">
        <p14:creationId xmlns:p14="http://schemas.microsoft.com/office/powerpoint/2010/main" val="3305150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C302F-3504-F54A-8B25-AA33B4B4E167}"/>
              </a:ext>
            </a:extLst>
          </p:cNvPr>
          <p:cNvSpPr>
            <a:spLocks noGrp="1"/>
          </p:cNvSpPr>
          <p:nvPr>
            <p:ph type="title"/>
          </p:nvPr>
        </p:nvSpPr>
        <p:spPr/>
        <p:txBody>
          <a:bodyPr/>
          <a:lstStyle/>
          <a:p>
            <a:r>
              <a:rPr lang="en-US" dirty="0"/>
              <a:t>Analysis: Walkers</a:t>
            </a:r>
          </a:p>
        </p:txBody>
      </p:sp>
      <p:sp>
        <p:nvSpPr>
          <p:cNvPr id="3" name="Content Placeholder 2">
            <a:extLst>
              <a:ext uri="{FF2B5EF4-FFF2-40B4-BE49-F238E27FC236}">
                <a16:creationId xmlns:a16="http://schemas.microsoft.com/office/drawing/2014/main" id="{B940D0BC-71BB-3841-850B-F23B908958A7}"/>
              </a:ext>
            </a:extLst>
          </p:cNvPr>
          <p:cNvSpPr>
            <a:spLocks noGrp="1"/>
          </p:cNvSpPr>
          <p:nvPr>
            <p:ph idx="1"/>
          </p:nvPr>
        </p:nvSpPr>
        <p:spPr>
          <a:xfrm>
            <a:off x="216490" y="2362867"/>
            <a:ext cx="11791025" cy="4350753"/>
          </a:xfrm>
        </p:spPr>
        <p:txBody>
          <a:bodyPr>
            <a:normAutofit/>
          </a:bodyPr>
          <a:lstStyle/>
          <a:p>
            <a:pPr marL="0" indent="0">
              <a:lnSpc>
                <a:spcPct val="150000"/>
              </a:lnSpc>
              <a:buNone/>
            </a:pPr>
            <a:r>
              <a:rPr lang="en-US" sz="2200" dirty="0">
                <a:latin typeface="Times New Roman" panose="02020603050405020304" pitchFamily="18" charset="0"/>
                <a:cs typeface="Times New Roman" panose="02020603050405020304" pitchFamily="18" charset="0"/>
              </a:rPr>
              <a:t>An interesting correlation that was not expected, but seems too strange not to make note of, was that students who said they walked for exercise/fitness showed interest with the myth scale </a:t>
            </a:r>
            <a:r>
              <a:rPr lang="en-US" sz="2200" b="1" dirty="0">
                <a:latin typeface="Times New Roman" panose="02020603050405020304" pitchFamily="18" charset="0"/>
                <a:cs typeface="Times New Roman" panose="02020603050405020304" pitchFamily="18" charset="0"/>
              </a:rPr>
              <a:t>(r= 0.21, p= 0.001)</a:t>
            </a:r>
            <a:r>
              <a:rPr lang="en-US" sz="2200" dirty="0">
                <a:latin typeface="Times New Roman" panose="02020603050405020304" pitchFamily="18" charset="0"/>
                <a:cs typeface="Times New Roman" panose="02020603050405020304" pitchFamily="18" charset="0"/>
              </a:rPr>
              <a:t>, and an agreement the questions:</a:t>
            </a:r>
          </a:p>
          <a:p>
            <a:pPr>
              <a:lnSpc>
                <a:spcPct val="150000"/>
              </a:lnSpc>
            </a:pPr>
            <a:r>
              <a:rPr lang="en-US" sz="2200" dirty="0">
                <a:latin typeface="Times New Roman" panose="02020603050405020304" pitchFamily="18" charset="0"/>
                <a:cs typeface="Times New Roman" panose="02020603050405020304" pitchFamily="18" charset="0"/>
              </a:rPr>
              <a:t> “I liked fairy tales as a child and will tell them to my children” </a:t>
            </a:r>
            <a:r>
              <a:rPr lang="en-US" sz="2200" b="1" dirty="0">
                <a:latin typeface="Times New Roman" panose="02020603050405020304" pitchFamily="18" charset="0"/>
                <a:cs typeface="Times New Roman" panose="02020603050405020304" pitchFamily="18" charset="0"/>
              </a:rPr>
              <a:t>(r= 0.173, p=.003)</a:t>
            </a:r>
          </a:p>
          <a:p>
            <a:pPr>
              <a:lnSpc>
                <a:spcPct val="150000"/>
              </a:lnSpc>
            </a:pPr>
            <a:r>
              <a:rPr lang="en-US" sz="2200" dirty="0">
                <a:latin typeface="Times New Roman" panose="02020603050405020304" pitchFamily="18" charset="0"/>
                <a:cs typeface="Times New Roman" panose="02020603050405020304" pitchFamily="18" charset="0"/>
              </a:rPr>
              <a:t> “I look for computer games based on fairy tales and myths from various cultures” </a:t>
            </a:r>
            <a:r>
              <a:rPr lang="en-US" sz="2200" b="1" dirty="0">
                <a:latin typeface="Times New Roman" panose="02020603050405020304" pitchFamily="18" charset="0"/>
                <a:cs typeface="Times New Roman" panose="02020603050405020304" pitchFamily="18" charset="0"/>
              </a:rPr>
              <a:t>(r= 0.183, p= 0.002)</a:t>
            </a:r>
          </a:p>
          <a:p>
            <a:pPr>
              <a:lnSpc>
                <a:spcPct val="150000"/>
              </a:lnSpc>
            </a:pPr>
            <a:r>
              <a:rPr lang="en-US" sz="2200" dirty="0">
                <a:latin typeface="Times New Roman" panose="02020603050405020304" pitchFamily="18" charset="0"/>
                <a:cs typeface="Times New Roman" panose="02020603050405020304" pitchFamily="18" charset="0"/>
              </a:rPr>
              <a:t>“Fairy tales can be found hidden throughout pop culture” </a:t>
            </a:r>
            <a:r>
              <a:rPr lang="en-US" sz="2200" b="1" dirty="0">
                <a:latin typeface="Times New Roman" panose="02020603050405020304" pitchFamily="18" charset="0"/>
                <a:cs typeface="Times New Roman" panose="02020603050405020304" pitchFamily="18" charset="0"/>
              </a:rPr>
              <a:t>(r= 0.179, p= 0.002)</a:t>
            </a:r>
            <a:r>
              <a:rPr lang="en-US" sz="2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97456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77256-DA1B-EE4E-B54B-258658205CC6}"/>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C319B865-02F8-E748-AFE2-9F00BEF9623C}"/>
              </a:ext>
            </a:extLst>
          </p:cNvPr>
          <p:cNvSpPr>
            <a:spLocks noGrp="1"/>
          </p:cNvSpPr>
          <p:nvPr>
            <p:ph idx="1"/>
          </p:nvPr>
        </p:nvSpPr>
        <p:spPr>
          <a:xfrm>
            <a:off x="192505" y="2394285"/>
            <a:ext cx="11610473" cy="4259178"/>
          </a:xfrm>
        </p:spPr>
        <p:txBody>
          <a:bodyPr>
            <a:noAutofit/>
          </a:bodyPr>
          <a:lstStyle/>
          <a:p>
            <a:pPr>
              <a:lnSpc>
                <a:spcPct val="150000"/>
              </a:lnSpc>
            </a:pPr>
            <a:r>
              <a:rPr lang="en-US" sz="2200" dirty="0">
                <a:latin typeface="Times New Roman" panose="02020603050405020304" pitchFamily="18" charset="0"/>
                <a:cs typeface="Times New Roman" panose="02020603050405020304" pitchFamily="18" charset="0"/>
              </a:rPr>
              <a:t>These data support a hypothesis that students at Marshall involved in Appalachian culture have higher interest in myth and fairytales. Students who reported interest in folklore also tended to be members of the College of Liberal Arts, see their religion as an important part of their lives, and fell into the “nerd” category. </a:t>
            </a:r>
          </a:p>
          <a:p>
            <a:pPr>
              <a:lnSpc>
                <a:spcPct val="150000"/>
              </a:lnSpc>
            </a:pPr>
            <a:r>
              <a:rPr lang="en-US" sz="2200" dirty="0">
                <a:latin typeface="Times New Roman" panose="02020603050405020304" pitchFamily="18" charset="0"/>
                <a:cs typeface="Times New Roman" panose="02020603050405020304" pitchFamily="18" charset="0"/>
              </a:rPr>
              <a:t>Affiliation with the “craft and place” aspect of Appalachian culture held high correlation with an interest in folklore and fairytale activities like gaming. These results suggest that students at Marshall who engage in Appalachian or “nerd” culture are interested in myth and fairytales more so than other groups. </a:t>
            </a:r>
          </a:p>
        </p:txBody>
      </p:sp>
    </p:spTree>
    <p:extLst>
      <p:ext uri="{BB962C8B-B14F-4D97-AF65-F5344CB8AC3E}">
        <p14:creationId xmlns:p14="http://schemas.microsoft.com/office/powerpoint/2010/main" val="4040937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90D06-C528-6A4D-83CF-2BE291B5DEEF}"/>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19F5698E-987F-4C41-8FF1-C97FB04BC389}"/>
              </a:ext>
            </a:extLst>
          </p:cNvPr>
          <p:cNvSpPr>
            <a:spLocks noGrp="1"/>
          </p:cNvSpPr>
          <p:nvPr>
            <p:ph idx="1"/>
          </p:nvPr>
        </p:nvSpPr>
        <p:spPr>
          <a:xfrm>
            <a:off x="156333" y="2423026"/>
            <a:ext cx="11754930" cy="4218406"/>
          </a:xfrm>
        </p:spPr>
        <p:txBody>
          <a:bodyPr/>
          <a:lstStyle/>
          <a:p>
            <a:pPr>
              <a:lnSpc>
                <a:spcPct val="150000"/>
              </a:lnSpc>
            </a:pPr>
            <a:r>
              <a:rPr lang="en-US" sz="2200" dirty="0">
                <a:latin typeface="Times New Roman" panose="02020603050405020304" pitchFamily="18" charset="0"/>
                <a:cs typeface="Times New Roman" panose="02020603050405020304" pitchFamily="18" charset="0"/>
              </a:rPr>
              <a:t>One hypothesis could be that video games take myth to create new stories, like with D&amp;D campaigns, and so nerds are more exposed to myth.  These tales are seen by some as “make-believe” and might be childish to those who feel too mature to engage in nerd behavior and activities.  Nerds also engage in activities that allow escaping from reality, and adding more fantastical elements from mythology may make this easier or more appealing. </a:t>
            </a:r>
          </a:p>
          <a:p>
            <a:endParaRPr lang="en-US" dirty="0"/>
          </a:p>
        </p:txBody>
      </p:sp>
    </p:spTree>
    <p:extLst>
      <p:ext uri="{BB962C8B-B14F-4D97-AF65-F5344CB8AC3E}">
        <p14:creationId xmlns:p14="http://schemas.microsoft.com/office/powerpoint/2010/main" val="3970227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208FC-1033-4946-B107-A6D5A7927D5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3BBD30C-08EF-4E47-B930-113D52A5087B}"/>
              </a:ext>
            </a:extLst>
          </p:cNvPr>
          <p:cNvSpPr>
            <a:spLocks noGrp="1"/>
          </p:cNvSpPr>
          <p:nvPr>
            <p:ph idx="1"/>
          </p:nvPr>
        </p:nvSpPr>
        <p:spPr>
          <a:xfrm>
            <a:off x="204538" y="2502569"/>
            <a:ext cx="11802978" cy="4247148"/>
          </a:xfrm>
        </p:spPr>
        <p:txBody>
          <a:bodyPr>
            <a:noAutofit/>
          </a:bodyPr>
          <a:lstStyle/>
          <a:p>
            <a:pPr>
              <a:lnSpc>
                <a:spcPct val="150000"/>
              </a:lnSpc>
            </a:pPr>
            <a:r>
              <a:rPr lang="en-US" sz="2200" dirty="0">
                <a:latin typeface="Times New Roman" panose="02020603050405020304" pitchFamily="18" charset="0"/>
                <a:cs typeface="Times New Roman" panose="02020603050405020304" pitchFamily="18" charset="0"/>
              </a:rPr>
              <a:t>Myths and fairytales are found across many cultures, often providing entertainment for young ones and a base for stories to build upon.  </a:t>
            </a:r>
          </a:p>
          <a:p>
            <a:pPr lvl="1">
              <a:lnSpc>
                <a:spcPct val="150000"/>
              </a:lnSpc>
            </a:pPr>
            <a:r>
              <a:rPr lang="en-US" sz="2200" dirty="0">
                <a:latin typeface="Times New Roman" panose="02020603050405020304" pitchFamily="18" charset="0"/>
                <a:cs typeface="Times New Roman" panose="02020603050405020304" pitchFamily="18" charset="0"/>
              </a:rPr>
              <a:t>Why is this?  </a:t>
            </a:r>
          </a:p>
          <a:p>
            <a:pPr lvl="1">
              <a:lnSpc>
                <a:spcPct val="150000"/>
              </a:lnSpc>
            </a:pPr>
            <a:r>
              <a:rPr lang="en-US" sz="2200" dirty="0">
                <a:latin typeface="Times New Roman" panose="02020603050405020304" pitchFamily="18" charset="0"/>
                <a:cs typeface="Times New Roman" panose="02020603050405020304" pitchFamily="18" charset="0"/>
              </a:rPr>
              <a:t>What meanings do they hold? </a:t>
            </a:r>
          </a:p>
          <a:p>
            <a:pPr>
              <a:lnSpc>
                <a:spcPct val="150000"/>
              </a:lnSpc>
            </a:pPr>
            <a:r>
              <a:rPr lang="en-US" sz="2200" dirty="0">
                <a:latin typeface="Times New Roman" panose="02020603050405020304" pitchFamily="18" charset="0"/>
                <a:cs typeface="Times New Roman" panose="02020603050405020304" pitchFamily="18" charset="0"/>
              </a:rPr>
              <a:t>Finding the function of myths in modern society with a focus on Appalachia will show us what we find important. Which morals, which personality traits, and which behaviors are approved of. This study will also find which groups at Marshall University are involved with myth and fairytales.</a:t>
            </a:r>
          </a:p>
        </p:txBody>
      </p:sp>
    </p:spTree>
    <p:extLst>
      <p:ext uri="{BB962C8B-B14F-4D97-AF65-F5344CB8AC3E}">
        <p14:creationId xmlns:p14="http://schemas.microsoft.com/office/powerpoint/2010/main" val="2290594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CD8A-E838-DA4E-B686-9ADC27A0C581}"/>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F64C4828-B9FC-A148-ACDD-8F196405B23E}"/>
              </a:ext>
            </a:extLst>
          </p:cNvPr>
          <p:cNvSpPr>
            <a:spLocks noGrp="1"/>
          </p:cNvSpPr>
          <p:nvPr>
            <p:ph idx="1"/>
          </p:nvPr>
        </p:nvSpPr>
        <p:spPr>
          <a:xfrm>
            <a:off x="204538" y="2466475"/>
            <a:ext cx="11610474" cy="4247146"/>
          </a:xfrm>
        </p:spPr>
        <p:txBody>
          <a:bodyPr>
            <a:normAutofit/>
          </a:bodyPr>
          <a:lstStyle/>
          <a:p>
            <a:pPr>
              <a:lnSpc>
                <a:spcPct val="150000"/>
              </a:lnSpc>
            </a:pPr>
            <a:r>
              <a:rPr lang="en-US" sz="2200" dirty="0">
                <a:latin typeface="Times New Roman" panose="02020603050405020304" pitchFamily="18" charset="0"/>
                <a:cs typeface="Times New Roman" panose="02020603050405020304" pitchFamily="18" charset="0"/>
              </a:rPr>
              <a:t>Of the demographic factors, students who fell towards the liberal end of the political spectrum engaged lightly with folklore. However, none of the religions posed a significant correlation to an interest in folklore. This was surprising given that religious importance held significant correlation to enjoying fairytales as a child and continuing the tradition, and one could say religious tales fall closely beside myths and folklore. This could be explained by students categorizing their belief systems in the realm of nonfiction and folklore as fiction. </a:t>
            </a:r>
          </a:p>
        </p:txBody>
      </p:sp>
    </p:spTree>
    <p:extLst>
      <p:ext uri="{BB962C8B-B14F-4D97-AF65-F5344CB8AC3E}">
        <p14:creationId xmlns:p14="http://schemas.microsoft.com/office/powerpoint/2010/main" val="3452838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F7922-2BC5-CD41-AD13-48014BC44D5A}"/>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15860FCE-9CCA-6945-A1E3-3B9FFF8C990C}"/>
              </a:ext>
            </a:extLst>
          </p:cNvPr>
          <p:cNvSpPr>
            <a:spLocks noGrp="1"/>
          </p:cNvSpPr>
          <p:nvPr>
            <p:ph idx="1"/>
          </p:nvPr>
        </p:nvSpPr>
        <p:spPr>
          <a:xfrm>
            <a:off x="360947" y="2603500"/>
            <a:ext cx="11249527" cy="4037932"/>
          </a:xfrm>
        </p:spPr>
        <p:txBody>
          <a:bodyPr/>
          <a:lstStyle/>
          <a:p>
            <a:pPr>
              <a:lnSpc>
                <a:spcPct val="150000"/>
              </a:lnSpc>
            </a:pPr>
            <a:r>
              <a:rPr lang="en-US" sz="2200" dirty="0">
                <a:latin typeface="Times New Roman" panose="02020603050405020304" pitchFamily="18" charset="0"/>
                <a:cs typeface="Times New Roman" panose="02020603050405020304" pitchFamily="18" charset="0"/>
              </a:rPr>
              <a:t>Unexpected correlations did arise that seemed too consistent to be ignored. Students who engaged in walking for fitness were found to have an interest in myth, and also were involved in myth activities such as computer games and telling fairytales. A possible reason for this is that while walking they engage in pop culture media that include mythology, such as audiobooks and podcasts.</a:t>
            </a:r>
          </a:p>
          <a:p>
            <a:endParaRPr lang="en-US" dirty="0"/>
          </a:p>
        </p:txBody>
      </p:sp>
    </p:spTree>
    <p:extLst>
      <p:ext uri="{BB962C8B-B14F-4D97-AF65-F5344CB8AC3E}">
        <p14:creationId xmlns:p14="http://schemas.microsoft.com/office/powerpoint/2010/main" val="1361766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507BE-EC92-3D4C-B5B9-82599741BC3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DE429D71-E15F-4B42-927A-F00654388369}"/>
              </a:ext>
            </a:extLst>
          </p:cNvPr>
          <p:cNvSpPr>
            <a:spLocks noGrp="1"/>
          </p:cNvSpPr>
          <p:nvPr>
            <p:ph idx="1"/>
          </p:nvPr>
        </p:nvSpPr>
        <p:spPr>
          <a:xfrm>
            <a:off x="336884" y="2603499"/>
            <a:ext cx="11574379" cy="4110121"/>
          </a:xfrm>
        </p:spPr>
        <p:txBody>
          <a:bodyPr/>
          <a:lstStyle/>
          <a:p>
            <a:pPr>
              <a:lnSpc>
                <a:spcPct val="150000"/>
              </a:lnSpc>
            </a:pPr>
            <a:r>
              <a:rPr lang="en-US" sz="2200" dirty="0">
                <a:latin typeface="Times New Roman" panose="02020603050405020304" pitchFamily="18" charset="0"/>
                <a:cs typeface="Times New Roman" panose="02020603050405020304" pitchFamily="18" charset="0"/>
              </a:rPr>
              <a:t>This study concludes that mythology is prevalent in pop culture, and students in the general education program that identify as any part of the Appalachian culture or fall into the </a:t>
            </a:r>
            <a:r>
              <a:rPr lang="en-US" sz="2200" i="1" dirty="0">
                <a:latin typeface="Times New Roman" panose="02020603050405020304" pitchFamily="18" charset="0"/>
                <a:cs typeface="Times New Roman" panose="02020603050405020304" pitchFamily="18" charset="0"/>
              </a:rPr>
              <a:t>nerd</a:t>
            </a:r>
            <a:r>
              <a:rPr lang="en-US" sz="2200" dirty="0">
                <a:latin typeface="Times New Roman" panose="02020603050405020304" pitchFamily="18" charset="0"/>
                <a:cs typeface="Times New Roman" panose="02020603050405020304" pitchFamily="18" charset="0"/>
              </a:rPr>
              <a:t> category are more interested in folklore and myth. </a:t>
            </a:r>
          </a:p>
          <a:p>
            <a:pPr>
              <a:lnSpc>
                <a:spcPct val="150000"/>
              </a:lnSpc>
            </a:pPr>
            <a:r>
              <a:rPr lang="en-US" sz="2200" dirty="0">
                <a:latin typeface="Times New Roman" panose="02020603050405020304" pitchFamily="18" charset="0"/>
                <a:cs typeface="Times New Roman" panose="02020603050405020304" pitchFamily="18" charset="0"/>
              </a:rPr>
              <a:t>Those involved with the arts and crafts side of Appalachian culture tended to be more interested in folklore than those involved with the folk medicine side, but Appalachian culture as a whole had significant correlations with the questions relating to myth and fairytales.</a:t>
            </a:r>
          </a:p>
          <a:p>
            <a:endParaRPr lang="en-US" dirty="0"/>
          </a:p>
        </p:txBody>
      </p:sp>
    </p:spTree>
    <p:extLst>
      <p:ext uri="{BB962C8B-B14F-4D97-AF65-F5344CB8AC3E}">
        <p14:creationId xmlns:p14="http://schemas.microsoft.com/office/powerpoint/2010/main" val="1383589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D2A59-8A24-B24D-AF80-AEA5EA4E3C71}"/>
              </a:ext>
            </a:extLst>
          </p:cNvPr>
          <p:cNvSpPr>
            <a:spLocks noGrp="1"/>
          </p:cNvSpPr>
          <p:nvPr>
            <p:ph type="title"/>
          </p:nvPr>
        </p:nvSpPr>
        <p:spPr/>
        <p:txBody>
          <a:bodyPr/>
          <a:lstStyle/>
          <a:p>
            <a:r>
              <a:rPr lang="en-US" dirty="0"/>
              <a:t>Further Research</a:t>
            </a:r>
          </a:p>
        </p:txBody>
      </p:sp>
      <p:sp>
        <p:nvSpPr>
          <p:cNvPr id="3" name="Content Placeholder 2">
            <a:extLst>
              <a:ext uri="{FF2B5EF4-FFF2-40B4-BE49-F238E27FC236}">
                <a16:creationId xmlns:a16="http://schemas.microsoft.com/office/drawing/2014/main" id="{B1BEF330-3297-0D44-B75E-3DA6EB471E98}"/>
              </a:ext>
            </a:extLst>
          </p:cNvPr>
          <p:cNvSpPr>
            <a:spLocks noGrp="1"/>
          </p:cNvSpPr>
          <p:nvPr>
            <p:ph idx="1"/>
          </p:nvPr>
        </p:nvSpPr>
        <p:spPr>
          <a:xfrm>
            <a:off x="264695" y="2603499"/>
            <a:ext cx="10768263" cy="4001837"/>
          </a:xfrm>
        </p:spPr>
        <p:txBody>
          <a:bodyPr>
            <a:normAutofit/>
          </a:bodyPr>
          <a:lstStyle/>
          <a:p>
            <a:pPr>
              <a:lnSpc>
                <a:spcPct val="150000"/>
              </a:lnSpc>
            </a:pPr>
            <a:r>
              <a:rPr lang="en-US" sz="2200" dirty="0">
                <a:latin typeface="Times New Roman" panose="02020603050405020304" pitchFamily="18" charset="0"/>
                <a:cs typeface="Times New Roman" panose="02020603050405020304" pitchFamily="18" charset="0"/>
              </a:rPr>
              <a:t>Surveying and interviewing students at Marshall </a:t>
            </a:r>
          </a:p>
          <a:p>
            <a:pPr>
              <a:lnSpc>
                <a:spcPct val="150000"/>
              </a:lnSpc>
            </a:pPr>
            <a:r>
              <a:rPr lang="en-US" sz="2200" dirty="0">
                <a:latin typeface="Times New Roman" panose="02020603050405020304" pitchFamily="18" charset="0"/>
                <a:cs typeface="Times New Roman" panose="02020603050405020304" pitchFamily="18" charset="0"/>
              </a:rPr>
              <a:t>Interviewing locals who are enveloped in Appalachian culture</a:t>
            </a:r>
          </a:p>
          <a:p>
            <a:pPr>
              <a:lnSpc>
                <a:spcPct val="150000"/>
              </a:lnSpc>
            </a:pPr>
            <a:r>
              <a:rPr lang="en-US" sz="2200" dirty="0">
                <a:latin typeface="Times New Roman" panose="02020603050405020304" pitchFamily="18" charset="0"/>
                <a:cs typeface="Times New Roman" panose="02020603050405020304" pitchFamily="18" charset="0"/>
              </a:rPr>
              <a:t>Surveying lore-related social media users (Reddit)</a:t>
            </a:r>
          </a:p>
        </p:txBody>
      </p:sp>
    </p:spTree>
    <p:extLst>
      <p:ext uri="{BB962C8B-B14F-4D97-AF65-F5344CB8AC3E}">
        <p14:creationId xmlns:p14="http://schemas.microsoft.com/office/powerpoint/2010/main" val="692547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68422-89F9-F947-8F30-5F01638EE85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AA581ED-A3D4-A64F-92CF-0B9C2557973A}"/>
              </a:ext>
            </a:extLst>
          </p:cNvPr>
          <p:cNvSpPr>
            <a:spLocks noGrp="1"/>
          </p:cNvSpPr>
          <p:nvPr>
            <p:ph idx="1"/>
          </p:nvPr>
        </p:nvSpPr>
        <p:spPr>
          <a:xfrm>
            <a:off x="240632" y="2382253"/>
            <a:ext cx="11550315" cy="4331368"/>
          </a:xfrm>
        </p:spPr>
        <p:txBody>
          <a:bodyPr>
            <a:normAutofit/>
          </a:bodyPr>
          <a:lstStyle/>
          <a:p>
            <a:pPr>
              <a:lnSpc>
                <a:spcPct val="160000"/>
              </a:lnSpc>
            </a:pPr>
            <a:r>
              <a:rPr lang="en-US" sz="1600" dirty="0">
                <a:latin typeface="Times New Roman" panose="02020603050405020304" pitchFamily="18" charset="0"/>
                <a:cs typeface="Times New Roman" panose="02020603050405020304" pitchFamily="18" charset="0"/>
              </a:rPr>
              <a:t>Cavendish, J., Holmes, R., Serkis, A. (Producers), &amp; Bruckner, D. (Director). (2017). </a:t>
            </a:r>
            <a:r>
              <a:rPr lang="en-US" sz="1600" i="1" dirty="0">
                <a:latin typeface="Times New Roman" panose="02020603050405020304" pitchFamily="18" charset="0"/>
                <a:cs typeface="Times New Roman" panose="02020603050405020304" pitchFamily="18" charset="0"/>
              </a:rPr>
              <a:t>The ritual </a:t>
            </a:r>
            <a:r>
              <a:rPr lang="en-US" sz="1600" dirty="0">
                <a:latin typeface="Times New Roman" panose="02020603050405020304" pitchFamily="18" charset="0"/>
                <a:cs typeface="Times New Roman" panose="02020603050405020304" pitchFamily="18" charset="0"/>
              </a:rPr>
              <a:t>[Motion picture]. United Kingdom: Netflix.</a:t>
            </a:r>
          </a:p>
          <a:p>
            <a:pPr>
              <a:lnSpc>
                <a:spcPct val="160000"/>
              </a:lnSpc>
            </a:pPr>
            <a:r>
              <a:rPr lang="en-US" sz="1600" dirty="0">
                <a:latin typeface="Times New Roman" panose="02020603050405020304" pitchFamily="18" charset="0"/>
                <a:cs typeface="Times New Roman" panose="02020603050405020304" pitchFamily="18" charset="0"/>
              </a:rPr>
              <a:t>H. (2004). </a:t>
            </a:r>
            <a:r>
              <a:rPr lang="en-US" sz="1600" i="1" dirty="0">
                <a:latin typeface="Times New Roman" panose="02020603050405020304" pitchFamily="18" charset="0"/>
                <a:cs typeface="Times New Roman" panose="02020603050405020304" pitchFamily="18" charset="0"/>
              </a:rPr>
              <a:t>Theogony</a:t>
            </a:r>
            <a:r>
              <a:rPr lang="en-US" sz="1600" dirty="0">
                <a:latin typeface="Times New Roman" panose="02020603050405020304" pitchFamily="18" charset="0"/>
                <a:cs typeface="Times New Roman" panose="02020603050405020304" pitchFamily="18" charset="0"/>
              </a:rPr>
              <a:t> (2nd ed.) (A. N. </a:t>
            </a:r>
            <a:r>
              <a:rPr lang="en-US" sz="1600" dirty="0" err="1">
                <a:latin typeface="Times New Roman" panose="02020603050405020304" pitchFamily="18" charset="0"/>
                <a:cs typeface="Times New Roman" panose="02020603050405020304" pitchFamily="18" charset="0"/>
              </a:rPr>
              <a:t>Athanassakis</a:t>
            </a:r>
            <a:r>
              <a:rPr lang="en-US" sz="1600" dirty="0">
                <a:latin typeface="Times New Roman" panose="02020603050405020304" pitchFamily="18" charset="0"/>
                <a:cs typeface="Times New Roman" panose="02020603050405020304" pitchFamily="18" charset="0"/>
              </a:rPr>
              <a:t>, Trans.).</a:t>
            </a:r>
          </a:p>
          <a:p>
            <a:pPr>
              <a:lnSpc>
                <a:spcPct val="160000"/>
              </a:lnSpc>
            </a:pPr>
            <a:r>
              <a:rPr lang="en-US" sz="1600" dirty="0" err="1">
                <a:latin typeface="Times New Roman" panose="02020603050405020304" pitchFamily="18" charset="0"/>
                <a:cs typeface="Times New Roman" panose="02020603050405020304" pitchFamily="18" charset="0"/>
              </a:rPr>
              <a:t>Mahnke</a:t>
            </a:r>
            <a:r>
              <a:rPr lang="en-US" sz="1600" dirty="0">
                <a:latin typeface="Times New Roman" panose="02020603050405020304" pitchFamily="18" charset="0"/>
                <a:cs typeface="Times New Roman" panose="02020603050405020304" pitchFamily="18" charset="0"/>
              </a:rPr>
              <a:t>, Aaron. (Producer). (2015). </a:t>
            </a:r>
            <a:r>
              <a:rPr lang="en-US" sz="1600" i="1" dirty="0">
                <a:latin typeface="Times New Roman" panose="02020603050405020304" pitchFamily="18" charset="0"/>
                <a:cs typeface="Times New Roman" panose="02020603050405020304" pitchFamily="18" charset="0"/>
              </a:rPr>
              <a:t>Lore</a:t>
            </a:r>
            <a:r>
              <a:rPr lang="en-US" sz="1600" dirty="0">
                <a:latin typeface="Times New Roman" panose="02020603050405020304" pitchFamily="18" charset="0"/>
                <a:cs typeface="Times New Roman" panose="02020603050405020304" pitchFamily="18" charset="0"/>
              </a:rPr>
              <a:t> [Audio podcast]. Retrieved from </a:t>
            </a:r>
            <a:r>
              <a:rPr lang="en-US" sz="1600" u="sng" dirty="0">
                <a:latin typeface="Times New Roman" panose="02020603050405020304" pitchFamily="18" charset="0"/>
                <a:cs typeface="Times New Roman" panose="02020603050405020304" pitchFamily="18" charset="0"/>
                <a:hlinkClick r:id="rId2"/>
              </a:rPr>
              <a:t>http://www.lorepodcast.com/</a:t>
            </a:r>
            <a:r>
              <a:rPr lang="en-US" sz="1600" dirty="0">
                <a:latin typeface="Times New Roman" panose="02020603050405020304" pitchFamily="18" charset="0"/>
                <a:cs typeface="Times New Roman" panose="02020603050405020304" pitchFamily="18" charset="0"/>
              </a:rPr>
              <a:t> </a:t>
            </a:r>
          </a:p>
          <a:p>
            <a:pPr>
              <a:lnSpc>
                <a:spcPct val="160000"/>
              </a:lnSpc>
            </a:pPr>
            <a:r>
              <a:rPr lang="en-US" sz="1600" dirty="0">
                <a:latin typeface="Times New Roman" panose="02020603050405020304" pitchFamily="18" charset="0"/>
                <a:cs typeface="Times New Roman" panose="02020603050405020304" pitchFamily="18" charset="0"/>
              </a:rPr>
              <a:t>House of Atreus. (</a:t>
            </a:r>
            <a:r>
              <a:rPr lang="en-US" sz="1600" dirty="0" err="1">
                <a:latin typeface="Times New Roman" panose="02020603050405020304" pitchFamily="18" charset="0"/>
                <a:cs typeface="Times New Roman" panose="02020603050405020304" pitchFamily="18" charset="0"/>
              </a:rPr>
              <a:t>n.d.</a:t>
            </a:r>
            <a:r>
              <a:rPr lang="en-US" sz="1600" dirty="0">
                <a:latin typeface="Times New Roman" panose="02020603050405020304" pitchFamily="18" charset="0"/>
                <a:cs typeface="Times New Roman" panose="02020603050405020304" pitchFamily="18" charset="0"/>
              </a:rPr>
              <a:t>). Retrieved April 11, 2018, from </a:t>
            </a:r>
            <a:r>
              <a:rPr lang="en-US" sz="1600" u="sng" dirty="0">
                <a:latin typeface="Times New Roman" panose="02020603050405020304" pitchFamily="18" charset="0"/>
                <a:cs typeface="Times New Roman" panose="02020603050405020304" pitchFamily="18" charset="0"/>
                <a:hlinkClick r:id="rId3"/>
              </a:rPr>
              <a:t>http://www.classics.upenn.edu/myth/php/tragedy/index.php?page=atreus</a:t>
            </a:r>
            <a:r>
              <a:rPr lang="en-US" sz="1600" dirty="0">
                <a:latin typeface="Times New Roman" panose="02020603050405020304" pitchFamily="18" charset="0"/>
                <a:cs typeface="Times New Roman" panose="02020603050405020304" pitchFamily="18" charset="0"/>
              </a:rPr>
              <a:t> </a:t>
            </a:r>
          </a:p>
          <a:p>
            <a:pPr>
              <a:lnSpc>
                <a:spcPct val="160000"/>
              </a:lnSpc>
            </a:pPr>
            <a:r>
              <a:rPr lang="en-US" sz="1600" dirty="0">
                <a:latin typeface="Times New Roman" panose="02020603050405020304" pitchFamily="18" charset="0"/>
                <a:cs typeface="Times New Roman" panose="02020603050405020304" pitchFamily="18" charset="0"/>
              </a:rPr>
              <a:t>Martin, G. R. R., Benioff, D., Weiss, D.B. (Writers), &amp; </a:t>
            </a:r>
            <a:r>
              <a:rPr lang="en-US" sz="1600" dirty="0" err="1">
                <a:latin typeface="Times New Roman" panose="02020603050405020304" pitchFamily="18" charset="0"/>
                <a:cs typeface="Times New Roman" panose="02020603050405020304" pitchFamily="18" charset="0"/>
              </a:rPr>
              <a:t>Sapochnik</a:t>
            </a:r>
            <a:r>
              <a:rPr lang="en-US" sz="1600" dirty="0">
                <a:latin typeface="Times New Roman" panose="02020603050405020304" pitchFamily="18" charset="0"/>
                <a:cs typeface="Times New Roman" panose="02020603050405020304" pitchFamily="18" charset="0"/>
              </a:rPr>
              <a:t>, M. (Director). (2016). The winds of winter [Television series episode]. In </a:t>
            </a:r>
            <a:r>
              <a:rPr lang="en-US" sz="1600" i="1" dirty="0">
                <a:latin typeface="Times New Roman" panose="02020603050405020304" pitchFamily="18" charset="0"/>
                <a:cs typeface="Times New Roman" panose="02020603050405020304" pitchFamily="18" charset="0"/>
              </a:rPr>
              <a:t>Game of Thrones</a:t>
            </a:r>
            <a:r>
              <a:rPr lang="en-US" sz="1600" dirty="0">
                <a:latin typeface="Times New Roman" panose="02020603050405020304" pitchFamily="18" charset="0"/>
                <a:cs typeface="Times New Roman" panose="02020603050405020304" pitchFamily="18" charset="0"/>
              </a:rPr>
              <a:t>. New York City, New York: HBO.</a:t>
            </a:r>
          </a:p>
          <a:p>
            <a:pPr>
              <a:lnSpc>
                <a:spcPct val="160000"/>
              </a:lnSpc>
            </a:pPr>
            <a:r>
              <a:rPr lang="en-US" sz="1600" dirty="0">
                <a:latin typeface="Times New Roman" panose="02020603050405020304" pitchFamily="18" charset="0"/>
                <a:cs typeface="Times New Roman" panose="02020603050405020304" pitchFamily="18" charset="0"/>
              </a:rPr>
              <a:t>Taggart, A., Martin, C., Berryman, G., Buckland, J., Champion, W. (2017). Something Just Like This [Recorded by Coldplay, The </a:t>
            </a:r>
            <a:r>
              <a:rPr lang="en-US" sz="1600" dirty="0" err="1">
                <a:latin typeface="Times New Roman" panose="02020603050405020304" pitchFamily="18" charset="0"/>
                <a:cs typeface="Times New Roman" panose="02020603050405020304" pitchFamily="18" charset="0"/>
              </a:rPr>
              <a:t>Chainsmokers</a:t>
            </a:r>
            <a:r>
              <a:rPr lang="en-US" sz="1600" dirty="0">
                <a:latin typeface="Times New Roman" panose="02020603050405020304" pitchFamily="18" charset="0"/>
                <a:cs typeface="Times New Roman" panose="02020603050405020304" pitchFamily="18" charset="0"/>
              </a:rPr>
              <a:t>]. On </a:t>
            </a:r>
            <a:r>
              <a:rPr lang="en-US" sz="1600" i="1" dirty="0">
                <a:latin typeface="Times New Roman" panose="02020603050405020304" pitchFamily="18" charset="0"/>
                <a:cs typeface="Times New Roman" panose="02020603050405020304" pitchFamily="18" charset="0"/>
              </a:rPr>
              <a:t>Memories… Do Not Open</a:t>
            </a:r>
            <a:r>
              <a:rPr lang="en-US" sz="1600" dirty="0">
                <a:latin typeface="Times New Roman" panose="02020603050405020304" pitchFamily="18" charset="0"/>
                <a:cs typeface="Times New Roman" panose="02020603050405020304" pitchFamily="18" charset="0"/>
              </a:rPr>
              <a:t> [Digital]. New York City, New York: Disrupter Records, Columbia Records.</a:t>
            </a:r>
          </a:p>
          <a:p>
            <a:endParaRPr lang="en-US" dirty="0"/>
          </a:p>
        </p:txBody>
      </p:sp>
    </p:spTree>
    <p:extLst>
      <p:ext uri="{BB962C8B-B14F-4D97-AF65-F5344CB8AC3E}">
        <p14:creationId xmlns:p14="http://schemas.microsoft.com/office/powerpoint/2010/main" val="2420441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A6FDB-6204-A04D-AFC0-354F93EBBCE7}"/>
              </a:ext>
            </a:extLst>
          </p:cNvPr>
          <p:cNvSpPr>
            <a:spLocks noGrp="1"/>
          </p:cNvSpPr>
          <p:nvPr>
            <p:ph type="title"/>
          </p:nvPr>
        </p:nvSpPr>
        <p:spPr/>
        <p:txBody>
          <a:bodyPr/>
          <a:lstStyle/>
          <a:p>
            <a:r>
              <a:rPr lang="en-US" dirty="0"/>
              <a:t>Theory</a:t>
            </a:r>
          </a:p>
        </p:txBody>
      </p:sp>
      <p:sp>
        <p:nvSpPr>
          <p:cNvPr id="3" name="Content Placeholder 2">
            <a:extLst>
              <a:ext uri="{FF2B5EF4-FFF2-40B4-BE49-F238E27FC236}">
                <a16:creationId xmlns:a16="http://schemas.microsoft.com/office/drawing/2014/main" id="{BD52ACC2-3942-1C42-ADDC-C5B241BA7ABE}"/>
              </a:ext>
            </a:extLst>
          </p:cNvPr>
          <p:cNvSpPr>
            <a:spLocks noGrp="1"/>
          </p:cNvSpPr>
          <p:nvPr>
            <p:ph idx="1"/>
          </p:nvPr>
        </p:nvSpPr>
        <p:spPr>
          <a:xfrm>
            <a:off x="156411" y="2603500"/>
            <a:ext cx="11827041" cy="4146216"/>
          </a:xfrm>
        </p:spPr>
        <p:txBody>
          <a:bodyPr>
            <a:noAutofit/>
          </a:bodyPr>
          <a:lstStyle/>
          <a:p>
            <a:pPr>
              <a:lnSpc>
                <a:spcPct val="150000"/>
              </a:lnSpc>
            </a:pPr>
            <a:r>
              <a:rPr lang="en-US" sz="2200" dirty="0">
                <a:latin typeface="Times New Roman" panose="02020603050405020304" pitchFamily="18" charset="0"/>
                <a:cs typeface="Times New Roman" panose="02020603050405020304" pitchFamily="18" charset="0"/>
              </a:rPr>
              <a:t>For this study I focused on the prevalence of myth and fairytales in our modern society, and the meanings given to them.  The function per myth varies, with each focusing on an element of society that needs an explanation or a lesson to be taught.  Myths are spread by being interwoven in our popular culture through books, movies, and songs.  </a:t>
            </a:r>
          </a:p>
          <a:p>
            <a:pPr>
              <a:lnSpc>
                <a:spcPct val="150000"/>
              </a:lnSpc>
            </a:pPr>
            <a:r>
              <a:rPr lang="en-US" sz="2200" dirty="0">
                <a:latin typeface="Times New Roman" panose="02020603050405020304" pitchFamily="18" charset="0"/>
                <a:cs typeface="Times New Roman" panose="02020603050405020304" pitchFamily="18" charset="0"/>
              </a:rPr>
              <a:t>Students who feel they belong in Appalachian culture show more interest in myth and fairytale due to the strong sense of tradition Appalachian culture has instilled in its inhabitants. By discussing what they’ve learned from folklore, students can exhibit what Appalachian society deems important.</a:t>
            </a:r>
          </a:p>
        </p:txBody>
      </p:sp>
    </p:spTree>
    <p:extLst>
      <p:ext uri="{BB962C8B-B14F-4D97-AF65-F5344CB8AC3E}">
        <p14:creationId xmlns:p14="http://schemas.microsoft.com/office/powerpoint/2010/main" val="1702883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C70BF-C930-3344-8E1F-B6D3AA14C2F3}"/>
              </a:ext>
            </a:extLst>
          </p:cNvPr>
          <p:cNvSpPr>
            <a:spLocks noGrp="1"/>
          </p:cNvSpPr>
          <p:nvPr>
            <p:ph type="title"/>
          </p:nvPr>
        </p:nvSpPr>
        <p:spPr/>
        <p:txBody>
          <a:bodyPr/>
          <a:lstStyle/>
          <a:p>
            <a:r>
              <a:rPr lang="en-US" dirty="0"/>
              <a:t>Theory: Music</a:t>
            </a:r>
          </a:p>
        </p:txBody>
      </p:sp>
      <p:sp>
        <p:nvSpPr>
          <p:cNvPr id="3" name="Content Placeholder 2">
            <a:extLst>
              <a:ext uri="{FF2B5EF4-FFF2-40B4-BE49-F238E27FC236}">
                <a16:creationId xmlns:a16="http://schemas.microsoft.com/office/drawing/2014/main" id="{F34B90F4-1993-6841-AD6A-8028E0378ABF}"/>
              </a:ext>
            </a:extLst>
          </p:cNvPr>
          <p:cNvSpPr>
            <a:spLocks noGrp="1"/>
          </p:cNvSpPr>
          <p:nvPr>
            <p:ph idx="1"/>
          </p:nvPr>
        </p:nvSpPr>
        <p:spPr>
          <a:xfrm>
            <a:off x="180474" y="2603500"/>
            <a:ext cx="11875167" cy="4146216"/>
          </a:xfrm>
        </p:spPr>
        <p:txBody>
          <a:bodyPr>
            <a:normAutofit/>
          </a:bodyPr>
          <a:lstStyle/>
          <a:p>
            <a:pPr>
              <a:lnSpc>
                <a:spcPct val="150000"/>
              </a:lnSpc>
            </a:pPr>
            <a:r>
              <a:rPr lang="en-US" sz="2200" dirty="0">
                <a:latin typeface="Times New Roman" panose="02020603050405020304" pitchFamily="18" charset="0"/>
                <a:cs typeface="Times New Roman" panose="02020603050405020304" pitchFamily="18" charset="0"/>
              </a:rPr>
              <a:t>Music is an important part of our culture, so it’s no surprise we find references to myth when listening to the radio. </a:t>
            </a:r>
          </a:p>
          <a:p>
            <a:pPr>
              <a:lnSpc>
                <a:spcPct val="150000"/>
              </a:lnSpc>
            </a:pPr>
            <a:r>
              <a:rPr lang="en-US" sz="2200" dirty="0">
                <a:latin typeface="Times New Roman" panose="02020603050405020304" pitchFamily="18" charset="0"/>
                <a:cs typeface="Times New Roman" panose="02020603050405020304" pitchFamily="18" charset="0"/>
              </a:rPr>
              <a:t>Artists Coldplay and The Chainsmokers released a song in 2017 that was very popular on the radio containing lyrics referring to Achilles and Hercules, heroes of Greek mythology, and Spiderman and Batman, modern day superheroes</a:t>
            </a:r>
          </a:p>
          <a:p>
            <a:r>
              <a:rPr lang="en-US" sz="2200" dirty="0">
                <a:latin typeface="Times New Roman" panose="02020603050405020304" pitchFamily="18" charset="0"/>
                <a:cs typeface="Times New Roman" panose="02020603050405020304" pitchFamily="18" charset="0"/>
              </a:rPr>
              <a:t>These lyrics bring a comparison for modern versus ancient heroes, and also show that one does not need to be a superhero to be loved</a:t>
            </a:r>
          </a:p>
        </p:txBody>
      </p:sp>
    </p:spTree>
    <p:extLst>
      <p:ext uri="{BB962C8B-B14F-4D97-AF65-F5344CB8AC3E}">
        <p14:creationId xmlns:p14="http://schemas.microsoft.com/office/powerpoint/2010/main" val="2026330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CD22A-31D3-7140-B570-9AE18E0A68FF}"/>
              </a:ext>
            </a:extLst>
          </p:cNvPr>
          <p:cNvSpPr>
            <a:spLocks noGrp="1"/>
          </p:cNvSpPr>
          <p:nvPr>
            <p:ph type="title"/>
          </p:nvPr>
        </p:nvSpPr>
        <p:spPr/>
        <p:txBody>
          <a:bodyPr/>
          <a:lstStyle/>
          <a:p>
            <a:r>
              <a:rPr lang="en-US" dirty="0"/>
              <a:t>Theory: Movies &amp; TV</a:t>
            </a:r>
          </a:p>
        </p:txBody>
      </p:sp>
      <p:sp>
        <p:nvSpPr>
          <p:cNvPr id="3" name="Content Placeholder 2">
            <a:extLst>
              <a:ext uri="{FF2B5EF4-FFF2-40B4-BE49-F238E27FC236}">
                <a16:creationId xmlns:a16="http://schemas.microsoft.com/office/drawing/2014/main" id="{5719C6CE-ED1B-0045-B234-06815E806DE2}"/>
              </a:ext>
            </a:extLst>
          </p:cNvPr>
          <p:cNvSpPr>
            <a:spLocks noGrp="1"/>
          </p:cNvSpPr>
          <p:nvPr>
            <p:ph idx="1"/>
          </p:nvPr>
        </p:nvSpPr>
        <p:spPr>
          <a:xfrm>
            <a:off x="324854" y="2603500"/>
            <a:ext cx="11730788" cy="4086058"/>
          </a:xfrm>
        </p:spPr>
        <p:txBody>
          <a:bodyPr>
            <a:normAutofit/>
          </a:bodyPr>
          <a:lstStyle/>
          <a:p>
            <a:pPr>
              <a:lnSpc>
                <a:spcPct val="150000"/>
              </a:lnSpc>
            </a:pPr>
            <a:r>
              <a:rPr lang="en-US" sz="2200" dirty="0">
                <a:latin typeface="Times New Roman" panose="02020603050405020304" pitchFamily="18" charset="0"/>
                <a:cs typeface="Times New Roman" panose="02020603050405020304" pitchFamily="18" charset="0"/>
              </a:rPr>
              <a:t>Movies and TV shows are popular methods of portraying myth hidden in a new story. </a:t>
            </a:r>
          </a:p>
          <a:p>
            <a:pPr>
              <a:lnSpc>
                <a:spcPct val="150000"/>
              </a:lnSpc>
            </a:pPr>
            <a:r>
              <a:rPr lang="en-US" sz="2200" dirty="0">
                <a:latin typeface="Times New Roman" panose="02020603050405020304" pitchFamily="18" charset="0"/>
                <a:cs typeface="Times New Roman" panose="02020603050405020304" pitchFamily="18" charset="0"/>
              </a:rPr>
              <a:t>2017 film </a:t>
            </a:r>
            <a:r>
              <a:rPr lang="en-US" sz="2200" i="1" dirty="0">
                <a:latin typeface="Times New Roman" panose="02020603050405020304" pitchFamily="18" charset="0"/>
                <a:cs typeface="Times New Roman" panose="02020603050405020304" pitchFamily="18" charset="0"/>
              </a:rPr>
              <a:t>The Ritual </a:t>
            </a:r>
            <a:r>
              <a:rPr lang="en-US" sz="2200" dirty="0">
                <a:latin typeface="Times New Roman" panose="02020603050405020304" pitchFamily="18" charset="0"/>
                <a:cs typeface="Times New Roman" panose="02020603050405020304" pitchFamily="18" charset="0"/>
              </a:rPr>
              <a:t>depicts a </a:t>
            </a:r>
            <a:r>
              <a:rPr lang="en-US" sz="2200" dirty="0" err="1">
                <a:latin typeface="Times New Roman" panose="02020603050405020304" pitchFamily="18" charset="0"/>
                <a:cs typeface="Times New Roman" panose="02020603050405020304" pitchFamily="18" charset="0"/>
              </a:rPr>
              <a:t>jötunn</a:t>
            </a:r>
            <a:r>
              <a:rPr lang="en-US" sz="2200" dirty="0">
                <a:latin typeface="Times New Roman" panose="02020603050405020304" pitchFamily="18" charset="0"/>
                <a:cs typeface="Times New Roman" panose="02020603050405020304" pitchFamily="18" charset="0"/>
              </a:rPr>
              <a:t> from Norse mythology, said to be a child of Loki</a:t>
            </a:r>
          </a:p>
          <a:p>
            <a:pPr>
              <a:lnSpc>
                <a:spcPct val="150000"/>
              </a:lnSpc>
            </a:pPr>
            <a:r>
              <a:rPr lang="en-US" sz="2200" dirty="0">
                <a:latin typeface="Times New Roman" panose="02020603050405020304" pitchFamily="18" charset="0"/>
                <a:cs typeface="Times New Roman" panose="02020603050405020304" pitchFamily="18" charset="0"/>
              </a:rPr>
              <a:t>This creature is used to portray the characters’ fear and regrets</a:t>
            </a:r>
          </a:p>
        </p:txBody>
      </p:sp>
    </p:spTree>
    <p:extLst>
      <p:ext uri="{BB962C8B-B14F-4D97-AF65-F5344CB8AC3E}">
        <p14:creationId xmlns:p14="http://schemas.microsoft.com/office/powerpoint/2010/main" val="2094775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F4865-59CC-264F-97B5-5E66304FA731}"/>
              </a:ext>
            </a:extLst>
          </p:cNvPr>
          <p:cNvSpPr>
            <a:spLocks noGrp="1"/>
          </p:cNvSpPr>
          <p:nvPr>
            <p:ph type="title"/>
          </p:nvPr>
        </p:nvSpPr>
        <p:spPr/>
        <p:txBody>
          <a:bodyPr/>
          <a:lstStyle/>
          <a:p>
            <a:r>
              <a:rPr lang="en-US" dirty="0"/>
              <a:t>Theory: Movies &amp; TV</a:t>
            </a:r>
          </a:p>
        </p:txBody>
      </p:sp>
      <p:sp>
        <p:nvSpPr>
          <p:cNvPr id="3" name="Content Placeholder 2">
            <a:extLst>
              <a:ext uri="{FF2B5EF4-FFF2-40B4-BE49-F238E27FC236}">
                <a16:creationId xmlns:a16="http://schemas.microsoft.com/office/drawing/2014/main" id="{7B2AD862-4943-0A48-BEEE-CE6BD1C92ACA}"/>
              </a:ext>
            </a:extLst>
          </p:cNvPr>
          <p:cNvSpPr>
            <a:spLocks noGrp="1"/>
          </p:cNvSpPr>
          <p:nvPr>
            <p:ph idx="1"/>
          </p:nvPr>
        </p:nvSpPr>
        <p:spPr>
          <a:xfrm>
            <a:off x="288758" y="2603500"/>
            <a:ext cx="11502189" cy="4025900"/>
          </a:xfrm>
        </p:spPr>
        <p:txBody>
          <a:bodyPr>
            <a:noAutofit/>
          </a:bodyPr>
          <a:lstStyle/>
          <a:p>
            <a:pPr>
              <a:lnSpc>
                <a:spcPct val="150000"/>
              </a:lnSpc>
            </a:pPr>
            <a:r>
              <a:rPr lang="en-US" sz="2200" dirty="0">
                <a:latin typeface="Times New Roman" panose="02020603050405020304" pitchFamily="18" charset="0"/>
                <a:cs typeface="Times New Roman" panose="02020603050405020304" pitchFamily="18" charset="0"/>
              </a:rPr>
              <a:t>HBO’s Game of Thrones has many references to mythology throughout the series.  </a:t>
            </a:r>
          </a:p>
          <a:p>
            <a:pPr>
              <a:lnSpc>
                <a:spcPct val="150000"/>
              </a:lnSpc>
            </a:pPr>
            <a:r>
              <a:rPr lang="en-US" sz="2200" dirty="0">
                <a:latin typeface="Times New Roman" panose="02020603050405020304" pitchFamily="18" charset="0"/>
                <a:cs typeface="Times New Roman" panose="02020603050405020304" pitchFamily="18" charset="0"/>
              </a:rPr>
              <a:t>In the sixth season we have a scene in which a father has been unknowingly fed his own sons for dinner as part of a plot for revenge. </a:t>
            </a:r>
          </a:p>
          <a:p>
            <a:pPr>
              <a:lnSpc>
                <a:spcPct val="150000"/>
              </a:lnSpc>
            </a:pPr>
            <a:r>
              <a:rPr lang="en-US" sz="2200" dirty="0">
                <a:latin typeface="Times New Roman" panose="02020603050405020304" pitchFamily="18" charset="0"/>
                <a:cs typeface="Times New Roman" panose="02020603050405020304" pitchFamily="18" charset="0"/>
              </a:rPr>
              <a:t>This is reminiscent of Greek mythology where Titan </a:t>
            </a:r>
            <a:r>
              <a:rPr lang="en-US" sz="2200" dirty="0" err="1">
                <a:latin typeface="Times New Roman" panose="02020603050405020304" pitchFamily="18" charset="0"/>
                <a:cs typeface="Times New Roman" panose="02020603050405020304" pitchFamily="18" charset="0"/>
              </a:rPr>
              <a:t>Kronus</a:t>
            </a:r>
            <a:r>
              <a:rPr lang="en-US" sz="2200" dirty="0">
                <a:latin typeface="Times New Roman" panose="02020603050405020304" pitchFamily="18" charset="0"/>
                <a:cs typeface="Times New Roman" panose="02020603050405020304" pitchFamily="18" charset="0"/>
              </a:rPr>
              <a:t> consumed his children to prevent being overcome and Atreus murdered and fed his nephews to their father for revenge.</a:t>
            </a:r>
          </a:p>
          <a:p>
            <a:pPr>
              <a:lnSpc>
                <a:spcPct val="150000"/>
              </a:lnSpc>
            </a:pPr>
            <a:r>
              <a:rPr lang="en-US" sz="2200" dirty="0">
                <a:latin typeface="Times New Roman" panose="02020603050405020304" pitchFamily="18" charset="0"/>
                <a:cs typeface="Times New Roman" panose="02020603050405020304" pitchFamily="18" charset="0"/>
              </a:rPr>
              <a:t>This shows that humans haven’t strayed from ancient methods of revenge</a:t>
            </a:r>
          </a:p>
        </p:txBody>
      </p:sp>
    </p:spTree>
    <p:extLst>
      <p:ext uri="{BB962C8B-B14F-4D97-AF65-F5344CB8AC3E}">
        <p14:creationId xmlns:p14="http://schemas.microsoft.com/office/powerpoint/2010/main" val="2846103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07756-100B-EB4B-AE40-CA90B61921F6}"/>
              </a:ext>
            </a:extLst>
          </p:cNvPr>
          <p:cNvSpPr>
            <a:spLocks noGrp="1"/>
          </p:cNvSpPr>
          <p:nvPr>
            <p:ph type="title"/>
          </p:nvPr>
        </p:nvSpPr>
        <p:spPr/>
        <p:txBody>
          <a:bodyPr/>
          <a:lstStyle/>
          <a:p>
            <a:r>
              <a:rPr lang="en-US" dirty="0"/>
              <a:t>Theory: Podcasts</a:t>
            </a:r>
          </a:p>
        </p:txBody>
      </p:sp>
      <p:sp>
        <p:nvSpPr>
          <p:cNvPr id="3" name="Content Placeholder 2">
            <a:extLst>
              <a:ext uri="{FF2B5EF4-FFF2-40B4-BE49-F238E27FC236}">
                <a16:creationId xmlns:a16="http://schemas.microsoft.com/office/drawing/2014/main" id="{88E139EC-743D-0045-8478-020A3BC05FA7}"/>
              </a:ext>
            </a:extLst>
          </p:cNvPr>
          <p:cNvSpPr>
            <a:spLocks noGrp="1"/>
          </p:cNvSpPr>
          <p:nvPr>
            <p:ph idx="1"/>
          </p:nvPr>
        </p:nvSpPr>
        <p:spPr>
          <a:xfrm>
            <a:off x="252663" y="2603499"/>
            <a:ext cx="11610475" cy="4049963"/>
          </a:xfrm>
        </p:spPr>
        <p:txBody>
          <a:bodyPr>
            <a:normAutofit/>
          </a:bodyPr>
          <a:lstStyle/>
          <a:p>
            <a:pPr>
              <a:lnSpc>
                <a:spcPct val="150000"/>
              </a:lnSpc>
            </a:pPr>
            <a:r>
              <a:rPr lang="en-US" sz="2200" dirty="0">
                <a:latin typeface="Times New Roman" panose="02020603050405020304" pitchFamily="18" charset="0"/>
                <a:cs typeface="Times New Roman" panose="02020603050405020304" pitchFamily="18" charset="0"/>
              </a:rPr>
              <a:t>Podcasts are gaining increasing popularity and it’s no surprise to find one completely dedicated to folklore</a:t>
            </a:r>
          </a:p>
          <a:p>
            <a:pPr>
              <a:lnSpc>
                <a:spcPct val="150000"/>
              </a:lnSpc>
            </a:pPr>
            <a:r>
              <a:rPr lang="en-US" sz="2200" dirty="0">
                <a:latin typeface="Times New Roman" panose="02020603050405020304" pitchFamily="18" charset="0"/>
                <a:cs typeface="Times New Roman" panose="02020603050405020304" pitchFamily="18" charset="0"/>
              </a:rPr>
              <a:t>Aaron Mahnke’s podcast “Lore” delves into folklore across the world, from the origins of vampires to haunted hotels.  Most of these podcasts follow a general theme or location, then discuss the associated myths and gives context to how they began. </a:t>
            </a:r>
          </a:p>
          <a:p>
            <a:pPr>
              <a:lnSpc>
                <a:spcPct val="150000"/>
              </a:lnSpc>
            </a:pPr>
            <a:r>
              <a:rPr lang="en-US" sz="2200" dirty="0">
                <a:latin typeface="Times New Roman" panose="02020603050405020304" pitchFamily="18" charset="0"/>
                <a:cs typeface="Times New Roman" panose="02020603050405020304" pitchFamily="18" charset="0"/>
              </a:rPr>
              <a:t>Many of the myths discussed end up being explained scientifically at a later date, but we get to learn the reasoning for their birth. </a:t>
            </a:r>
          </a:p>
        </p:txBody>
      </p:sp>
    </p:spTree>
    <p:extLst>
      <p:ext uri="{BB962C8B-B14F-4D97-AF65-F5344CB8AC3E}">
        <p14:creationId xmlns:p14="http://schemas.microsoft.com/office/powerpoint/2010/main" val="1103529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20492-E9D4-FE4E-BA66-4C086862A068}"/>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DA18A143-F123-4342-B0F6-DFF2511F2EE5}"/>
              </a:ext>
            </a:extLst>
          </p:cNvPr>
          <p:cNvSpPr>
            <a:spLocks noGrp="1"/>
          </p:cNvSpPr>
          <p:nvPr>
            <p:ph idx="1"/>
          </p:nvPr>
        </p:nvSpPr>
        <p:spPr>
          <a:xfrm>
            <a:off x="204537" y="2603499"/>
            <a:ext cx="11790947" cy="4049963"/>
          </a:xfrm>
        </p:spPr>
        <p:txBody>
          <a:bodyPr>
            <a:noAutofit/>
          </a:bodyPr>
          <a:lstStyle/>
          <a:p>
            <a:pPr>
              <a:lnSpc>
                <a:spcPct val="150000"/>
              </a:lnSpc>
            </a:pPr>
            <a:r>
              <a:rPr lang="en-US" sz="2200" dirty="0">
                <a:latin typeface="Times New Roman" panose="02020603050405020304" pitchFamily="18" charset="0"/>
                <a:cs typeface="Times New Roman" panose="02020603050405020304" pitchFamily="18" charset="0"/>
              </a:rPr>
              <a:t>The data are derived from a survey of students taking the general education classes of Marshall University’s Department Sociology and Anthropology. </a:t>
            </a:r>
          </a:p>
          <a:p>
            <a:pPr>
              <a:lnSpc>
                <a:spcPct val="150000"/>
              </a:lnSpc>
            </a:pPr>
            <a:r>
              <a:rPr lang="en-US" sz="2200" dirty="0">
                <a:latin typeface="Times New Roman" panose="02020603050405020304" pitchFamily="18" charset="0"/>
                <a:cs typeface="Times New Roman" panose="02020603050405020304" pitchFamily="18" charset="0"/>
              </a:rPr>
              <a:t>The total population of in-class students on Huntington campus was 422, from which we received 291 responses for a rate of 69%, the population from remote campuses was 25, from which we received 21 for a rate of 84%, and the population of online students was 164, from which we received only 2 responses, a rate that was so low that we decided to not use them. </a:t>
            </a:r>
          </a:p>
        </p:txBody>
      </p:sp>
    </p:spTree>
    <p:extLst>
      <p:ext uri="{BB962C8B-B14F-4D97-AF65-F5344CB8AC3E}">
        <p14:creationId xmlns:p14="http://schemas.microsoft.com/office/powerpoint/2010/main" val="981487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873AF-489D-D543-93D6-ABCA2EFF2450}"/>
              </a:ext>
            </a:extLst>
          </p:cNvPr>
          <p:cNvSpPr>
            <a:spLocks noGrp="1"/>
          </p:cNvSpPr>
          <p:nvPr>
            <p:ph type="title"/>
          </p:nvPr>
        </p:nvSpPr>
        <p:spPr/>
        <p:txBody>
          <a:bodyPr/>
          <a:lstStyle/>
          <a:p>
            <a:r>
              <a:rPr lang="en-US" dirty="0"/>
              <a:t>Data</a:t>
            </a:r>
          </a:p>
        </p:txBody>
      </p:sp>
      <p:sp>
        <p:nvSpPr>
          <p:cNvPr id="3" name="Content Placeholder 2">
            <a:extLst>
              <a:ext uri="{FF2B5EF4-FFF2-40B4-BE49-F238E27FC236}">
                <a16:creationId xmlns:a16="http://schemas.microsoft.com/office/drawing/2014/main" id="{1E8B1F13-1313-7C4A-ABD5-D4D36E62D2E3}"/>
              </a:ext>
            </a:extLst>
          </p:cNvPr>
          <p:cNvSpPr>
            <a:spLocks noGrp="1"/>
          </p:cNvSpPr>
          <p:nvPr>
            <p:ph idx="1"/>
          </p:nvPr>
        </p:nvSpPr>
        <p:spPr>
          <a:xfrm>
            <a:off x="180474" y="2603499"/>
            <a:ext cx="11550316" cy="4049963"/>
          </a:xfrm>
        </p:spPr>
        <p:txBody>
          <a:bodyPr>
            <a:normAutofit/>
          </a:bodyPr>
          <a:lstStyle/>
          <a:p>
            <a:pPr>
              <a:lnSpc>
                <a:spcPct val="150000"/>
              </a:lnSpc>
            </a:pPr>
            <a:r>
              <a:rPr lang="en-US" sz="2200" dirty="0">
                <a:latin typeface="Times New Roman" panose="02020603050405020304" pitchFamily="18" charset="0"/>
                <a:cs typeface="Times New Roman" panose="02020603050405020304" pitchFamily="18" charset="0"/>
              </a:rPr>
              <a:t>The survey was constructed with a section for basic demographics, a section asking how often respondents engaged in given behaviors, and a section of statements which the respondent would indicate four levels strongly disagree (1) to strongly agree (5) with neutral recorded but not prompted.</a:t>
            </a:r>
          </a:p>
        </p:txBody>
      </p:sp>
    </p:spTree>
    <p:extLst>
      <p:ext uri="{BB962C8B-B14F-4D97-AF65-F5344CB8AC3E}">
        <p14:creationId xmlns:p14="http://schemas.microsoft.com/office/powerpoint/2010/main" val="30463798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{A8E34474-E09E-BE46-85A6-022CC3C82081}tf10001076</Template>
  <TotalTime>2674</TotalTime>
  <Words>2115</Words>
  <Application>Microsoft Macintosh PowerPoint</Application>
  <PresentationFormat>Widescreen</PresentationFormat>
  <Paragraphs>106</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Century Gothic</vt:lpstr>
      <vt:lpstr>Times New Roman</vt:lpstr>
      <vt:lpstr>Wingdings 3</vt:lpstr>
      <vt:lpstr>Ion Boardroom</vt:lpstr>
      <vt:lpstr>Myth and Fairytale: The Purpose of Story in Modern Times</vt:lpstr>
      <vt:lpstr>Introduction</vt:lpstr>
      <vt:lpstr>Theory</vt:lpstr>
      <vt:lpstr>Theory: Music</vt:lpstr>
      <vt:lpstr>Theory: Movies &amp; TV</vt:lpstr>
      <vt:lpstr>Theory: Movies &amp; TV</vt:lpstr>
      <vt:lpstr>Theory: Podcasts</vt:lpstr>
      <vt:lpstr>Methods</vt:lpstr>
      <vt:lpstr>Data</vt:lpstr>
      <vt:lpstr>Data: Folklore Scale</vt:lpstr>
      <vt:lpstr>Data: Crafts and Place Scale</vt:lpstr>
      <vt:lpstr>Data: Folk Medicine and Appalachian Culture Scales</vt:lpstr>
      <vt:lpstr>Data: Nerd Scale</vt:lpstr>
      <vt:lpstr>Analysis: Folklore Scale</vt:lpstr>
      <vt:lpstr>Analysis: Nerd Scale</vt:lpstr>
      <vt:lpstr>Analysis: Appalachian Culture Scales</vt:lpstr>
      <vt:lpstr>Analysis: Walkers</vt:lpstr>
      <vt:lpstr>Discussion</vt:lpstr>
      <vt:lpstr>Discussion</vt:lpstr>
      <vt:lpstr>Discussion</vt:lpstr>
      <vt:lpstr>Discussion</vt:lpstr>
      <vt:lpstr>Conclusion</vt:lpstr>
      <vt:lpstr>Further Research</vt:lpstr>
      <vt:lpstr>References</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Myth and Fairytale: The Purpose of Story in Modern Times</dc:title>
  <dc:creator>Wells, Michaela Cheyenne</dc:creator>
  <cp:lastModifiedBy>Wells, Michaela Cheyenne</cp:lastModifiedBy>
  <cp:revision>31</cp:revision>
  <dcterms:created xsi:type="dcterms:W3CDTF">2018-04-11T03:39:55Z</dcterms:created>
  <dcterms:modified xsi:type="dcterms:W3CDTF">2018-04-18T21:55:03Z</dcterms:modified>
</cp:coreProperties>
</file>