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Amatic SC"/>
      <p:regular r:id="rId15"/>
      <p:bold r:id="rId16"/>
    </p:embeddedFont>
    <p:embeddedFont>
      <p:font typeface="Source Code Pro"/>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maticSC-regular.fntdata"/><Relationship Id="rId14" Type="http://schemas.openxmlformats.org/officeDocument/2006/relationships/slide" Target="slides/slide10.xml"/><Relationship Id="rId17" Type="http://schemas.openxmlformats.org/officeDocument/2006/relationships/font" Target="fonts/SourceCodePro-regular.fntdata"/><Relationship Id="rId16" Type="http://schemas.openxmlformats.org/officeDocument/2006/relationships/font" Target="fonts/AmaticSC-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SourceCodePro-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Amatic SC"/>
                <a:ea typeface="Amatic SC"/>
                <a:cs typeface="Amatic SC"/>
                <a:sym typeface="Amatic SC"/>
              </a:rPr>
              <a:t>Casey Dauberman, Katelynn Gatens, Stephanie Hansell, Marki Lewis, Christian Moore, Sarfina Seretharan, Sierra Thornton</a:t>
            </a:r>
            <a:endParaRPr b="1" sz="2100">
              <a:latin typeface="Amatic SC"/>
              <a:ea typeface="Amatic SC"/>
              <a:cs typeface="Amatic SC"/>
              <a:sym typeface="Amatic SC"/>
            </a:endParaRPr>
          </a:p>
          <a:p>
            <a:pPr indent="0" lvl="0" marL="0" rtl="0" algn="ctr">
              <a:spcBef>
                <a:spcPts val="0"/>
              </a:spcBef>
              <a:spcAft>
                <a:spcPts val="0"/>
              </a:spcAft>
              <a:buNone/>
            </a:pPr>
            <a:r>
              <a:rPr b="1" lang="en" sz="2100">
                <a:latin typeface="Amatic SC"/>
                <a:ea typeface="Amatic SC"/>
                <a:cs typeface="Amatic SC"/>
                <a:sym typeface="Amatic SC"/>
              </a:rPr>
              <a:t>Faculty Advisor: Dawn Goel, Ph. 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Explain how project will be continued through Psi Chi and Psych Dept. *Outreach program every year to help the community (Explain what these are as well) </a:t>
            </a:r>
            <a:endParaRPr/>
          </a:p>
          <a:p>
            <a:pPr indent="0" lvl="0" marL="0">
              <a:spcBef>
                <a:spcPts val="0"/>
              </a:spcBef>
              <a:spcAft>
                <a:spcPts val="0"/>
              </a:spcAft>
              <a:buNone/>
            </a:pPr>
            <a:r>
              <a:rPr lang="en"/>
              <a:t>Invited to do annual event (continue after graduation) </a:t>
            </a:r>
            <a:endParaRPr/>
          </a:p>
          <a:p>
            <a:pPr indent="0" lvl="0" marL="0" rtl="0">
              <a:spcBef>
                <a:spcPts val="0"/>
              </a:spcBef>
              <a:spcAft>
                <a:spcPts val="0"/>
              </a:spcAft>
              <a:buNone/>
            </a:pPr>
            <a:r>
              <a:rPr lang="en"/>
              <a:t>Educational program w CONTACT, another community partner, or our own people &amp; actual free formal event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Stats on prom formal costs, how it </a:t>
            </a:r>
            <a:r>
              <a:rPr lang="en"/>
              <a:t>affects</a:t>
            </a:r>
            <a:r>
              <a:rPr lang="en"/>
              <a:t> disadvantaged youth.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our goals were, how we collected donations (including food), </a:t>
            </a:r>
            <a:r>
              <a:rPr lang="en"/>
              <a:t>obstacles</a:t>
            </a:r>
            <a:r>
              <a:rPr lang="en"/>
              <a:t>, history of project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Talk about the drive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School Strike → Unable to communicate with schools → Lack of donations in the beginning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Include info on Contact’s involvement and the info night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Explain what Golden Girls is, how we got involved, what we planned to do for the girls. Loosely explain event</a:t>
            </a:r>
            <a:endParaRPr/>
          </a:p>
          <a:p>
            <a:pPr indent="0" lvl="0" marL="0">
              <a:spcBef>
                <a:spcPts val="0"/>
              </a:spcBef>
              <a:spcAft>
                <a:spcPts val="0"/>
              </a:spcAft>
              <a:buNone/>
            </a:pPr>
            <a:r>
              <a:rPr lang="en"/>
              <a:t>Not all were able to attend prom and/or did not plan on attending but we still wanted to give them a day to pamper them and help increase their self esteem.</a:t>
            </a:r>
            <a:endParaRPr/>
          </a:p>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Further/fully explain day of event </a:t>
            </a:r>
            <a:endParaRPr/>
          </a:p>
          <a:p>
            <a:pPr indent="0" lvl="0" marL="0">
              <a:spcBef>
                <a:spcPts val="0"/>
              </a:spcBef>
              <a:spcAft>
                <a:spcPts val="0"/>
              </a:spcAft>
              <a:buNone/>
            </a:pPr>
            <a:r>
              <a:rPr lang="en"/>
              <a:t>They didn’t think that they would be able to to keep the dresses</a:t>
            </a:r>
            <a:endParaRPr/>
          </a:p>
          <a:p>
            <a:pPr indent="0" lvl="0" marL="0">
              <a:spcBef>
                <a:spcPts val="0"/>
              </a:spcBef>
              <a:spcAft>
                <a:spcPts val="0"/>
              </a:spcAft>
              <a:buNone/>
            </a:pPr>
            <a:r>
              <a:rPr lang="en"/>
              <a:t>Set up of Golden Girls</a:t>
            </a:r>
            <a:endParaRPr/>
          </a:p>
          <a:p>
            <a:pPr indent="0" lvl="0" marL="0">
              <a:spcBef>
                <a:spcPts val="0"/>
              </a:spcBef>
              <a:spcAft>
                <a:spcPts val="0"/>
              </a:spcAft>
              <a:buNone/>
            </a:pPr>
            <a:r>
              <a:rPr lang="en"/>
              <a:t>Amount of dresses, shoes, accessories, etc donated</a:t>
            </a:r>
            <a:endParaRPr/>
          </a:p>
          <a:p>
            <a:pPr indent="0" lvl="0" marL="0">
              <a:spcBef>
                <a:spcPts val="0"/>
              </a:spcBef>
              <a:spcAft>
                <a:spcPts val="0"/>
              </a:spcAft>
              <a:buNone/>
            </a:pPr>
            <a:r>
              <a:rPr lang="en"/>
              <a:t>Sheetz food donations</a:t>
            </a:r>
            <a:endParaRPr/>
          </a:p>
          <a:p>
            <a:pPr indent="0" lvl="0" marL="0">
              <a:spcBef>
                <a:spcPts val="0"/>
              </a:spcBef>
              <a:spcAft>
                <a:spcPts val="0"/>
              </a:spcAft>
              <a:buNone/>
            </a:pPr>
            <a:r>
              <a:rPr lang="en"/>
              <a:t>Huntington High’s Women’s Golf Team and Mary Kay</a:t>
            </a:r>
            <a:endParaRPr/>
          </a:p>
          <a:p>
            <a:pPr indent="0" lvl="0" marL="0">
              <a:spcBef>
                <a:spcPts val="0"/>
              </a:spcBef>
              <a:spcAft>
                <a:spcPts val="0"/>
              </a:spcAft>
              <a:buNone/>
            </a:pPr>
            <a:r>
              <a:rPr lang="en"/>
              <a:t>The reaction of girls when they said “yes to the dress”</a:t>
            </a:r>
            <a:endParaRPr/>
          </a:p>
          <a:p>
            <a:pPr indent="0" lvl="0" marL="0">
              <a:spcBef>
                <a:spcPts val="0"/>
              </a:spcBef>
              <a:spcAft>
                <a:spcPts val="0"/>
              </a:spcAft>
              <a:buNone/>
            </a:pPr>
            <a:r>
              <a:rPr lang="en"/>
              <a:t>All girls left with a dress, if not two.</a:t>
            </a:r>
            <a:endParaRPr/>
          </a:p>
          <a:p>
            <a:pPr indent="0" lvl="0" marL="0">
              <a:spcBef>
                <a:spcPts val="0"/>
              </a:spcBef>
              <a:spcAft>
                <a:spcPts val="0"/>
              </a:spcAft>
              <a:buNone/>
            </a:pPr>
            <a:r>
              <a:rPr lang="en"/>
              <a:t>We also brought hope into Golden Girls</a:t>
            </a:r>
            <a:endParaRPr/>
          </a:p>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Explain Golden Girls Program and how we plan to get involved as well as how others can get involved</a:t>
            </a:r>
            <a:endParaRPr/>
          </a:p>
          <a:p>
            <a:pPr indent="0" lvl="0" marL="0">
              <a:spcBef>
                <a:spcPts val="0"/>
              </a:spcBef>
              <a:spcAft>
                <a:spcPts val="0"/>
              </a:spcAft>
              <a:buNone/>
            </a:pPr>
            <a:r>
              <a:rPr lang="en"/>
              <a:t>15 hours of basic volunteer work. Organizing, and working events.</a:t>
            </a:r>
            <a:endParaRPr/>
          </a:p>
          <a:p>
            <a:pPr indent="0" lvl="0" marL="0">
              <a:spcBef>
                <a:spcPts val="0"/>
              </a:spcBef>
              <a:spcAft>
                <a:spcPts val="0"/>
              </a:spcAft>
              <a:buNone/>
            </a:pPr>
            <a:r>
              <a:rPr lang="en"/>
              <a:t>After 15 hrs. Fingerprints and background checks to ensure safety for the girls.</a:t>
            </a:r>
            <a:endParaRPr/>
          </a:p>
          <a:p>
            <a:pPr indent="0" lvl="0" marL="0">
              <a:spcBef>
                <a:spcPts val="0"/>
              </a:spcBef>
              <a:spcAft>
                <a:spcPts val="0"/>
              </a:spcAft>
              <a:buNone/>
            </a:pPr>
            <a:r>
              <a:rPr lang="en"/>
              <a:t>Once a specialized volunteer, may call and take girls off campus. Become a mentor to one if connection is formed.</a:t>
            </a:r>
            <a:endParaRPr/>
          </a:p>
          <a:p>
            <a:pPr indent="0" lvl="0" marL="0" rtl="0">
              <a:spcBef>
                <a:spcPts val="0"/>
              </a:spcBef>
              <a:spcAft>
                <a:spcPts val="0"/>
              </a:spcAft>
              <a:buNone/>
            </a:pPr>
            <a:r>
              <a:rPr lang="en"/>
              <a:t>If connection continues to grow, you can register to become a foster parent for them with their in house foster care system.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spcFirstLastPara="1" rIns="91425" wrap="square" tIns="91425"/>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Shape 47"/>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Shape 48"/>
          <p:cNvSpPr txBox="1"/>
          <p:nvPr>
            <p:ph idx="1" type="body"/>
          </p:nvPr>
        </p:nvSpPr>
        <p:spPr>
          <a:xfrm>
            <a:off x="311700" y="33046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Shape 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Shape 3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Shape 40"/>
          <p:cNvSpPr txBox="1"/>
          <p:nvPr>
            <p:ph idx="1" type="subTitle"/>
          </p:nvPr>
        </p:nvSpPr>
        <p:spPr>
          <a:xfrm>
            <a:off x="265500" y="2845223"/>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Shape 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9.jp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2.png"/><Relationship Id="rId9"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7.png"/><Relationship Id="rId7" Type="http://schemas.openxmlformats.org/officeDocument/2006/relationships/image" Target="../media/image8.png"/><Relationship Id="rId8"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15.jpg"/><Relationship Id="rId6"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2.png"/><Relationship Id="rId7" Type="http://schemas.openxmlformats.org/officeDocument/2006/relationships/image" Target="../media/image6.jpg"/><Relationship Id="rId8"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5" name="Shape 55"/>
        <p:cNvGrpSpPr/>
        <p:nvPr/>
      </p:nvGrpSpPr>
      <p:grpSpPr>
        <a:xfrm>
          <a:off x="0" y="0"/>
          <a:ext cx="0" cy="0"/>
          <a:chOff x="0" y="0"/>
          <a:chExt cx="0" cy="0"/>
        </a:xfrm>
      </p:grpSpPr>
      <p:pic>
        <p:nvPicPr>
          <p:cNvPr id="56" name="Shape 56"/>
          <p:cNvPicPr preferRelativeResize="0"/>
          <p:nvPr/>
        </p:nvPicPr>
        <p:blipFill>
          <a:blip r:embed="rId3">
            <a:alphaModFix amt="86000"/>
          </a:blip>
          <a:stretch>
            <a:fillRect/>
          </a:stretch>
        </p:blipFill>
        <p:spPr>
          <a:xfrm>
            <a:off x="0" y="0"/>
            <a:ext cx="9144000" cy="3456626"/>
          </a:xfrm>
          <a:prstGeom prst="rect">
            <a:avLst/>
          </a:prstGeom>
          <a:noFill/>
          <a:ln>
            <a:noFill/>
          </a:ln>
        </p:spPr>
      </p:pic>
      <p:sp>
        <p:nvSpPr>
          <p:cNvPr id="57" name="Shape 57"/>
          <p:cNvSpPr txBox="1"/>
          <p:nvPr>
            <p:ph type="ctrTitle"/>
          </p:nvPr>
        </p:nvSpPr>
        <p:spPr>
          <a:xfrm>
            <a:off x="280050" y="382600"/>
            <a:ext cx="8586900" cy="2519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6000"/>
              <a:t>Free Formal For Now, </a:t>
            </a:r>
            <a:endParaRPr sz="6000"/>
          </a:p>
          <a:p>
            <a:pPr indent="0" lvl="0" marL="0">
              <a:spcBef>
                <a:spcPts val="0"/>
              </a:spcBef>
              <a:spcAft>
                <a:spcPts val="0"/>
              </a:spcAft>
              <a:buNone/>
            </a:pPr>
            <a:r>
              <a:rPr lang="en" sz="6000"/>
              <a:t>Lifestyle Education Forever</a:t>
            </a:r>
            <a:endParaRPr sz="6000"/>
          </a:p>
        </p:txBody>
      </p:sp>
      <p:sp>
        <p:nvSpPr>
          <p:cNvPr id="58" name="Shape 58"/>
          <p:cNvSpPr txBox="1"/>
          <p:nvPr>
            <p:ph idx="1" type="subTitle"/>
          </p:nvPr>
        </p:nvSpPr>
        <p:spPr>
          <a:xfrm>
            <a:off x="3118025" y="3790475"/>
            <a:ext cx="3018000" cy="668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000000"/>
              </a:solidFill>
              <a:latin typeface="Amatic SC"/>
              <a:ea typeface="Amatic SC"/>
              <a:cs typeface="Amatic SC"/>
              <a:sym typeface="Amatic SC"/>
            </a:endParaRPr>
          </a:p>
          <a:p>
            <a:pPr indent="0" lvl="0" marL="0">
              <a:spcBef>
                <a:spcPts val="0"/>
              </a:spcBef>
              <a:spcAft>
                <a:spcPts val="0"/>
              </a:spcAft>
              <a:buNone/>
            </a:pPr>
            <a:r>
              <a:rPr lang="en">
                <a:solidFill>
                  <a:srgbClr val="C27BA0"/>
                </a:solidFill>
                <a:latin typeface="Amatic SC"/>
                <a:ea typeface="Amatic SC"/>
                <a:cs typeface="Amatic SC"/>
                <a:sym typeface="Amatic SC"/>
              </a:rPr>
              <a:t>Faculty </a:t>
            </a:r>
            <a:r>
              <a:rPr lang="en">
                <a:solidFill>
                  <a:srgbClr val="C27BA0"/>
                </a:solidFill>
                <a:latin typeface="Amatic SC"/>
                <a:ea typeface="Amatic SC"/>
                <a:cs typeface="Amatic SC"/>
                <a:sym typeface="Amatic SC"/>
              </a:rPr>
              <a:t>Advisor</a:t>
            </a:r>
            <a:r>
              <a:rPr lang="en">
                <a:solidFill>
                  <a:srgbClr val="C27BA0"/>
                </a:solidFill>
                <a:latin typeface="Amatic SC"/>
                <a:ea typeface="Amatic SC"/>
                <a:cs typeface="Amatic SC"/>
                <a:sym typeface="Amatic SC"/>
              </a:rPr>
              <a:t>: Dawn Goel, Ph. D.</a:t>
            </a:r>
            <a:endParaRPr>
              <a:solidFill>
                <a:srgbClr val="C27BA0"/>
              </a:solidFill>
              <a:latin typeface="Amatic SC"/>
              <a:ea typeface="Amatic SC"/>
              <a:cs typeface="Amatic SC"/>
              <a:sym typeface="Amatic SC"/>
            </a:endParaRPr>
          </a:p>
        </p:txBody>
      </p:sp>
      <p:pic>
        <p:nvPicPr>
          <p:cNvPr id="59" name="Shape 59"/>
          <p:cNvPicPr preferRelativeResize="0"/>
          <p:nvPr/>
        </p:nvPicPr>
        <p:blipFill>
          <a:blip r:embed="rId4">
            <a:alphaModFix/>
          </a:blip>
          <a:stretch>
            <a:fillRect/>
          </a:stretch>
        </p:blipFill>
        <p:spPr>
          <a:xfrm>
            <a:off x="-213875" y="2673400"/>
            <a:ext cx="9693776" cy="1451600"/>
          </a:xfrm>
          <a:prstGeom prst="rect">
            <a:avLst/>
          </a:prstGeom>
          <a:noFill/>
          <a:ln>
            <a:noFill/>
          </a:ln>
        </p:spPr>
      </p:pic>
      <p:sp>
        <p:nvSpPr>
          <p:cNvPr id="60" name="Shape 60"/>
          <p:cNvSpPr txBox="1"/>
          <p:nvPr/>
        </p:nvSpPr>
        <p:spPr>
          <a:xfrm rot="-366649">
            <a:off x="-193272" y="3723402"/>
            <a:ext cx="2730817" cy="532527"/>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Amatic SC"/>
                <a:ea typeface="Amatic SC"/>
                <a:cs typeface="Amatic SC"/>
                <a:sym typeface="Amatic SC"/>
              </a:rPr>
              <a:t>Casey Dauberman</a:t>
            </a:r>
            <a:endParaRPr>
              <a:latin typeface="Amatic SC"/>
              <a:ea typeface="Amatic SC"/>
              <a:cs typeface="Amatic SC"/>
              <a:sym typeface="Amatic SC"/>
            </a:endParaRPr>
          </a:p>
        </p:txBody>
      </p:sp>
      <p:sp>
        <p:nvSpPr>
          <p:cNvPr id="61" name="Shape 61"/>
          <p:cNvSpPr txBox="1"/>
          <p:nvPr/>
        </p:nvSpPr>
        <p:spPr>
          <a:xfrm rot="329409">
            <a:off x="6556618" y="3723423"/>
            <a:ext cx="2731129" cy="532519"/>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Amatic SC"/>
                <a:ea typeface="Amatic SC"/>
                <a:cs typeface="Amatic SC"/>
                <a:sym typeface="Amatic SC"/>
              </a:rPr>
              <a:t> Katelynn Gatens</a:t>
            </a:r>
            <a:endParaRPr>
              <a:latin typeface="Amatic SC"/>
              <a:ea typeface="Amatic SC"/>
              <a:cs typeface="Amatic SC"/>
              <a:sym typeface="Amatic SC"/>
            </a:endParaRPr>
          </a:p>
        </p:txBody>
      </p:sp>
      <p:sp>
        <p:nvSpPr>
          <p:cNvPr id="62" name="Shape 62"/>
          <p:cNvSpPr txBox="1"/>
          <p:nvPr/>
        </p:nvSpPr>
        <p:spPr>
          <a:xfrm rot="261228">
            <a:off x="-466071" y="4502644"/>
            <a:ext cx="2730680" cy="532542"/>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Amatic SC"/>
                <a:ea typeface="Amatic SC"/>
                <a:cs typeface="Amatic SC"/>
                <a:sym typeface="Amatic SC"/>
              </a:rPr>
              <a:t> Stephanie Hansell</a:t>
            </a:r>
            <a:endParaRPr>
              <a:latin typeface="Amatic SC"/>
              <a:ea typeface="Amatic SC"/>
              <a:cs typeface="Amatic SC"/>
              <a:sym typeface="Amatic SC"/>
            </a:endParaRPr>
          </a:p>
        </p:txBody>
      </p:sp>
      <p:sp>
        <p:nvSpPr>
          <p:cNvPr id="63" name="Shape 63"/>
          <p:cNvSpPr txBox="1"/>
          <p:nvPr/>
        </p:nvSpPr>
        <p:spPr>
          <a:xfrm rot="-194215">
            <a:off x="1841223" y="4554414"/>
            <a:ext cx="2204918" cy="49999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Amatic SC"/>
                <a:ea typeface="Amatic SC"/>
                <a:cs typeface="Amatic SC"/>
                <a:sym typeface="Amatic SC"/>
              </a:rPr>
              <a:t>Marki Lewis</a:t>
            </a:r>
            <a:endParaRPr>
              <a:latin typeface="Amatic SC"/>
              <a:ea typeface="Amatic SC"/>
              <a:cs typeface="Amatic SC"/>
              <a:sym typeface="Amatic SC"/>
            </a:endParaRPr>
          </a:p>
        </p:txBody>
      </p:sp>
      <p:sp>
        <p:nvSpPr>
          <p:cNvPr id="64" name="Shape 64"/>
          <p:cNvSpPr txBox="1"/>
          <p:nvPr/>
        </p:nvSpPr>
        <p:spPr>
          <a:xfrm>
            <a:off x="4724266" y="4554466"/>
            <a:ext cx="2205000" cy="50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Amatic SC"/>
                <a:ea typeface="Amatic SC"/>
                <a:cs typeface="Amatic SC"/>
                <a:sym typeface="Amatic SC"/>
              </a:rPr>
              <a:t>Christian Moore</a:t>
            </a:r>
            <a:endParaRPr>
              <a:latin typeface="Amatic SC"/>
              <a:ea typeface="Amatic SC"/>
              <a:cs typeface="Amatic SC"/>
              <a:sym typeface="Amatic SC"/>
            </a:endParaRPr>
          </a:p>
        </p:txBody>
      </p:sp>
      <p:sp>
        <p:nvSpPr>
          <p:cNvPr id="65" name="Shape 65"/>
          <p:cNvSpPr txBox="1"/>
          <p:nvPr/>
        </p:nvSpPr>
        <p:spPr>
          <a:xfrm rot="-234040">
            <a:off x="7139920" y="4518892"/>
            <a:ext cx="2205008" cy="5000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Amatic SC"/>
                <a:ea typeface="Amatic SC"/>
                <a:cs typeface="Amatic SC"/>
                <a:sym typeface="Amatic SC"/>
              </a:rPr>
              <a:t>Sarfina Seretharan</a:t>
            </a:r>
            <a:endParaRPr>
              <a:latin typeface="Amatic SC"/>
              <a:ea typeface="Amatic SC"/>
              <a:cs typeface="Amatic SC"/>
              <a:sym typeface="Amatic SC"/>
            </a:endParaRPr>
          </a:p>
        </p:txBody>
      </p:sp>
      <p:sp>
        <p:nvSpPr>
          <p:cNvPr id="66" name="Shape 66"/>
          <p:cNvSpPr txBox="1"/>
          <p:nvPr/>
        </p:nvSpPr>
        <p:spPr>
          <a:xfrm rot="-195616">
            <a:off x="2128603" y="3464207"/>
            <a:ext cx="2204969" cy="500013"/>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Amatic SC"/>
                <a:ea typeface="Amatic SC"/>
                <a:cs typeface="Amatic SC"/>
                <a:sym typeface="Amatic SC"/>
              </a:rPr>
              <a:t>Sierra Thornton</a:t>
            </a:r>
            <a:endParaRPr b="1" sz="2100">
              <a:latin typeface="Amatic SC"/>
              <a:ea typeface="Amatic SC"/>
              <a:cs typeface="Amatic SC"/>
              <a:sym typeface="Amatic SC"/>
            </a:endParaRPr>
          </a:p>
          <a:p>
            <a:pPr indent="0" lvl="0" marL="0" rtl="0" algn="ctr">
              <a:spcBef>
                <a:spcPts val="0"/>
              </a:spcBef>
              <a:spcAft>
                <a:spcPts val="0"/>
              </a:spcAft>
              <a:buNone/>
            </a:pPr>
            <a:r>
              <a:t/>
            </a:r>
            <a:endParaRPr b="1" sz="2100">
              <a:latin typeface="Amatic SC"/>
              <a:ea typeface="Amatic SC"/>
              <a:cs typeface="Amatic SC"/>
              <a:sym typeface="Amatic SC"/>
            </a:endParaRPr>
          </a:p>
        </p:txBody>
      </p:sp>
      <p:sp>
        <p:nvSpPr>
          <p:cNvPr id="67" name="Shape 67"/>
          <p:cNvSpPr txBox="1"/>
          <p:nvPr/>
        </p:nvSpPr>
        <p:spPr>
          <a:xfrm rot="305356">
            <a:off x="4507309" y="3484136"/>
            <a:ext cx="2204993" cy="49997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Amatic SC"/>
                <a:ea typeface="Amatic SC"/>
                <a:cs typeface="Amatic SC"/>
                <a:sym typeface="Amatic SC"/>
              </a:rPr>
              <a:t>Lauren Thompson</a:t>
            </a:r>
            <a:endParaRPr b="1" sz="2100">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id="161" name="Shape 161"/>
          <p:cNvPicPr preferRelativeResize="0"/>
          <p:nvPr/>
        </p:nvPicPr>
        <p:blipFill>
          <a:blip r:embed="rId3">
            <a:alphaModFix/>
          </a:blip>
          <a:stretch>
            <a:fillRect/>
          </a:stretch>
        </p:blipFill>
        <p:spPr>
          <a:xfrm>
            <a:off x="474100" y="3036500"/>
            <a:ext cx="3224600" cy="1933625"/>
          </a:xfrm>
          <a:prstGeom prst="rect">
            <a:avLst/>
          </a:prstGeom>
          <a:noFill/>
          <a:ln>
            <a:noFill/>
          </a:ln>
        </p:spPr>
      </p:pic>
      <p:sp>
        <p:nvSpPr>
          <p:cNvPr id="162" name="Shape 162"/>
          <p:cNvSpPr txBox="1"/>
          <p:nvPr>
            <p:ph type="title"/>
          </p:nvPr>
        </p:nvSpPr>
        <p:spPr>
          <a:xfrm>
            <a:off x="1364125" y="137575"/>
            <a:ext cx="8520600" cy="801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                  </a:t>
            </a:r>
            <a:r>
              <a:rPr lang="en"/>
              <a:t>Further Outreach</a:t>
            </a:r>
            <a:endParaRPr/>
          </a:p>
        </p:txBody>
      </p:sp>
      <p:sp>
        <p:nvSpPr>
          <p:cNvPr id="163" name="Shape 163"/>
          <p:cNvSpPr txBox="1"/>
          <p:nvPr>
            <p:ph idx="1" type="body"/>
          </p:nvPr>
        </p:nvSpPr>
        <p:spPr>
          <a:xfrm>
            <a:off x="616500" y="1093850"/>
            <a:ext cx="8520600" cy="23622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SzPts val="1800"/>
              <a:buChar char="●"/>
            </a:pPr>
            <a:r>
              <a:rPr lang="en"/>
              <a:t>Golden Girls get ready for prom, May 12th</a:t>
            </a:r>
            <a:endParaRPr/>
          </a:p>
          <a:p>
            <a:pPr indent="-342900" lvl="0" marL="457200" rtl="0">
              <a:lnSpc>
                <a:spcPct val="150000"/>
              </a:lnSpc>
              <a:spcBef>
                <a:spcPts val="0"/>
              </a:spcBef>
              <a:spcAft>
                <a:spcPts val="0"/>
              </a:spcAft>
              <a:buSzPts val="1800"/>
              <a:buChar char="●"/>
            </a:pPr>
            <a:r>
              <a:rPr lang="en"/>
              <a:t>Return with Mary Kay to help with hair, makeup, last-minute preparations</a:t>
            </a:r>
            <a:endParaRPr/>
          </a:p>
          <a:p>
            <a:pPr indent="-342900" lvl="0" marL="457200" rtl="0">
              <a:lnSpc>
                <a:spcPct val="150000"/>
              </a:lnSpc>
              <a:spcBef>
                <a:spcPts val="0"/>
              </a:spcBef>
              <a:spcAft>
                <a:spcPts val="0"/>
              </a:spcAft>
              <a:buSzPts val="1800"/>
              <a:buChar char="●"/>
            </a:pPr>
            <a:r>
              <a:rPr lang="en"/>
              <a:t>Continue project annually                             t</a:t>
            </a:r>
            <a:endParaRPr/>
          </a:p>
          <a:p>
            <a:pPr indent="-342900" lvl="0" marL="457200" rtl="0">
              <a:lnSpc>
                <a:spcPct val="150000"/>
              </a:lnSpc>
              <a:spcBef>
                <a:spcPts val="0"/>
              </a:spcBef>
              <a:spcAft>
                <a:spcPts val="0"/>
              </a:spcAft>
              <a:buSzPts val="1800"/>
              <a:buChar char="●"/>
            </a:pPr>
            <a:r>
              <a:rPr lang="en"/>
              <a:t>Outreach Program</a:t>
            </a:r>
            <a:endParaRPr/>
          </a:p>
        </p:txBody>
      </p:sp>
      <p:pic>
        <p:nvPicPr>
          <p:cNvPr id="164" name="Shape 164"/>
          <p:cNvPicPr preferRelativeResize="0"/>
          <p:nvPr/>
        </p:nvPicPr>
        <p:blipFill>
          <a:blip r:embed="rId4">
            <a:alphaModFix/>
          </a:blip>
          <a:stretch>
            <a:fillRect/>
          </a:stretch>
        </p:blipFill>
        <p:spPr>
          <a:xfrm rot="-169742">
            <a:off x="5268049" y="2081446"/>
            <a:ext cx="3548824" cy="2718458"/>
          </a:xfrm>
          <a:prstGeom prst="rect">
            <a:avLst/>
          </a:prstGeom>
          <a:noFill/>
          <a:ln>
            <a:noFill/>
          </a:ln>
        </p:spPr>
      </p:pic>
      <p:pic>
        <p:nvPicPr>
          <p:cNvPr id="165" name="Shape 165"/>
          <p:cNvPicPr preferRelativeResize="0"/>
          <p:nvPr/>
        </p:nvPicPr>
        <p:blipFill rotWithShape="1">
          <a:blip r:embed="rId5">
            <a:alphaModFix/>
          </a:blip>
          <a:srcRect b="12759" l="0" r="0" t="-12760"/>
          <a:stretch/>
        </p:blipFill>
        <p:spPr>
          <a:xfrm>
            <a:off x="-128463" y="4700"/>
            <a:ext cx="9553324" cy="1451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1923338" y="233975"/>
            <a:ext cx="5398500" cy="8010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4800">
                <a:solidFill>
                  <a:schemeClr val="dk2"/>
                </a:solidFill>
              </a:rPr>
              <a:t>The Cost of Prom</a:t>
            </a:r>
            <a:endParaRPr sz="4800"/>
          </a:p>
        </p:txBody>
      </p:sp>
      <p:sp>
        <p:nvSpPr>
          <p:cNvPr id="73" name="Shape 73"/>
          <p:cNvSpPr txBox="1"/>
          <p:nvPr>
            <p:ph idx="1" type="body"/>
          </p:nvPr>
        </p:nvSpPr>
        <p:spPr>
          <a:xfrm>
            <a:off x="590900" y="1477875"/>
            <a:ext cx="8021100" cy="8010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According to USA Today, t</a:t>
            </a:r>
            <a:r>
              <a:rPr lang="en"/>
              <a:t>he average teen spent more than $600 on prom in 2017. This includes </a:t>
            </a:r>
            <a:endParaRPr/>
          </a:p>
        </p:txBody>
      </p:sp>
      <p:pic>
        <p:nvPicPr>
          <p:cNvPr id="74" name="Shape 74"/>
          <p:cNvPicPr preferRelativeResize="0"/>
          <p:nvPr/>
        </p:nvPicPr>
        <p:blipFill>
          <a:blip r:embed="rId3">
            <a:alphaModFix/>
          </a:blip>
          <a:stretch>
            <a:fillRect/>
          </a:stretch>
        </p:blipFill>
        <p:spPr>
          <a:xfrm>
            <a:off x="-431697" y="2702301"/>
            <a:ext cx="3820252" cy="2219775"/>
          </a:xfrm>
          <a:prstGeom prst="rect">
            <a:avLst/>
          </a:prstGeom>
          <a:noFill/>
          <a:ln>
            <a:noFill/>
          </a:ln>
        </p:spPr>
      </p:pic>
      <p:pic>
        <p:nvPicPr>
          <p:cNvPr id="75" name="Shape 75"/>
          <p:cNvPicPr preferRelativeResize="0"/>
          <p:nvPr/>
        </p:nvPicPr>
        <p:blipFill>
          <a:blip r:embed="rId4">
            <a:alphaModFix/>
          </a:blip>
          <a:stretch>
            <a:fillRect/>
          </a:stretch>
        </p:blipFill>
        <p:spPr>
          <a:xfrm>
            <a:off x="-154063" y="451875"/>
            <a:ext cx="9553324" cy="1451600"/>
          </a:xfrm>
          <a:prstGeom prst="rect">
            <a:avLst/>
          </a:prstGeom>
          <a:noFill/>
          <a:ln>
            <a:noFill/>
          </a:ln>
        </p:spPr>
      </p:pic>
      <p:sp>
        <p:nvSpPr>
          <p:cNvPr id="76" name="Shape 76"/>
          <p:cNvSpPr txBox="1"/>
          <p:nvPr/>
        </p:nvSpPr>
        <p:spPr>
          <a:xfrm>
            <a:off x="3801825" y="4660375"/>
            <a:ext cx="2667300" cy="547500"/>
          </a:xfrm>
          <a:prstGeom prst="rect">
            <a:avLst/>
          </a:prstGeom>
          <a:noFill/>
          <a:ln>
            <a:noFill/>
          </a:ln>
        </p:spPr>
        <p:txBody>
          <a:bodyPr anchorCtr="0" anchor="ctr" bIns="91425" lIns="91425" spcFirstLastPara="1" rIns="91425" wrap="square" tIns="91425">
            <a:noAutofit/>
          </a:bodyPr>
          <a:lstStyle/>
          <a:p>
            <a:pPr indent="-342900" lvl="0" marL="457200" rtl="0">
              <a:lnSpc>
                <a:spcPct val="115000"/>
              </a:lnSpc>
              <a:spcBef>
                <a:spcPts val="0"/>
              </a:spcBef>
              <a:spcAft>
                <a:spcPts val="0"/>
              </a:spcAft>
              <a:buClr>
                <a:schemeClr val="dk2"/>
              </a:buClr>
              <a:buSzPts val="1800"/>
              <a:buFont typeface="Source Code Pro"/>
              <a:buChar char="●"/>
            </a:pPr>
            <a:r>
              <a:rPr lang="en" sz="1800">
                <a:solidFill>
                  <a:schemeClr val="dk2"/>
                </a:solidFill>
                <a:latin typeface="Source Code Pro"/>
                <a:ea typeface="Source Code Pro"/>
                <a:cs typeface="Source Code Pro"/>
                <a:sym typeface="Source Code Pro"/>
              </a:rPr>
              <a:t>formal attire</a:t>
            </a:r>
            <a:endParaRPr/>
          </a:p>
        </p:txBody>
      </p:sp>
      <p:sp>
        <p:nvSpPr>
          <p:cNvPr id="77" name="Shape 77"/>
          <p:cNvSpPr txBox="1"/>
          <p:nvPr/>
        </p:nvSpPr>
        <p:spPr>
          <a:xfrm>
            <a:off x="2831088" y="2840613"/>
            <a:ext cx="3000000" cy="882600"/>
          </a:xfrm>
          <a:prstGeom prst="rect">
            <a:avLst/>
          </a:prstGeom>
          <a:noFill/>
          <a:ln>
            <a:noFill/>
          </a:ln>
        </p:spPr>
        <p:txBody>
          <a:bodyPr anchorCtr="0" anchor="ctr" bIns="91425" lIns="91425" spcFirstLastPara="1" rIns="91425" wrap="square" tIns="91425">
            <a:noAutofit/>
          </a:bodyPr>
          <a:lstStyle/>
          <a:p>
            <a:pPr indent="-342900" lvl="0" marL="457200" rtl="0">
              <a:lnSpc>
                <a:spcPct val="115000"/>
              </a:lnSpc>
              <a:spcBef>
                <a:spcPts val="0"/>
              </a:spcBef>
              <a:spcAft>
                <a:spcPts val="0"/>
              </a:spcAft>
              <a:buClr>
                <a:schemeClr val="dk2"/>
              </a:buClr>
              <a:buSzPts val="1800"/>
              <a:buFont typeface="Source Code Pro"/>
              <a:buChar char="●"/>
            </a:pPr>
            <a:r>
              <a:rPr lang="en" sz="1800">
                <a:solidFill>
                  <a:schemeClr val="dk2"/>
                </a:solidFill>
                <a:latin typeface="Source Code Pro"/>
                <a:ea typeface="Source Code Pro"/>
                <a:cs typeface="Source Code Pro"/>
                <a:sym typeface="Source Code Pro"/>
              </a:rPr>
              <a:t>transportation</a:t>
            </a:r>
            <a:endParaRPr/>
          </a:p>
        </p:txBody>
      </p:sp>
      <p:sp>
        <p:nvSpPr>
          <p:cNvPr id="78" name="Shape 78"/>
          <p:cNvSpPr txBox="1"/>
          <p:nvPr/>
        </p:nvSpPr>
        <p:spPr>
          <a:xfrm>
            <a:off x="3498125" y="3813500"/>
            <a:ext cx="1861500" cy="629100"/>
          </a:xfrm>
          <a:prstGeom prst="rect">
            <a:avLst/>
          </a:prstGeom>
          <a:noFill/>
          <a:ln>
            <a:noFill/>
          </a:ln>
        </p:spPr>
        <p:txBody>
          <a:bodyPr anchorCtr="0" anchor="ctr" bIns="91425" lIns="91425" spcFirstLastPara="1" rIns="91425" wrap="square" tIns="91425">
            <a:noAutofit/>
          </a:bodyPr>
          <a:lstStyle/>
          <a:p>
            <a:pPr indent="-342900" lvl="0" marL="457200" rtl="0">
              <a:lnSpc>
                <a:spcPct val="115000"/>
              </a:lnSpc>
              <a:spcBef>
                <a:spcPts val="0"/>
              </a:spcBef>
              <a:spcAft>
                <a:spcPts val="0"/>
              </a:spcAft>
              <a:buClr>
                <a:schemeClr val="dk2"/>
              </a:buClr>
              <a:buSzPts val="1800"/>
              <a:buFont typeface="Source Code Pro"/>
              <a:buChar char="●"/>
            </a:pPr>
            <a:r>
              <a:rPr lang="en" sz="1800">
                <a:solidFill>
                  <a:schemeClr val="dk2"/>
                </a:solidFill>
                <a:latin typeface="Source Code Pro"/>
                <a:ea typeface="Source Code Pro"/>
                <a:cs typeface="Source Code Pro"/>
                <a:sym typeface="Source Code Pro"/>
              </a:rPr>
              <a:t>flowers</a:t>
            </a:r>
            <a:endParaRPr/>
          </a:p>
        </p:txBody>
      </p:sp>
      <p:sp>
        <p:nvSpPr>
          <p:cNvPr id="79" name="Shape 79"/>
          <p:cNvSpPr txBox="1"/>
          <p:nvPr/>
        </p:nvSpPr>
        <p:spPr>
          <a:xfrm>
            <a:off x="3715800" y="4162375"/>
            <a:ext cx="3000000" cy="759600"/>
          </a:xfrm>
          <a:prstGeom prst="rect">
            <a:avLst/>
          </a:prstGeom>
          <a:noFill/>
          <a:ln>
            <a:noFill/>
          </a:ln>
        </p:spPr>
        <p:txBody>
          <a:bodyPr anchorCtr="0" anchor="ctr" bIns="91425" lIns="91425" spcFirstLastPara="1" rIns="91425" wrap="square" tIns="91425">
            <a:noAutofit/>
          </a:bodyPr>
          <a:lstStyle/>
          <a:p>
            <a:pPr indent="-342900" lvl="0" marL="457200" rtl="0">
              <a:lnSpc>
                <a:spcPct val="115000"/>
              </a:lnSpc>
              <a:spcBef>
                <a:spcPts val="0"/>
              </a:spcBef>
              <a:spcAft>
                <a:spcPts val="0"/>
              </a:spcAft>
              <a:buClr>
                <a:schemeClr val="dk2"/>
              </a:buClr>
              <a:buSzPts val="1800"/>
              <a:buFont typeface="Source Code Pro"/>
              <a:buChar char="●"/>
            </a:pPr>
            <a:r>
              <a:rPr lang="en" sz="1800">
                <a:solidFill>
                  <a:schemeClr val="dk2"/>
                </a:solidFill>
                <a:latin typeface="Source Code Pro"/>
                <a:ea typeface="Source Code Pro"/>
                <a:cs typeface="Source Code Pro"/>
                <a:sym typeface="Source Code Pro"/>
              </a:rPr>
              <a:t>photographs</a:t>
            </a:r>
            <a:endParaRPr/>
          </a:p>
        </p:txBody>
      </p:sp>
      <p:sp>
        <p:nvSpPr>
          <p:cNvPr id="80" name="Shape 80"/>
          <p:cNvSpPr txBox="1"/>
          <p:nvPr/>
        </p:nvSpPr>
        <p:spPr>
          <a:xfrm>
            <a:off x="3233675" y="3279775"/>
            <a:ext cx="3000000" cy="882600"/>
          </a:xfrm>
          <a:prstGeom prst="rect">
            <a:avLst/>
          </a:prstGeom>
          <a:noFill/>
          <a:ln>
            <a:noFill/>
          </a:ln>
        </p:spPr>
        <p:txBody>
          <a:bodyPr anchorCtr="0" anchor="ctr" bIns="91425" lIns="91425" spcFirstLastPara="1" rIns="91425" wrap="square" tIns="91425">
            <a:noAutofit/>
          </a:bodyPr>
          <a:lstStyle/>
          <a:p>
            <a:pPr indent="-342900" lvl="0" marL="457200" rtl="0">
              <a:lnSpc>
                <a:spcPct val="115000"/>
              </a:lnSpc>
              <a:spcBef>
                <a:spcPts val="0"/>
              </a:spcBef>
              <a:spcAft>
                <a:spcPts val="0"/>
              </a:spcAft>
              <a:buClr>
                <a:schemeClr val="dk2"/>
              </a:buClr>
              <a:buSzPts val="1800"/>
              <a:buFont typeface="Source Code Pro"/>
              <a:buChar char="●"/>
            </a:pPr>
            <a:r>
              <a:rPr lang="en" sz="1800">
                <a:solidFill>
                  <a:schemeClr val="dk2"/>
                </a:solidFill>
                <a:latin typeface="Source Code Pro"/>
                <a:ea typeface="Source Code Pro"/>
                <a:cs typeface="Source Code Pro"/>
                <a:sym typeface="Source Code Pro"/>
              </a:rPr>
              <a:t>accommodations</a:t>
            </a:r>
            <a:endParaRPr/>
          </a:p>
        </p:txBody>
      </p:sp>
      <p:sp>
        <p:nvSpPr>
          <p:cNvPr id="81" name="Shape 81"/>
          <p:cNvSpPr txBox="1"/>
          <p:nvPr/>
        </p:nvSpPr>
        <p:spPr>
          <a:xfrm>
            <a:off x="2382350" y="2473375"/>
            <a:ext cx="2124300" cy="882600"/>
          </a:xfrm>
          <a:prstGeom prst="rect">
            <a:avLst/>
          </a:prstGeom>
          <a:noFill/>
          <a:ln>
            <a:noFill/>
          </a:ln>
        </p:spPr>
        <p:txBody>
          <a:bodyPr anchorCtr="0" anchor="ctr" bIns="91425" lIns="91425" spcFirstLastPara="1" rIns="91425" wrap="square" tIns="91425">
            <a:noAutofit/>
          </a:bodyPr>
          <a:lstStyle/>
          <a:p>
            <a:pPr indent="-342900" lvl="0" marL="457200" rtl="0">
              <a:lnSpc>
                <a:spcPct val="115000"/>
              </a:lnSpc>
              <a:spcBef>
                <a:spcPts val="0"/>
              </a:spcBef>
              <a:spcAft>
                <a:spcPts val="0"/>
              </a:spcAft>
              <a:buClr>
                <a:schemeClr val="dk2"/>
              </a:buClr>
              <a:buSzPts val="1800"/>
              <a:buFont typeface="Source Code Pro"/>
              <a:buChar char="●"/>
            </a:pPr>
            <a:r>
              <a:rPr lang="en" sz="1800">
                <a:solidFill>
                  <a:schemeClr val="dk2"/>
                </a:solidFill>
                <a:latin typeface="Source Code Pro"/>
                <a:ea typeface="Source Code Pro"/>
                <a:cs typeface="Source Code Pro"/>
                <a:sym typeface="Source Code Pro"/>
              </a:rPr>
              <a:t>a</a:t>
            </a:r>
            <a:r>
              <a:rPr lang="en" sz="1800">
                <a:solidFill>
                  <a:schemeClr val="dk2"/>
                </a:solidFill>
                <a:latin typeface="Source Code Pro"/>
                <a:ea typeface="Source Code Pro"/>
                <a:cs typeface="Source Code Pro"/>
                <a:sym typeface="Source Code Pro"/>
              </a:rPr>
              <a:t>fter prom</a:t>
            </a:r>
            <a:endParaRPr/>
          </a:p>
        </p:txBody>
      </p:sp>
      <p:sp>
        <p:nvSpPr>
          <p:cNvPr id="82" name="Shape 82"/>
          <p:cNvSpPr txBox="1"/>
          <p:nvPr/>
        </p:nvSpPr>
        <p:spPr>
          <a:xfrm>
            <a:off x="1962500" y="2171250"/>
            <a:ext cx="3000000" cy="801000"/>
          </a:xfrm>
          <a:prstGeom prst="rect">
            <a:avLst/>
          </a:prstGeom>
          <a:noFill/>
          <a:ln>
            <a:noFill/>
          </a:ln>
        </p:spPr>
        <p:txBody>
          <a:bodyPr anchorCtr="0" anchor="ctr" bIns="91425" lIns="91425" spcFirstLastPara="1" rIns="91425" wrap="square" tIns="91425">
            <a:noAutofit/>
          </a:bodyPr>
          <a:lstStyle/>
          <a:p>
            <a:pPr indent="-342900" lvl="0" marL="457200" rtl="0">
              <a:lnSpc>
                <a:spcPct val="115000"/>
              </a:lnSpc>
              <a:spcBef>
                <a:spcPts val="0"/>
              </a:spcBef>
              <a:spcAft>
                <a:spcPts val="0"/>
              </a:spcAft>
              <a:buClr>
                <a:schemeClr val="dk2"/>
              </a:buClr>
              <a:buSzPts val="1800"/>
              <a:buFont typeface="Source Code Pro"/>
              <a:buChar char="●"/>
            </a:pPr>
            <a:r>
              <a:rPr lang="en" sz="1800">
                <a:solidFill>
                  <a:schemeClr val="dk2"/>
                </a:solidFill>
                <a:latin typeface="Source Code Pro"/>
                <a:ea typeface="Source Code Pro"/>
                <a:cs typeface="Source Code Pro"/>
                <a:sym typeface="Source Code Pro"/>
              </a:rPr>
              <a:t>t</a:t>
            </a:r>
            <a:r>
              <a:rPr lang="en" sz="1800">
                <a:solidFill>
                  <a:schemeClr val="dk2"/>
                </a:solidFill>
                <a:latin typeface="Source Code Pro"/>
                <a:ea typeface="Source Code Pro"/>
                <a:cs typeface="Source Code Pro"/>
                <a:sym typeface="Source Code Pro"/>
              </a:rPr>
              <a:t>icket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Shape 87"/>
          <p:cNvPicPr preferRelativeResize="0"/>
          <p:nvPr/>
        </p:nvPicPr>
        <p:blipFill>
          <a:blip r:embed="rId3">
            <a:alphaModFix amt="86000"/>
          </a:blip>
          <a:stretch>
            <a:fillRect/>
          </a:stretch>
        </p:blipFill>
        <p:spPr>
          <a:xfrm>
            <a:off x="0" y="0"/>
            <a:ext cx="9144000" cy="5143501"/>
          </a:xfrm>
          <a:prstGeom prst="rect">
            <a:avLst/>
          </a:prstGeom>
          <a:noFill/>
          <a:ln>
            <a:noFill/>
          </a:ln>
        </p:spPr>
      </p:pic>
      <p:sp>
        <p:nvSpPr>
          <p:cNvPr id="88" name="Shape 88"/>
          <p:cNvSpPr txBox="1"/>
          <p:nvPr>
            <p:ph type="title"/>
          </p:nvPr>
        </p:nvSpPr>
        <p:spPr>
          <a:xfrm>
            <a:off x="1483800" y="223300"/>
            <a:ext cx="6176400" cy="80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4800"/>
              <a:t>          </a:t>
            </a:r>
            <a:r>
              <a:rPr lang="en" sz="4800"/>
              <a:t>Main Project Points</a:t>
            </a:r>
            <a:endParaRPr sz="4800"/>
          </a:p>
          <a:p>
            <a:pPr indent="0" lvl="0" marL="0">
              <a:spcBef>
                <a:spcPts val="0"/>
              </a:spcBef>
              <a:spcAft>
                <a:spcPts val="0"/>
              </a:spcAft>
              <a:buNone/>
            </a:pPr>
            <a:r>
              <a:t/>
            </a:r>
            <a:endParaRPr sz="4800"/>
          </a:p>
          <a:p>
            <a:pPr indent="0" lvl="0" marL="0">
              <a:spcBef>
                <a:spcPts val="0"/>
              </a:spcBef>
              <a:spcAft>
                <a:spcPts val="0"/>
              </a:spcAft>
              <a:buNone/>
            </a:pPr>
            <a:r>
              <a:t/>
            </a:r>
            <a:endParaRPr sz="4800"/>
          </a:p>
          <a:p>
            <a:pPr indent="0" lvl="0" marL="0">
              <a:spcBef>
                <a:spcPts val="0"/>
              </a:spcBef>
              <a:spcAft>
                <a:spcPts val="0"/>
              </a:spcAft>
              <a:buNone/>
            </a:pPr>
            <a:r>
              <a:t/>
            </a:r>
            <a:endParaRPr sz="4800"/>
          </a:p>
          <a:p>
            <a:pPr indent="0" lvl="0" marL="0">
              <a:spcBef>
                <a:spcPts val="0"/>
              </a:spcBef>
              <a:spcAft>
                <a:spcPts val="0"/>
              </a:spcAft>
              <a:buNone/>
            </a:pPr>
            <a:r>
              <a:t/>
            </a:r>
            <a:endParaRPr sz="4800"/>
          </a:p>
        </p:txBody>
      </p:sp>
      <p:sp>
        <p:nvSpPr>
          <p:cNvPr id="89" name="Shape 8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spcBef>
                <a:spcPts val="1000"/>
              </a:spcBef>
              <a:spcAft>
                <a:spcPts val="0"/>
              </a:spcAft>
              <a:buSzPts val="1800"/>
              <a:buChar char="●"/>
            </a:pPr>
            <a:r>
              <a:rPr lang="en"/>
              <a:t>Provide free prom and formal attire for teens </a:t>
            </a:r>
            <a:endParaRPr/>
          </a:p>
          <a:p>
            <a:pPr indent="-342900" lvl="0" marL="457200" rtl="0">
              <a:spcBef>
                <a:spcPts val="1600"/>
              </a:spcBef>
              <a:spcAft>
                <a:spcPts val="0"/>
              </a:spcAft>
              <a:buSzPts val="1800"/>
              <a:buChar char="●"/>
            </a:pPr>
            <a:r>
              <a:rPr lang="en"/>
              <a:t>O</a:t>
            </a:r>
            <a:r>
              <a:rPr lang="en"/>
              <a:t>ffering an educational program to address issues related to safe-dating practices</a:t>
            </a:r>
            <a:endParaRPr/>
          </a:p>
          <a:p>
            <a:pPr indent="-342900" lvl="0" marL="457200" rtl="0">
              <a:spcBef>
                <a:spcPts val="1600"/>
              </a:spcBef>
              <a:spcAft>
                <a:spcPts val="0"/>
              </a:spcAft>
              <a:buSzPts val="1800"/>
              <a:buChar char="●"/>
            </a:pPr>
            <a:r>
              <a:rPr lang="en"/>
              <a:t>Help build confidence and self esteem</a:t>
            </a:r>
            <a:endParaRPr/>
          </a:p>
          <a:p>
            <a:pPr indent="0" lvl="0" marL="0" rtl="0">
              <a:spcBef>
                <a:spcPts val="1600"/>
              </a:spcBef>
              <a:spcAft>
                <a:spcPts val="1600"/>
              </a:spcAft>
              <a:buNone/>
            </a:pPr>
            <a:r>
              <a:t/>
            </a:r>
            <a:endParaRPr/>
          </a:p>
        </p:txBody>
      </p:sp>
      <p:pic>
        <p:nvPicPr>
          <p:cNvPr id="90" name="Shape 90"/>
          <p:cNvPicPr preferRelativeResize="0"/>
          <p:nvPr/>
        </p:nvPicPr>
        <p:blipFill>
          <a:blip r:embed="rId4">
            <a:alphaModFix/>
          </a:blip>
          <a:stretch>
            <a:fillRect/>
          </a:stretch>
        </p:blipFill>
        <p:spPr>
          <a:xfrm>
            <a:off x="6111025" y="2482375"/>
            <a:ext cx="2945300" cy="2661124"/>
          </a:xfrm>
          <a:prstGeom prst="rect">
            <a:avLst/>
          </a:prstGeom>
          <a:noFill/>
          <a:ln>
            <a:noFill/>
          </a:ln>
        </p:spPr>
      </p:pic>
      <p:pic>
        <p:nvPicPr>
          <p:cNvPr id="91" name="Shape 91"/>
          <p:cNvPicPr preferRelativeResize="0"/>
          <p:nvPr/>
        </p:nvPicPr>
        <p:blipFill>
          <a:blip r:embed="rId5">
            <a:alphaModFix/>
          </a:blip>
          <a:stretch>
            <a:fillRect/>
          </a:stretch>
        </p:blipFill>
        <p:spPr>
          <a:xfrm>
            <a:off x="-103325" y="629763"/>
            <a:ext cx="9350648" cy="1000275"/>
          </a:xfrm>
          <a:prstGeom prst="rect">
            <a:avLst/>
          </a:prstGeom>
          <a:noFill/>
          <a:ln>
            <a:noFill/>
          </a:ln>
        </p:spPr>
      </p:pic>
      <p:pic>
        <p:nvPicPr>
          <p:cNvPr id="92" name="Shape 92"/>
          <p:cNvPicPr preferRelativeResize="0"/>
          <p:nvPr/>
        </p:nvPicPr>
        <p:blipFill>
          <a:blip r:embed="rId6">
            <a:alphaModFix/>
          </a:blip>
          <a:stretch>
            <a:fillRect/>
          </a:stretch>
        </p:blipFill>
        <p:spPr>
          <a:xfrm>
            <a:off x="389450" y="2857500"/>
            <a:ext cx="4667250" cy="228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1240850" y="144650"/>
            <a:ext cx="6435300" cy="80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a:t>
            </a:r>
            <a:r>
              <a:rPr lang="en"/>
              <a:t>Preparation</a:t>
            </a:r>
            <a:endParaRPr/>
          </a:p>
        </p:txBody>
      </p:sp>
      <p:pic>
        <p:nvPicPr>
          <p:cNvPr id="98" name="Shape 98"/>
          <p:cNvPicPr preferRelativeResize="0"/>
          <p:nvPr/>
        </p:nvPicPr>
        <p:blipFill>
          <a:blip r:embed="rId3">
            <a:alphaModFix/>
          </a:blip>
          <a:stretch>
            <a:fillRect/>
          </a:stretch>
        </p:blipFill>
        <p:spPr>
          <a:xfrm>
            <a:off x="1278125" y="1293125"/>
            <a:ext cx="6587740" cy="3744851"/>
          </a:xfrm>
          <a:prstGeom prst="rect">
            <a:avLst/>
          </a:prstGeom>
          <a:noFill/>
          <a:ln>
            <a:noFill/>
          </a:ln>
        </p:spPr>
      </p:pic>
      <p:pic>
        <p:nvPicPr>
          <p:cNvPr id="99" name="Shape 99"/>
          <p:cNvPicPr preferRelativeResize="0"/>
          <p:nvPr/>
        </p:nvPicPr>
        <p:blipFill>
          <a:blip r:embed="rId4">
            <a:alphaModFix/>
          </a:blip>
          <a:stretch>
            <a:fillRect/>
          </a:stretch>
        </p:blipFill>
        <p:spPr>
          <a:xfrm>
            <a:off x="-85663" y="268025"/>
            <a:ext cx="9487876" cy="1451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Shape 104"/>
          <p:cNvPicPr preferRelativeResize="0"/>
          <p:nvPr/>
        </p:nvPicPr>
        <p:blipFill>
          <a:blip r:embed="rId3">
            <a:alphaModFix amt="86000"/>
          </a:blip>
          <a:stretch>
            <a:fillRect/>
          </a:stretch>
        </p:blipFill>
        <p:spPr>
          <a:xfrm>
            <a:off x="0" y="0"/>
            <a:ext cx="9144000" cy="5143501"/>
          </a:xfrm>
          <a:prstGeom prst="rect">
            <a:avLst/>
          </a:prstGeom>
          <a:noFill/>
          <a:ln>
            <a:noFill/>
          </a:ln>
        </p:spPr>
      </p:pic>
      <p:sp>
        <p:nvSpPr>
          <p:cNvPr id="105" name="Shape 105"/>
          <p:cNvSpPr txBox="1"/>
          <p:nvPr>
            <p:ph type="title"/>
          </p:nvPr>
        </p:nvSpPr>
        <p:spPr>
          <a:xfrm>
            <a:off x="1149900" y="64250"/>
            <a:ext cx="4776300" cy="80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4800"/>
              <a:t>                      Obstacles</a:t>
            </a:r>
            <a:endParaRPr sz="4800"/>
          </a:p>
        </p:txBody>
      </p:sp>
      <p:sp>
        <p:nvSpPr>
          <p:cNvPr id="106" name="Shape 106"/>
          <p:cNvSpPr txBox="1"/>
          <p:nvPr>
            <p:ph idx="1" type="body"/>
          </p:nvPr>
        </p:nvSpPr>
        <p:spPr>
          <a:xfrm>
            <a:off x="-103512" y="1216900"/>
            <a:ext cx="9351000" cy="8880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en" sz="2000"/>
              <a:t>When preparing for the event we ran into several different obstacles that called for some creative thinking.</a:t>
            </a:r>
            <a:endParaRPr sz="2000"/>
          </a:p>
        </p:txBody>
      </p:sp>
      <p:pic>
        <p:nvPicPr>
          <p:cNvPr id="107" name="Shape 107"/>
          <p:cNvPicPr preferRelativeResize="0"/>
          <p:nvPr/>
        </p:nvPicPr>
        <p:blipFill>
          <a:blip r:embed="rId4">
            <a:alphaModFix/>
          </a:blip>
          <a:stretch>
            <a:fillRect/>
          </a:stretch>
        </p:blipFill>
        <p:spPr>
          <a:xfrm>
            <a:off x="-92350" y="481425"/>
            <a:ext cx="9553324" cy="970175"/>
          </a:xfrm>
          <a:prstGeom prst="rect">
            <a:avLst/>
          </a:prstGeom>
          <a:noFill/>
          <a:ln>
            <a:noFill/>
          </a:ln>
        </p:spPr>
      </p:pic>
      <p:pic>
        <p:nvPicPr>
          <p:cNvPr id="108" name="Shape 108"/>
          <p:cNvPicPr preferRelativeResize="0"/>
          <p:nvPr/>
        </p:nvPicPr>
        <p:blipFill>
          <a:blip r:embed="rId5">
            <a:alphaModFix/>
          </a:blip>
          <a:stretch>
            <a:fillRect/>
          </a:stretch>
        </p:blipFill>
        <p:spPr>
          <a:xfrm rot="-164006">
            <a:off x="5485514" y="3862776"/>
            <a:ext cx="3426496" cy="883399"/>
          </a:xfrm>
          <a:prstGeom prst="rect">
            <a:avLst/>
          </a:prstGeom>
          <a:noFill/>
          <a:ln>
            <a:noFill/>
          </a:ln>
        </p:spPr>
      </p:pic>
      <p:pic>
        <p:nvPicPr>
          <p:cNvPr id="109" name="Shape 109"/>
          <p:cNvPicPr preferRelativeResize="0"/>
          <p:nvPr/>
        </p:nvPicPr>
        <p:blipFill>
          <a:blip r:embed="rId6">
            <a:alphaModFix/>
          </a:blip>
          <a:stretch>
            <a:fillRect/>
          </a:stretch>
        </p:blipFill>
        <p:spPr>
          <a:xfrm rot="-360825">
            <a:off x="163071" y="2089832"/>
            <a:ext cx="3671907" cy="917988"/>
          </a:xfrm>
          <a:prstGeom prst="rect">
            <a:avLst/>
          </a:prstGeom>
          <a:noFill/>
          <a:ln>
            <a:noFill/>
          </a:ln>
        </p:spPr>
      </p:pic>
      <p:pic>
        <p:nvPicPr>
          <p:cNvPr id="110" name="Shape 110"/>
          <p:cNvPicPr preferRelativeResize="0"/>
          <p:nvPr/>
        </p:nvPicPr>
        <p:blipFill>
          <a:blip r:embed="rId7">
            <a:alphaModFix/>
          </a:blip>
          <a:stretch>
            <a:fillRect/>
          </a:stretch>
        </p:blipFill>
        <p:spPr>
          <a:xfrm rot="237628">
            <a:off x="224728" y="3492190"/>
            <a:ext cx="1914773" cy="1577769"/>
          </a:xfrm>
          <a:prstGeom prst="rect">
            <a:avLst/>
          </a:prstGeom>
          <a:noFill/>
          <a:ln>
            <a:noFill/>
          </a:ln>
        </p:spPr>
      </p:pic>
      <p:pic>
        <p:nvPicPr>
          <p:cNvPr id="111" name="Shape 111"/>
          <p:cNvPicPr preferRelativeResize="0"/>
          <p:nvPr/>
        </p:nvPicPr>
        <p:blipFill>
          <a:blip r:embed="rId8">
            <a:alphaModFix/>
          </a:blip>
          <a:stretch>
            <a:fillRect/>
          </a:stretch>
        </p:blipFill>
        <p:spPr>
          <a:xfrm rot="515257">
            <a:off x="6646628" y="2070775"/>
            <a:ext cx="2399275" cy="1184675"/>
          </a:xfrm>
          <a:prstGeom prst="rect">
            <a:avLst/>
          </a:prstGeom>
          <a:noFill/>
          <a:ln>
            <a:noFill/>
          </a:ln>
        </p:spPr>
      </p:pic>
      <p:pic>
        <p:nvPicPr>
          <p:cNvPr id="112" name="Shape 112"/>
          <p:cNvPicPr preferRelativeResize="0"/>
          <p:nvPr/>
        </p:nvPicPr>
        <p:blipFill>
          <a:blip r:embed="rId9">
            <a:alphaModFix/>
          </a:blip>
          <a:stretch>
            <a:fillRect/>
          </a:stretch>
        </p:blipFill>
        <p:spPr>
          <a:xfrm>
            <a:off x="2352675" y="2934775"/>
            <a:ext cx="4286250" cy="99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idx="1" type="body"/>
          </p:nvPr>
        </p:nvSpPr>
        <p:spPr>
          <a:xfrm>
            <a:off x="768650" y="1495013"/>
            <a:ext cx="8264400" cy="319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 </a:t>
            </a:r>
            <a:endParaRPr/>
          </a:p>
        </p:txBody>
      </p:sp>
      <p:pic>
        <p:nvPicPr>
          <p:cNvPr id="118" name="Shape 118"/>
          <p:cNvPicPr preferRelativeResize="0"/>
          <p:nvPr/>
        </p:nvPicPr>
        <p:blipFill>
          <a:blip r:embed="rId3">
            <a:alphaModFix/>
          </a:blip>
          <a:stretch>
            <a:fillRect/>
          </a:stretch>
        </p:blipFill>
        <p:spPr>
          <a:xfrm>
            <a:off x="-204663" y="301525"/>
            <a:ext cx="9553324" cy="1451600"/>
          </a:xfrm>
          <a:prstGeom prst="rect">
            <a:avLst/>
          </a:prstGeom>
          <a:noFill/>
          <a:ln>
            <a:noFill/>
          </a:ln>
        </p:spPr>
      </p:pic>
      <p:pic>
        <p:nvPicPr>
          <p:cNvPr id="119" name="Shape 119"/>
          <p:cNvPicPr preferRelativeResize="0"/>
          <p:nvPr/>
        </p:nvPicPr>
        <p:blipFill>
          <a:blip r:embed="rId4">
            <a:alphaModFix/>
          </a:blip>
          <a:stretch>
            <a:fillRect/>
          </a:stretch>
        </p:blipFill>
        <p:spPr>
          <a:xfrm rot="-141541">
            <a:off x="3881888" y="3934088"/>
            <a:ext cx="4427450" cy="1118775"/>
          </a:xfrm>
          <a:prstGeom prst="rect">
            <a:avLst/>
          </a:prstGeom>
          <a:noFill/>
          <a:ln>
            <a:noFill/>
          </a:ln>
        </p:spPr>
      </p:pic>
      <p:sp>
        <p:nvSpPr>
          <p:cNvPr id="120" name="Shape 120"/>
          <p:cNvSpPr txBox="1"/>
          <p:nvPr/>
        </p:nvSpPr>
        <p:spPr>
          <a:xfrm>
            <a:off x="1299900" y="182225"/>
            <a:ext cx="6544200" cy="90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4800">
                <a:solidFill>
                  <a:schemeClr val="accent1"/>
                </a:solidFill>
                <a:latin typeface="Amatic SC"/>
                <a:ea typeface="Amatic SC"/>
                <a:cs typeface="Amatic SC"/>
                <a:sym typeface="Amatic SC"/>
              </a:rPr>
              <a:t>                  Preview day</a:t>
            </a:r>
            <a:endParaRPr/>
          </a:p>
        </p:txBody>
      </p:sp>
      <p:pic>
        <p:nvPicPr>
          <p:cNvPr id="121" name="Shape 121"/>
          <p:cNvPicPr preferRelativeResize="0"/>
          <p:nvPr/>
        </p:nvPicPr>
        <p:blipFill>
          <a:blip r:embed="rId5">
            <a:alphaModFix/>
          </a:blip>
          <a:stretch>
            <a:fillRect/>
          </a:stretch>
        </p:blipFill>
        <p:spPr>
          <a:xfrm>
            <a:off x="185600" y="1846275"/>
            <a:ext cx="3318108" cy="2488575"/>
          </a:xfrm>
          <a:prstGeom prst="rect">
            <a:avLst/>
          </a:prstGeom>
          <a:noFill/>
          <a:ln>
            <a:noFill/>
          </a:ln>
        </p:spPr>
      </p:pic>
      <p:pic>
        <p:nvPicPr>
          <p:cNvPr id="122" name="Shape 122"/>
          <p:cNvPicPr preferRelativeResize="0"/>
          <p:nvPr/>
        </p:nvPicPr>
        <p:blipFill>
          <a:blip r:embed="rId6">
            <a:alphaModFix/>
          </a:blip>
          <a:stretch>
            <a:fillRect/>
          </a:stretch>
        </p:blipFill>
        <p:spPr>
          <a:xfrm rot="431088">
            <a:off x="5493425" y="1327463"/>
            <a:ext cx="1870972" cy="2488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Shape 127"/>
          <p:cNvPicPr preferRelativeResize="0"/>
          <p:nvPr/>
        </p:nvPicPr>
        <p:blipFill>
          <a:blip r:embed="rId3">
            <a:alphaModFix amt="86000"/>
          </a:blip>
          <a:stretch>
            <a:fillRect/>
          </a:stretch>
        </p:blipFill>
        <p:spPr>
          <a:xfrm>
            <a:off x="0" y="0"/>
            <a:ext cx="9144000" cy="5143501"/>
          </a:xfrm>
          <a:prstGeom prst="rect">
            <a:avLst/>
          </a:prstGeom>
          <a:noFill/>
          <a:ln>
            <a:noFill/>
          </a:ln>
        </p:spPr>
      </p:pic>
      <p:sp>
        <p:nvSpPr>
          <p:cNvPr id="128" name="Shape 128"/>
          <p:cNvSpPr txBox="1"/>
          <p:nvPr>
            <p:ph type="title"/>
          </p:nvPr>
        </p:nvSpPr>
        <p:spPr>
          <a:xfrm>
            <a:off x="235500" y="64250"/>
            <a:ext cx="8520600" cy="80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6000"/>
              <a:t>Golden Girl</a:t>
            </a:r>
            <a:endParaRPr sz="6000"/>
          </a:p>
        </p:txBody>
      </p:sp>
      <p:sp>
        <p:nvSpPr>
          <p:cNvPr id="129" name="Shape 129"/>
          <p:cNvSpPr txBox="1"/>
          <p:nvPr>
            <p:ph idx="1" type="body"/>
          </p:nvPr>
        </p:nvSpPr>
        <p:spPr>
          <a:xfrm>
            <a:off x="500400" y="1228675"/>
            <a:ext cx="4907700" cy="3735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A non-profit home for girls ages 12-18 that have been severely sexually abused, neglected, and abandoned. They also have an independent living complex and program to help girls who turn 18 graduate from college and help them live healthy and successful lives.</a:t>
            </a:r>
            <a:endParaRPr/>
          </a:p>
        </p:txBody>
      </p:sp>
      <p:pic>
        <p:nvPicPr>
          <p:cNvPr id="130" name="Shape 130"/>
          <p:cNvPicPr preferRelativeResize="0"/>
          <p:nvPr/>
        </p:nvPicPr>
        <p:blipFill>
          <a:blip r:embed="rId4">
            <a:alphaModFix/>
          </a:blip>
          <a:stretch>
            <a:fillRect/>
          </a:stretch>
        </p:blipFill>
        <p:spPr>
          <a:xfrm rot="186587">
            <a:off x="5521393" y="617470"/>
            <a:ext cx="3197615" cy="4263507"/>
          </a:xfrm>
          <a:prstGeom prst="rect">
            <a:avLst/>
          </a:prstGeom>
          <a:noFill/>
          <a:ln cap="flat" cmpd="sng" w="9525">
            <a:solidFill>
              <a:schemeClr val="dk2"/>
            </a:solidFill>
            <a:prstDash val="solid"/>
            <a:bevel/>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34" name="Shape 134"/>
        <p:cNvGrpSpPr/>
        <p:nvPr/>
      </p:nvGrpSpPr>
      <p:grpSpPr>
        <a:xfrm>
          <a:off x="0" y="0"/>
          <a:ext cx="0" cy="0"/>
          <a:chOff x="0" y="0"/>
          <a:chExt cx="0" cy="0"/>
        </a:xfrm>
      </p:grpSpPr>
      <p:pic>
        <p:nvPicPr>
          <p:cNvPr id="135" name="Shape 135"/>
          <p:cNvPicPr preferRelativeResize="0"/>
          <p:nvPr/>
        </p:nvPicPr>
        <p:blipFill>
          <a:blip r:embed="rId3">
            <a:alphaModFix/>
          </a:blip>
          <a:stretch>
            <a:fillRect/>
          </a:stretch>
        </p:blipFill>
        <p:spPr>
          <a:xfrm flipH="1" rot="191131">
            <a:off x="6226600" y="4502165"/>
            <a:ext cx="2036475" cy="587575"/>
          </a:xfrm>
          <a:prstGeom prst="rect">
            <a:avLst/>
          </a:prstGeom>
          <a:noFill/>
          <a:ln>
            <a:noFill/>
          </a:ln>
        </p:spPr>
      </p:pic>
      <p:pic>
        <p:nvPicPr>
          <p:cNvPr id="136" name="Shape 136"/>
          <p:cNvPicPr preferRelativeResize="0"/>
          <p:nvPr/>
        </p:nvPicPr>
        <p:blipFill>
          <a:blip r:embed="rId3">
            <a:alphaModFix/>
          </a:blip>
          <a:stretch>
            <a:fillRect/>
          </a:stretch>
        </p:blipFill>
        <p:spPr>
          <a:xfrm flipH="1" rot="-241575">
            <a:off x="1596001" y="4659851"/>
            <a:ext cx="1395049" cy="402500"/>
          </a:xfrm>
          <a:prstGeom prst="rect">
            <a:avLst/>
          </a:prstGeom>
          <a:noFill/>
          <a:ln>
            <a:noFill/>
          </a:ln>
        </p:spPr>
      </p:pic>
      <p:pic>
        <p:nvPicPr>
          <p:cNvPr id="137" name="Shape 137"/>
          <p:cNvPicPr preferRelativeResize="0"/>
          <p:nvPr/>
        </p:nvPicPr>
        <p:blipFill>
          <a:blip r:embed="rId4">
            <a:alphaModFix/>
          </a:blip>
          <a:stretch>
            <a:fillRect/>
          </a:stretch>
        </p:blipFill>
        <p:spPr>
          <a:xfrm flipH="1" rot="10800000">
            <a:off x="3885350" y="3869378"/>
            <a:ext cx="2036474" cy="587575"/>
          </a:xfrm>
          <a:prstGeom prst="rect">
            <a:avLst/>
          </a:prstGeom>
          <a:noFill/>
          <a:ln>
            <a:noFill/>
          </a:ln>
        </p:spPr>
      </p:pic>
      <p:sp>
        <p:nvSpPr>
          <p:cNvPr id="138" name="Shape 138"/>
          <p:cNvSpPr txBox="1"/>
          <p:nvPr>
            <p:ph type="title"/>
          </p:nvPr>
        </p:nvSpPr>
        <p:spPr>
          <a:xfrm>
            <a:off x="3392839" y="31550"/>
            <a:ext cx="2358300" cy="11664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6000"/>
              <a:t>The Event</a:t>
            </a:r>
            <a:endParaRPr sz="6000"/>
          </a:p>
        </p:txBody>
      </p:sp>
      <p:pic>
        <p:nvPicPr>
          <p:cNvPr id="139" name="Shape 139"/>
          <p:cNvPicPr preferRelativeResize="0"/>
          <p:nvPr/>
        </p:nvPicPr>
        <p:blipFill rotWithShape="1">
          <a:blip r:embed="rId5">
            <a:alphaModFix/>
          </a:blip>
          <a:srcRect b="9324" l="0" r="0" t="2375"/>
          <a:stretch/>
        </p:blipFill>
        <p:spPr>
          <a:xfrm>
            <a:off x="3124025" y="1502750"/>
            <a:ext cx="3458652" cy="2290426"/>
          </a:xfrm>
          <a:prstGeom prst="rect">
            <a:avLst/>
          </a:prstGeom>
          <a:noFill/>
          <a:ln>
            <a:noFill/>
          </a:ln>
          <a:effectLst>
            <a:outerShdw blurRad="57150" rotWithShape="0" algn="bl" dir="5400000" dist="19050">
              <a:srgbClr val="000000">
                <a:alpha val="50000"/>
              </a:srgbClr>
            </a:outerShdw>
          </a:effectLst>
        </p:spPr>
      </p:pic>
      <p:pic>
        <p:nvPicPr>
          <p:cNvPr id="140" name="Shape 140"/>
          <p:cNvPicPr preferRelativeResize="0"/>
          <p:nvPr/>
        </p:nvPicPr>
        <p:blipFill>
          <a:blip r:embed="rId6">
            <a:alphaModFix/>
          </a:blip>
          <a:stretch>
            <a:fillRect/>
          </a:stretch>
        </p:blipFill>
        <p:spPr>
          <a:xfrm>
            <a:off x="-154063" y="375675"/>
            <a:ext cx="9553324" cy="1451600"/>
          </a:xfrm>
          <a:prstGeom prst="rect">
            <a:avLst/>
          </a:prstGeom>
          <a:noFill/>
          <a:ln>
            <a:noFill/>
          </a:ln>
        </p:spPr>
      </p:pic>
      <p:pic>
        <p:nvPicPr>
          <p:cNvPr id="141" name="Shape 141"/>
          <p:cNvPicPr preferRelativeResize="0"/>
          <p:nvPr/>
        </p:nvPicPr>
        <p:blipFill>
          <a:blip r:embed="rId7">
            <a:alphaModFix/>
          </a:blip>
          <a:stretch>
            <a:fillRect/>
          </a:stretch>
        </p:blipFill>
        <p:spPr>
          <a:xfrm rot="-390594">
            <a:off x="873374" y="1646426"/>
            <a:ext cx="2263595" cy="3018126"/>
          </a:xfrm>
          <a:prstGeom prst="rect">
            <a:avLst/>
          </a:prstGeom>
          <a:noFill/>
          <a:ln>
            <a:noFill/>
          </a:ln>
          <a:effectLst>
            <a:outerShdw blurRad="57150" rotWithShape="0" algn="bl" dir="5400000" dist="19050">
              <a:srgbClr val="000000">
                <a:alpha val="50000"/>
              </a:srgbClr>
            </a:outerShdw>
          </a:effectLst>
        </p:spPr>
      </p:pic>
      <p:pic>
        <p:nvPicPr>
          <p:cNvPr id="142" name="Shape 142"/>
          <p:cNvPicPr preferRelativeResize="0"/>
          <p:nvPr/>
        </p:nvPicPr>
        <p:blipFill>
          <a:blip r:embed="rId8">
            <a:alphaModFix/>
          </a:blip>
          <a:stretch>
            <a:fillRect/>
          </a:stretch>
        </p:blipFill>
        <p:spPr>
          <a:xfrm rot="526496">
            <a:off x="6489728" y="1626849"/>
            <a:ext cx="2256523" cy="3008697"/>
          </a:xfrm>
          <a:prstGeom prst="rect">
            <a:avLst/>
          </a:prstGeom>
          <a:noFill/>
          <a:ln>
            <a:noFill/>
          </a:ln>
        </p:spPr>
      </p:pic>
      <p:sp>
        <p:nvSpPr>
          <p:cNvPr id="143" name="Shape 143"/>
          <p:cNvSpPr txBox="1"/>
          <p:nvPr>
            <p:ph type="title"/>
          </p:nvPr>
        </p:nvSpPr>
        <p:spPr>
          <a:xfrm rot="496896">
            <a:off x="6486520" y="4566231"/>
            <a:ext cx="1572498" cy="297664"/>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1800"/>
              <a:t>Accessories</a:t>
            </a:r>
            <a:endParaRPr b="0" sz="1800"/>
          </a:p>
        </p:txBody>
      </p:sp>
      <p:sp>
        <p:nvSpPr>
          <p:cNvPr id="144" name="Shape 144"/>
          <p:cNvSpPr txBox="1"/>
          <p:nvPr>
            <p:ph type="title"/>
          </p:nvPr>
        </p:nvSpPr>
        <p:spPr>
          <a:xfrm rot="3279">
            <a:off x="4085345" y="3897221"/>
            <a:ext cx="1572601" cy="2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1800"/>
              <a:t>Shoes</a:t>
            </a:r>
            <a:endParaRPr b="0" sz="1800"/>
          </a:p>
        </p:txBody>
      </p:sp>
      <p:sp>
        <p:nvSpPr>
          <p:cNvPr id="145" name="Shape 145"/>
          <p:cNvSpPr txBox="1"/>
          <p:nvPr>
            <p:ph type="title"/>
          </p:nvPr>
        </p:nvSpPr>
        <p:spPr>
          <a:xfrm rot="2623">
            <a:off x="1537589" y="4647034"/>
            <a:ext cx="1572600" cy="2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1800"/>
              <a:t>Dresses</a:t>
            </a:r>
            <a:endParaRPr b="0"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2015300" y="233225"/>
            <a:ext cx="8520600" cy="801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Volunteer, Mentor, and Foster</a:t>
            </a:r>
            <a:endParaRPr/>
          </a:p>
        </p:txBody>
      </p:sp>
      <p:sp>
        <p:nvSpPr>
          <p:cNvPr id="151" name="Shape 151"/>
          <p:cNvSpPr txBox="1"/>
          <p:nvPr>
            <p:ph idx="1" type="body"/>
          </p:nvPr>
        </p:nvSpPr>
        <p:spPr>
          <a:xfrm>
            <a:off x="759125" y="1381075"/>
            <a:ext cx="7660200" cy="594300"/>
          </a:xfrm>
          <a:prstGeom prst="rect">
            <a:avLst/>
          </a:prstGeom>
        </p:spPr>
        <p:txBody>
          <a:bodyPr anchorCtr="0" anchor="t" bIns="91425" lIns="91425" spcFirstLastPara="1" rIns="91425" wrap="square" tIns="91425">
            <a:noAutofit/>
          </a:bodyPr>
          <a:lstStyle/>
          <a:p>
            <a:pPr indent="-342900" lvl="0" marL="457200" rtl="0">
              <a:lnSpc>
                <a:spcPct val="200000"/>
              </a:lnSpc>
              <a:spcBef>
                <a:spcPts val="0"/>
              </a:spcBef>
              <a:spcAft>
                <a:spcPts val="0"/>
              </a:spcAft>
              <a:buSzPts val="1800"/>
              <a:buChar char="●"/>
            </a:pPr>
            <a:r>
              <a:rPr lang="en"/>
              <a:t>Volunteer: 15 hours, basic volunteer work</a:t>
            </a:r>
            <a:endParaRPr/>
          </a:p>
        </p:txBody>
      </p:sp>
      <p:pic>
        <p:nvPicPr>
          <p:cNvPr id="152" name="Shape 152"/>
          <p:cNvPicPr preferRelativeResize="0"/>
          <p:nvPr/>
        </p:nvPicPr>
        <p:blipFill>
          <a:blip r:embed="rId3">
            <a:alphaModFix/>
          </a:blip>
          <a:stretch>
            <a:fillRect/>
          </a:stretch>
        </p:blipFill>
        <p:spPr>
          <a:xfrm>
            <a:off x="4050045" y="3703375"/>
            <a:ext cx="5003149" cy="1343800"/>
          </a:xfrm>
          <a:prstGeom prst="rect">
            <a:avLst/>
          </a:prstGeom>
          <a:noFill/>
          <a:ln>
            <a:noFill/>
          </a:ln>
        </p:spPr>
      </p:pic>
      <p:pic>
        <p:nvPicPr>
          <p:cNvPr id="153" name="Shape 153"/>
          <p:cNvPicPr preferRelativeResize="0"/>
          <p:nvPr/>
        </p:nvPicPr>
        <p:blipFill>
          <a:blip r:embed="rId4">
            <a:alphaModFix/>
          </a:blip>
          <a:stretch>
            <a:fillRect/>
          </a:stretch>
        </p:blipFill>
        <p:spPr>
          <a:xfrm>
            <a:off x="-204663" y="371222"/>
            <a:ext cx="9553324" cy="1451600"/>
          </a:xfrm>
          <a:prstGeom prst="rect">
            <a:avLst/>
          </a:prstGeom>
          <a:noFill/>
          <a:ln>
            <a:noFill/>
          </a:ln>
        </p:spPr>
      </p:pic>
      <p:sp>
        <p:nvSpPr>
          <p:cNvPr id="154" name="Shape 154"/>
          <p:cNvSpPr txBox="1"/>
          <p:nvPr/>
        </p:nvSpPr>
        <p:spPr>
          <a:xfrm>
            <a:off x="1066800" y="1828800"/>
            <a:ext cx="7421700" cy="1032300"/>
          </a:xfrm>
          <a:prstGeom prst="rect">
            <a:avLst/>
          </a:prstGeom>
          <a:noFill/>
          <a:ln>
            <a:noFill/>
          </a:ln>
        </p:spPr>
        <p:txBody>
          <a:bodyPr anchorCtr="0" anchor="ctr" bIns="91425" lIns="91425" spcFirstLastPara="1" rIns="91425" wrap="square" tIns="91425">
            <a:noAutofit/>
          </a:bodyPr>
          <a:lstStyle/>
          <a:p>
            <a:pPr indent="-342900" lvl="0" marL="457200" rtl="0">
              <a:lnSpc>
                <a:spcPct val="100000"/>
              </a:lnSpc>
              <a:spcBef>
                <a:spcPts val="0"/>
              </a:spcBef>
              <a:spcAft>
                <a:spcPts val="0"/>
              </a:spcAft>
              <a:buClr>
                <a:schemeClr val="dk2"/>
              </a:buClr>
              <a:buSzPts val="1800"/>
              <a:buFont typeface="Source Code Pro"/>
              <a:buChar char="●"/>
            </a:pPr>
            <a:r>
              <a:rPr lang="en" sz="1800">
                <a:solidFill>
                  <a:schemeClr val="dk2"/>
                </a:solidFill>
                <a:latin typeface="Source Code Pro"/>
                <a:ea typeface="Source Code Pro"/>
                <a:cs typeface="Source Code Pro"/>
                <a:sym typeface="Source Code Pro"/>
              </a:rPr>
              <a:t>Mentor: Background checks, other precautions, more freedom </a:t>
            </a:r>
            <a:endParaRPr/>
          </a:p>
        </p:txBody>
      </p:sp>
      <p:sp>
        <p:nvSpPr>
          <p:cNvPr id="155" name="Shape 155"/>
          <p:cNvSpPr txBox="1"/>
          <p:nvPr/>
        </p:nvSpPr>
        <p:spPr>
          <a:xfrm>
            <a:off x="1524000" y="2667000"/>
            <a:ext cx="8971500" cy="801000"/>
          </a:xfrm>
          <a:prstGeom prst="rect">
            <a:avLst/>
          </a:prstGeom>
          <a:noFill/>
          <a:ln>
            <a:noFill/>
          </a:ln>
        </p:spPr>
        <p:txBody>
          <a:bodyPr anchorCtr="0" anchor="ctr" bIns="91425" lIns="91425" spcFirstLastPara="1" rIns="91425" wrap="square" tIns="91425">
            <a:noAutofit/>
          </a:bodyPr>
          <a:lstStyle/>
          <a:p>
            <a:pPr indent="-342900" lvl="0" marL="457200" rtl="0">
              <a:lnSpc>
                <a:spcPct val="200000"/>
              </a:lnSpc>
              <a:spcBef>
                <a:spcPts val="0"/>
              </a:spcBef>
              <a:spcAft>
                <a:spcPts val="0"/>
              </a:spcAft>
              <a:buClr>
                <a:schemeClr val="dk2"/>
              </a:buClr>
              <a:buSzPts val="1800"/>
              <a:buFont typeface="Source Code Pro"/>
              <a:buChar char="●"/>
            </a:pPr>
            <a:r>
              <a:rPr lang="en" sz="1800">
                <a:solidFill>
                  <a:schemeClr val="dk2"/>
                </a:solidFill>
                <a:latin typeface="Source Code Pro"/>
                <a:ea typeface="Source Code Pro"/>
                <a:cs typeface="Source Code Pro"/>
                <a:sym typeface="Source Code Pro"/>
              </a:rPr>
              <a:t>Foster: In house foster program</a:t>
            </a:r>
            <a:endParaRPr/>
          </a:p>
        </p:txBody>
      </p:sp>
      <p:sp>
        <p:nvSpPr>
          <p:cNvPr id="156" name="Shape 156"/>
          <p:cNvSpPr txBox="1"/>
          <p:nvPr/>
        </p:nvSpPr>
        <p:spPr>
          <a:xfrm>
            <a:off x="1905000" y="3352800"/>
            <a:ext cx="5676300" cy="594300"/>
          </a:xfrm>
          <a:prstGeom prst="rect">
            <a:avLst/>
          </a:prstGeom>
          <a:noFill/>
          <a:ln>
            <a:noFill/>
          </a:ln>
        </p:spPr>
        <p:txBody>
          <a:bodyPr anchorCtr="0" anchor="ctr" bIns="91425" lIns="91425" spcFirstLastPara="1" rIns="91425" wrap="square" tIns="91425">
            <a:noAutofit/>
          </a:bodyPr>
          <a:lstStyle/>
          <a:p>
            <a:pPr indent="-342900" lvl="0" marL="457200" rtl="0">
              <a:lnSpc>
                <a:spcPct val="200000"/>
              </a:lnSpc>
              <a:spcBef>
                <a:spcPts val="0"/>
              </a:spcBef>
              <a:spcAft>
                <a:spcPts val="0"/>
              </a:spcAft>
              <a:buClr>
                <a:schemeClr val="dk2"/>
              </a:buClr>
              <a:buSzPts val="1800"/>
              <a:buFont typeface="Source Code Pro"/>
              <a:buChar char="●"/>
            </a:pPr>
            <a:r>
              <a:rPr lang="en" sz="1800">
                <a:solidFill>
                  <a:schemeClr val="dk2"/>
                </a:solidFill>
                <a:latin typeface="Source Code Pro"/>
                <a:ea typeface="Source Code Pro"/>
                <a:cs typeface="Source Code Pro"/>
                <a:sym typeface="Source Code Pro"/>
              </a:rPr>
              <a:t>Our training: 4/26</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