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5143500" cx="9144000"/>
  <p:notesSz cx="6858000" cy="9144000"/>
  <p:embeddedFontLst>
    <p:embeddedFont>
      <p:font typeface="Proxima Nova"/>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ProximaNova-bold.fntdata"/><Relationship Id="rId16" Type="http://schemas.openxmlformats.org/officeDocument/2006/relationships/font" Target="fonts/ProximaNova-regular.fntdata"/><Relationship Id="rId5" Type="http://schemas.openxmlformats.org/officeDocument/2006/relationships/slide" Target="slides/slide1.xml"/><Relationship Id="rId19" Type="http://schemas.openxmlformats.org/officeDocument/2006/relationships/font" Target="fonts/ProximaNova-boldItalic.fntdata"/><Relationship Id="rId6" Type="http://schemas.openxmlformats.org/officeDocument/2006/relationships/slide" Target="slides/slide2.xml"/><Relationship Id="rId18" Type="http://schemas.openxmlformats.org/officeDocument/2006/relationships/font" Target="fonts/ProximaNova-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7" name="Shape 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As we mentioned before, coming into this class we knew the issue we wanted to confront (alcohol abuse). We didn’t know all the setbacks that would come along with trying to figure out a program to set up on campus. We knew we wanted to get the information out to students about the risk factors and other </a:t>
            </a:r>
            <a:r>
              <a:rPr lang="en"/>
              <a:t>comorbidities</a:t>
            </a:r>
            <a:r>
              <a:rPr lang="en"/>
              <a:t> dealing with substance abuse, but our way of presenting the information changed throughout the semester and it turned out better than we could have expected. We have had so many amazing opportunities throughout this experience such as trainings that we can put on our resume, different contacts throughout the university and if some of us decide to come back for grad school, we will already have the proper training to give the presentations we originally wanted to do.Thank you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0" name="Shape 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Throughout the semester we got the </a:t>
            </a:r>
            <a:r>
              <a:rPr lang="en"/>
              <a:t>opportunity</a:t>
            </a:r>
            <a:r>
              <a:rPr lang="en"/>
              <a:t> to attend different trainings to help us with our project for the class.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Going into this training at the beginning of the semester, we didn’t know what to expect. We learned useful tips to help talk to elected officials and others higher up in the community. We talked about some of the problems in our community that would be good ideas to talk to legislature about such as the drug epidemic and how we could better our community. A couple things that I took away from the training was to just remember that elected officials are human beings and to remember to be a voice for someone who isn’t able to speak for themselves. </a:t>
            </a:r>
            <a:endParaRPr/>
          </a:p>
          <a:p>
            <a:pPr indent="0" lvl="0" marL="0">
              <a:spcBef>
                <a:spcPts val="0"/>
              </a:spcBef>
              <a:spcAft>
                <a:spcPts val="0"/>
              </a:spcAft>
              <a:buNone/>
            </a:pPr>
            <a:r>
              <a:rPr lang="en"/>
              <a:t>This training helped us get in contact with our community partner, Amy Saunders, as Jake mentioned before. It helped us be able to have the confidence to get in touch with Amy, and even though she was busy with other things going on, on campus, we didn’t give up and we remembered the reason for choosing our project.</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Shape 10"/>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1" name="Shape 11"/>
          <p:cNvSpPr txBox="1"/>
          <p:nvPr>
            <p:ph type="ctrTitle"/>
          </p:nvPr>
        </p:nvSpPr>
        <p:spPr>
          <a:xfrm>
            <a:off x="510450" y="1257300"/>
            <a:ext cx="8123100" cy="1588500"/>
          </a:xfrm>
          <a:prstGeom prst="rect">
            <a:avLst/>
          </a:prstGeom>
        </p:spPr>
        <p:txBody>
          <a:bodyPr anchorCtr="0" anchor="b" bIns="91425" lIns="91425" spcFirstLastPara="1" rIns="91425" wrap="square" tIns="91425"/>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2" name="Shape 12"/>
          <p:cNvSpPr txBox="1"/>
          <p:nvPr>
            <p:ph idx="1" type="subTitle"/>
          </p:nvPr>
        </p:nvSpPr>
        <p:spPr>
          <a:xfrm>
            <a:off x="510450" y="3182313"/>
            <a:ext cx="8123100" cy="630000"/>
          </a:xfrm>
          <a:prstGeom prst="rect">
            <a:avLst/>
          </a:prstGeom>
        </p:spPr>
        <p:txBody>
          <a:bodyPr anchorCtr="0" anchor="t" bIns="91425" lIns="91425" spcFirstLastPara="1" rIns="91425" wrap="square" tIns="91425"/>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p:txBody>
      </p:sp>
      <p:sp>
        <p:nvSpPr>
          <p:cNvPr id="13" name="Shape 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8" name="Shape 48"/>
        <p:cNvGrpSpPr/>
        <p:nvPr/>
      </p:nvGrpSpPr>
      <p:grpSpPr>
        <a:xfrm>
          <a:off x="0" y="0"/>
          <a:ext cx="0" cy="0"/>
          <a:chOff x="0" y="0"/>
          <a:chExt cx="0" cy="0"/>
        </a:xfrm>
      </p:grpSpPr>
      <p:sp>
        <p:nvSpPr>
          <p:cNvPr id="49" name="Shape 49"/>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0" name="Shape 50"/>
          <p:cNvSpPr txBox="1"/>
          <p:nvPr>
            <p:ph hasCustomPrompt="1" type="title"/>
          </p:nvPr>
        </p:nvSpPr>
        <p:spPr>
          <a:xfrm>
            <a:off x="311700" y="991475"/>
            <a:ext cx="8520600" cy="1917900"/>
          </a:xfrm>
          <a:prstGeom prst="rect">
            <a:avLst/>
          </a:prstGeom>
        </p:spPr>
        <p:txBody>
          <a:bodyPr anchorCtr="0" anchor="ctr" bIns="91425" lIns="91425" spcFirstLastPara="1" rIns="91425" wrap="square" tIns="91425"/>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Shape 51"/>
          <p:cNvSpPr txBox="1"/>
          <p:nvPr>
            <p:ph idx="1" type="body"/>
          </p:nvPr>
        </p:nvSpPr>
        <p:spPr>
          <a:xfrm>
            <a:off x="311700" y="3071300"/>
            <a:ext cx="8520600" cy="901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Shape 5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3" name="Shape 53"/>
        <p:cNvGrpSpPr/>
        <p:nvPr/>
      </p:nvGrpSpPr>
      <p:grpSpPr>
        <a:xfrm>
          <a:off x="0" y="0"/>
          <a:ext cx="0" cy="0"/>
          <a:chOff x="0" y="0"/>
          <a:chExt cx="0" cy="0"/>
        </a:xfrm>
      </p:grpSpPr>
      <p:sp>
        <p:nvSpPr>
          <p:cNvPr id="54" name="Shape 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cxnSp>
        <p:nvCxnSpPr>
          <p:cNvPr id="15" name="Shape 15"/>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6" name="Shape 16"/>
          <p:cNvSpPr txBox="1"/>
          <p:nvPr>
            <p:ph type="title"/>
          </p:nvPr>
        </p:nvSpPr>
        <p:spPr>
          <a:xfrm>
            <a:off x="510450" y="2057400"/>
            <a:ext cx="8123100" cy="778800"/>
          </a:xfrm>
          <a:prstGeom prst="rect">
            <a:avLst/>
          </a:prstGeom>
        </p:spPr>
        <p:txBody>
          <a:bodyPr anchorCtr="0" anchor="b" bIns="91425" lIns="91425" spcFirstLastPara="1" rIns="91425" wrap="square" tIns="91425"/>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7" name="Shape 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8" name="Shape 18"/>
        <p:cNvGrpSpPr/>
        <p:nvPr/>
      </p:nvGrpSpPr>
      <p:grpSpPr>
        <a:xfrm>
          <a:off x="0" y="0"/>
          <a:ext cx="0" cy="0"/>
          <a:chOff x="0" y="0"/>
          <a:chExt cx="0" cy="0"/>
        </a:xfrm>
      </p:grpSpPr>
      <p:sp>
        <p:nvSpPr>
          <p:cNvPr id="19" name="Shape 19"/>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 name="Shape 20"/>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1" name="Shape 21"/>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2" name="Shape 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3" name="Shape 23"/>
        <p:cNvGrpSpPr/>
        <p:nvPr/>
      </p:nvGrpSpPr>
      <p:grpSpPr>
        <a:xfrm>
          <a:off x="0" y="0"/>
          <a:ext cx="0" cy="0"/>
          <a:chOff x="0" y="0"/>
          <a:chExt cx="0" cy="0"/>
        </a:xfrm>
      </p:grpSpPr>
      <p:sp>
        <p:nvSpPr>
          <p:cNvPr id="24" name="Shape 2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5" name="Shape 2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6" name="Shape 26"/>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8" name="Shape 28"/>
        <p:cNvGrpSpPr/>
        <p:nvPr/>
      </p:nvGrpSpPr>
      <p:grpSpPr>
        <a:xfrm>
          <a:off x="0" y="0"/>
          <a:ext cx="0" cy="0"/>
          <a:chOff x="0" y="0"/>
          <a:chExt cx="0" cy="0"/>
        </a:xfrm>
      </p:grpSpPr>
      <p:sp>
        <p:nvSpPr>
          <p:cNvPr id="29" name="Shape 29"/>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1" name="Shape 31"/>
        <p:cNvGrpSpPr/>
        <p:nvPr/>
      </p:nvGrpSpPr>
      <p:grpSpPr>
        <a:xfrm>
          <a:off x="0" y="0"/>
          <a:ext cx="0" cy="0"/>
          <a:chOff x="0" y="0"/>
          <a:chExt cx="0" cy="0"/>
        </a:xfrm>
      </p:grpSpPr>
      <p:sp>
        <p:nvSpPr>
          <p:cNvPr id="32" name="Shape 32"/>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Shape 33"/>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lt2"/>
        </a:solidFill>
      </p:bgPr>
    </p:bg>
    <p:spTree>
      <p:nvGrpSpPr>
        <p:cNvPr id="35" name="Shape 35"/>
        <p:cNvGrpSpPr/>
        <p:nvPr/>
      </p:nvGrpSpPr>
      <p:grpSpPr>
        <a:xfrm>
          <a:off x="0" y="0"/>
          <a:ext cx="0" cy="0"/>
          <a:chOff x="0" y="0"/>
          <a:chExt cx="0" cy="0"/>
        </a:xfrm>
      </p:grpSpPr>
      <p:sp>
        <p:nvSpPr>
          <p:cNvPr id="36" name="Shape 36"/>
          <p:cNvSpPr txBox="1"/>
          <p:nvPr>
            <p:ph type="title"/>
          </p:nvPr>
        </p:nvSpPr>
        <p:spPr>
          <a:xfrm>
            <a:off x="490250" y="526350"/>
            <a:ext cx="57975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Shape 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8" name="Shape 38"/>
        <p:cNvGrpSpPr/>
        <p:nvPr/>
      </p:nvGrpSpPr>
      <p:grpSpPr>
        <a:xfrm>
          <a:off x="0" y="0"/>
          <a:ext cx="0" cy="0"/>
          <a:chOff x="0" y="0"/>
          <a:chExt cx="0" cy="0"/>
        </a:xfrm>
      </p:grpSpPr>
      <p:sp>
        <p:nvSpPr>
          <p:cNvPr id="39" name="Shape 39"/>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0" name="Shape 40"/>
          <p:cNvCxnSpPr/>
          <p:nvPr/>
        </p:nvCxnSpPr>
        <p:spPr>
          <a:xfrm>
            <a:off x="5029675" y="4495500"/>
            <a:ext cx="468300" cy="0"/>
          </a:xfrm>
          <a:prstGeom prst="straightConnector1">
            <a:avLst/>
          </a:prstGeom>
          <a:noFill/>
          <a:ln cap="flat" cmpd="sng" w="19050">
            <a:solidFill>
              <a:schemeClr val="lt2"/>
            </a:solidFill>
            <a:prstDash val="solid"/>
            <a:round/>
            <a:headEnd len="sm" w="sm" type="none"/>
            <a:tailEnd len="sm" w="sm" type="none"/>
          </a:ln>
        </p:spPr>
      </p:cxnSp>
      <p:sp>
        <p:nvSpPr>
          <p:cNvPr id="41" name="Shape 41"/>
          <p:cNvSpPr txBox="1"/>
          <p:nvPr>
            <p:ph type="title"/>
          </p:nvPr>
        </p:nvSpPr>
        <p:spPr>
          <a:xfrm>
            <a:off x="265500" y="1205825"/>
            <a:ext cx="4045200" cy="15096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Shape 42"/>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Shape 43"/>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4" name="Shape 4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5" name="Shape 45"/>
        <p:cNvGrpSpPr/>
        <p:nvPr/>
      </p:nvGrpSpPr>
      <p:grpSpPr>
        <a:xfrm>
          <a:off x="0" y="0"/>
          <a:ext cx="0" cy="0"/>
          <a:chOff x="0" y="0"/>
          <a:chExt cx="0" cy="0"/>
        </a:xfrm>
      </p:grpSpPr>
      <p:sp>
        <p:nvSpPr>
          <p:cNvPr id="46" name="Shape 46"/>
          <p:cNvSpPr txBox="1"/>
          <p:nvPr>
            <p:ph idx="1" type="body"/>
          </p:nvPr>
        </p:nvSpPr>
        <p:spPr>
          <a:xfrm>
            <a:off x="311700" y="42368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100"/>
              <a:buNone/>
              <a:defRPr sz="2100"/>
            </a:lvl1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pearmint">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indent="-317500" lvl="1" marL="9144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indent="-317500" lvl="2" marL="13716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indent="-317500" lvl="3" marL="18288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indent="-317500" lvl="4" marL="22860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indent="-317500" lvl="5" marL="27432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indent="-317500" lvl="6" marL="32004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indent="-317500" lvl="7" marL="36576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indent="-317500" lvl="8" marL="4114800">
              <a:lnSpc>
                <a:spcPct val="115000"/>
              </a:lnSpc>
              <a:spcBef>
                <a:spcPts val="1600"/>
              </a:spcBef>
              <a:spcAft>
                <a:spcPts val="160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Shape 59"/>
          <p:cNvSpPr txBox="1"/>
          <p:nvPr>
            <p:ph type="ctrTitle"/>
          </p:nvPr>
        </p:nvSpPr>
        <p:spPr>
          <a:xfrm>
            <a:off x="510450" y="1257300"/>
            <a:ext cx="8123100" cy="15885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Substance Abuse Awareness</a:t>
            </a:r>
            <a:endParaRPr/>
          </a:p>
        </p:txBody>
      </p:sp>
      <p:sp>
        <p:nvSpPr>
          <p:cNvPr id="60" name="Shape 60"/>
          <p:cNvSpPr txBox="1"/>
          <p:nvPr>
            <p:ph idx="1" type="subTitle"/>
          </p:nvPr>
        </p:nvSpPr>
        <p:spPr>
          <a:xfrm>
            <a:off x="1549825" y="3049450"/>
            <a:ext cx="5913900" cy="1662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2200"/>
              <a:t>Philip Armstrong-Cheek, Tabitha Ferguson, Jacob Martin, Megan Perry, and Allie Robinson</a:t>
            </a:r>
            <a:endParaRPr sz="2200"/>
          </a:p>
          <a:p>
            <a:pPr indent="0" lvl="0" marL="0">
              <a:spcBef>
                <a:spcPts val="0"/>
              </a:spcBef>
              <a:spcAft>
                <a:spcPts val="0"/>
              </a:spcAft>
              <a:buNone/>
            </a:pPr>
            <a:r>
              <a:rPr lang="en" sz="2000"/>
              <a:t>Faculty Advisor: Dawn Goel Ph.D.</a:t>
            </a:r>
            <a:endParaRPr sz="2000"/>
          </a:p>
        </p:txBody>
      </p:sp>
      <p:pic>
        <p:nvPicPr>
          <p:cNvPr id="61" name="Shape 61"/>
          <p:cNvPicPr preferRelativeResize="0"/>
          <p:nvPr/>
        </p:nvPicPr>
        <p:blipFill>
          <a:blip r:embed="rId3">
            <a:alphaModFix/>
          </a:blip>
          <a:stretch>
            <a:fillRect/>
          </a:stretch>
        </p:blipFill>
        <p:spPr>
          <a:xfrm>
            <a:off x="230150" y="111950"/>
            <a:ext cx="2352700" cy="156102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Pop-</a:t>
            </a:r>
            <a:r>
              <a:rPr lang="en"/>
              <a:t>up Tables</a:t>
            </a:r>
            <a:endParaRPr/>
          </a:p>
        </p:txBody>
      </p:sp>
      <p:sp>
        <p:nvSpPr>
          <p:cNvPr id="120" name="Shape 120"/>
          <p:cNvSpPr txBox="1"/>
          <p:nvPr>
            <p:ph idx="1" type="body"/>
          </p:nvPr>
        </p:nvSpPr>
        <p:spPr>
          <a:xfrm>
            <a:off x="311700" y="1017725"/>
            <a:ext cx="8520600" cy="34164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SzPts val="1800"/>
              <a:buChar char="●"/>
            </a:pPr>
            <a:r>
              <a:rPr lang="en"/>
              <a:t>3 tables total between 2 days: Towers, Freshman Dorms, and the Student Center</a:t>
            </a:r>
            <a:endParaRPr/>
          </a:p>
          <a:p>
            <a:pPr indent="-342900" lvl="0" marL="457200" rtl="0">
              <a:lnSpc>
                <a:spcPct val="115000"/>
              </a:lnSpc>
              <a:spcBef>
                <a:spcPts val="0"/>
              </a:spcBef>
              <a:spcAft>
                <a:spcPts val="0"/>
              </a:spcAft>
              <a:buSzPts val="1800"/>
              <a:buChar char="●"/>
            </a:pPr>
            <a:r>
              <a:rPr lang="en"/>
              <a:t>Flyers, pamphlets, Jeopardy, incentives, etc.</a:t>
            </a:r>
            <a:endParaRPr/>
          </a:p>
          <a:p>
            <a:pPr indent="-342900" lvl="0" marL="457200" rtl="0">
              <a:lnSpc>
                <a:spcPct val="100000"/>
              </a:lnSpc>
              <a:spcBef>
                <a:spcPts val="0"/>
              </a:spcBef>
              <a:spcAft>
                <a:spcPts val="0"/>
              </a:spcAft>
              <a:buSzPts val="1800"/>
              <a:buChar char="●"/>
            </a:pPr>
            <a:r>
              <a:rPr lang="en"/>
              <a:t>BAC levels, standard drink, myths, Amnesty Policy, counseling services, risk factors, binge drinking, alcohol poisoning, etc.</a:t>
            </a:r>
            <a:endParaRPr/>
          </a:p>
          <a:p>
            <a:pPr indent="0" lvl="0" marL="0" rtl="0">
              <a:spcBef>
                <a:spcPts val="1600"/>
              </a:spcBef>
              <a:spcAft>
                <a:spcPts val="0"/>
              </a:spcAft>
              <a:buNone/>
            </a:pPr>
            <a:r>
              <a:t/>
            </a:r>
            <a:endParaRPr/>
          </a:p>
          <a:p>
            <a:pPr indent="0" lvl="0" marL="0">
              <a:spcBef>
                <a:spcPts val="1600"/>
              </a:spcBef>
              <a:spcAft>
                <a:spcPts val="16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Shape 1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Continuing to Give Hope</a:t>
            </a:r>
            <a:endParaRPr/>
          </a:p>
        </p:txBody>
      </p:sp>
      <p:sp>
        <p:nvSpPr>
          <p:cNvPr id="126" name="Shape 126"/>
          <p:cNvSpPr txBox="1"/>
          <p:nvPr>
            <p:ph idx="1" type="body"/>
          </p:nvPr>
        </p:nvSpPr>
        <p:spPr>
          <a:xfrm>
            <a:off x="522932" y="1290600"/>
            <a:ext cx="8520600" cy="3852900"/>
          </a:xfrm>
          <a:prstGeom prst="rect">
            <a:avLst/>
          </a:prstGeom>
        </p:spPr>
        <p:txBody>
          <a:bodyPr anchorCtr="0" anchor="t" bIns="91425" lIns="91425" spcFirstLastPara="1" rIns="91425" wrap="square" tIns="91425">
            <a:noAutofit/>
          </a:bodyPr>
          <a:lstStyle/>
          <a:p>
            <a:pPr indent="-342900" lvl="0" marL="457200" rtl="0">
              <a:lnSpc>
                <a:spcPct val="200000"/>
              </a:lnSpc>
              <a:spcBef>
                <a:spcPts val="0"/>
              </a:spcBef>
              <a:spcAft>
                <a:spcPts val="0"/>
              </a:spcAft>
              <a:buSzPts val="1800"/>
              <a:buChar char="●"/>
            </a:pPr>
            <a:r>
              <a:rPr lang="en"/>
              <a:t>Different expectations coming in</a:t>
            </a:r>
            <a:endParaRPr/>
          </a:p>
          <a:p>
            <a:pPr indent="-342900" lvl="0" marL="457200" rtl="0">
              <a:lnSpc>
                <a:spcPct val="200000"/>
              </a:lnSpc>
              <a:spcBef>
                <a:spcPts val="0"/>
              </a:spcBef>
              <a:spcAft>
                <a:spcPts val="0"/>
              </a:spcAft>
              <a:buSzPts val="1800"/>
              <a:buChar char="●"/>
            </a:pPr>
            <a:r>
              <a:rPr lang="en"/>
              <a:t>Trainings to put on our resumes </a:t>
            </a:r>
            <a:endParaRPr/>
          </a:p>
          <a:p>
            <a:pPr indent="-342900" lvl="0" marL="457200" rtl="0">
              <a:lnSpc>
                <a:spcPct val="200000"/>
              </a:lnSpc>
              <a:spcBef>
                <a:spcPts val="0"/>
              </a:spcBef>
              <a:spcAft>
                <a:spcPts val="0"/>
              </a:spcAft>
              <a:buSzPts val="1800"/>
              <a:buChar char="●"/>
            </a:pPr>
            <a:r>
              <a:rPr lang="en"/>
              <a:t>Contacts and connections through the university</a:t>
            </a:r>
            <a:endParaRPr/>
          </a:p>
          <a:p>
            <a:pPr indent="-342900" lvl="0" marL="457200" rtl="0">
              <a:lnSpc>
                <a:spcPct val="200000"/>
              </a:lnSpc>
              <a:spcBef>
                <a:spcPts val="0"/>
              </a:spcBef>
              <a:spcAft>
                <a:spcPts val="0"/>
              </a:spcAft>
              <a:buSzPts val="1800"/>
              <a:buChar char="●"/>
            </a:pPr>
            <a:r>
              <a:rPr lang="en"/>
              <a:t>Future GA positions</a:t>
            </a:r>
            <a:endParaRPr/>
          </a:p>
          <a:p>
            <a:pPr indent="-342900" lvl="0" marL="457200" rtl="0">
              <a:lnSpc>
                <a:spcPct val="100000"/>
              </a:lnSpc>
              <a:spcBef>
                <a:spcPts val="0"/>
              </a:spcBef>
              <a:spcAft>
                <a:spcPts val="0"/>
              </a:spcAft>
              <a:buSzPts val="1800"/>
              <a:buChar char="●"/>
            </a:pPr>
            <a:r>
              <a:rPr lang="en"/>
              <a:t>C</a:t>
            </a:r>
            <a:r>
              <a:rPr lang="en"/>
              <a:t>ontinuation through up and coming substance abuse program on campus; SBIRT</a:t>
            </a:r>
            <a:endParaRPr/>
          </a:p>
          <a:p>
            <a:pPr indent="0" lvl="0" marL="0" rtl="0">
              <a:spcBef>
                <a:spcPts val="1600"/>
              </a:spcBef>
              <a:spcAft>
                <a:spcPts val="1600"/>
              </a:spcAft>
              <a:buNone/>
            </a:pPr>
            <a:r>
              <a:t/>
            </a:r>
            <a:endParaRPr sz="1400"/>
          </a:p>
        </p:txBody>
      </p:sp>
      <p:pic>
        <p:nvPicPr>
          <p:cNvPr id="127" name="Shape 127"/>
          <p:cNvPicPr preferRelativeResize="0"/>
          <p:nvPr/>
        </p:nvPicPr>
        <p:blipFill>
          <a:blip r:embed="rId3">
            <a:alphaModFix/>
          </a:blip>
          <a:stretch>
            <a:fillRect/>
          </a:stretch>
        </p:blipFill>
        <p:spPr>
          <a:xfrm>
            <a:off x="6350725" y="241000"/>
            <a:ext cx="2352700" cy="156102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Shape 6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Alcohol Use Disorder </a:t>
            </a:r>
            <a:r>
              <a:rPr lang="en"/>
              <a:t>in Our Community</a:t>
            </a:r>
            <a:endParaRPr/>
          </a:p>
        </p:txBody>
      </p:sp>
      <p:sp>
        <p:nvSpPr>
          <p:cNvPr id="67" name="Shape 6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sz="2400"/>
              <a:t>According to West Virginia Department of Health and Human Resources, Cabell County is ranked 15th in binge drinking (WVDHHR, 2016).</a:t>
            </a:r>
            <a:endParaRPr sz="2400"/>
          </a:p>
          <a:p>
            <a:pPr indent="0" lvl="0" marL="0" rtl="0">
              <a:spcBef>
                <a:spcPts val="1600"/>
              </a:spcBef>
              <a:spcAft>
                <a:spcPts val="1600"/>
              </a:spcAft>
              <a:buNone/>
            </a:pPr>
            <a:r>
              <a:rPr lang="en" sz="2400"/>
              <a:t>The concern for binge drinking is particularly high with 25% of college students reporting academic consequences from drinking (St. </a:t>
            </a:r>
            <a:r>
              <a:rPr lang="en" sz="2400"/>
              <a:t>Lawrence</a:t>
            </a:r>
            <a:r>
              <a:rPr lang="en" sz="2400"/>
              <a:t> University, 2018).</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Shape 7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Mission Statement</a:t>
            </a:r>
            <a:endParaRPr/>
          </a:p>
        </p:txBody>
      </p:sp>
      <p:sp>
        <p:nvSpPr>
          <p:cNvPr id="73" name="Shape 73"/>
          <p:cNvSpPr txBox="1"/>
          <p:nvPr>
            <p:ph idx="1" type="body"/>
          </p:nvPr>
        </p:nvSpPr>
        <p:spPr>
          <a:xfrm>
            <a:off x="387900" y="1476572"/>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sz="2400"/>
              <a:t>We seek to inform students of the risk factors of alcohol abuse, what signs to look for in themselves or others, and programs that are available to help them, whether it be Alcoholics Anonymous or those available through the university.</a:t>
            </a:r>
            <a:r>
              <a:rPr lang="en"/>
              <a:t>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Community Partner</a:t>
            </a:r>
            <a:endParaRPr/>
          </a:p>
        </p:txBody>
      </p:sp>
      <p:sp>
        <p:nvSpPr>
          <p:cNvPr id="79" name="Shape 79"/>
          <p:cNvSpPr txBox="1"/>
          <p:nvPr>
            <p:ph idx="1" type="body"/>
          </p:nvPr>
        </p:nvSpPr>
        <p:spPr>
          <a:xfrm>
            <a:off x="311700" y="1152475"/>
            <a:ext cx="8520600" cy="3723600"/>
          </a:xfrm>
          <a:prstGeom prst="rect">
            <a:avLst/>
          </a:prstGeom>
        </p:spPr>
        <p:txBody>
          <a:bodyPr anchorCtr="0" anchor="t" bIns="91425" lIns="91425" spcFirstLastPara="1" rIns="91425" wrap="square" tIns="91425">
            <a:noAutofit/>
          </a:bodyPr>
          <a:lstStyle/>
          <a:p>
            <a:pPr indent="0" lvl="0" marL="0">
              <a:lnSpc>
                <a:spcPct val="100000"/>
              </a:lnSpc>
              <a:spcBef>
                <a:spcPts val="0"/>
              </a:spcBef>
              <a:spcAft>
                <a:spcPts val="0"/>
              </a:spcAft>
              <a:buNone/>
            </a:pPr>
            <a:r>
              <a:rPr lang="en" sz="2400"/>
              <a:t>Marshall University Wellness Center</a:t>
            </a:r>
            <a:endParaRPr sz="2400"/>
          </a:p>
          <a:p>
            <a:pPr indent="-381000" lvl="0" marL="457200" rtl="0">
              <a:lnSpc>
                <a:spcPct val="100000"/>
              </a:lnSpc>
              <a:spcBef>
                <a:spcPts val="1600"/>
              </a:spcBef>
              <a:spcAft>
                <a:spcPts val="0"/>
              </a:spcAft>
              <a:buSzPts val="2400"/>
              <a:buChar char="●"/>
            </a:pPr>
            <a:r>
              <a:rPr lang="en" sz="2400"/>
              <a:t>Amy Saunders, M.A.- Director of the Wellness Center</a:t>
            </a:r>
            <a:endParaRPr sz="2400"/>
          </a:p>
          <a:p>
            <a:pPr indent="0" lvl="0" marL="0" rtl="0">
              <a:lnSpc>
                <a:spcPct val="100000"/>
              </a:lnSpc>
              <a:spcBef>
                <a:spcPts val="1600"/>
              </a:spcBef>
              <a:spcAft>
                <a:spcPts val="0"/>
              </a:spcAft>
              <a:buNone/>
            </a:pPr>
            <a:r>
              <a:t/>
            </a:r>
            <a:endParaRPr sz="2400"/>
          </a:p>
          <a:p>
            <a:pPr indent="-381000" lvl="0" marL="457200">
              <a:lnSpc>
                <a:spcPct val="100000"/>
              </a:lnSpc>
              <a:spcBef>
                <a:spcPts val="1600"/>
              </a:spcBef>
              <a:spcAft>
                <a:spcPts val="0"/>
              </a:spcAft>
              <a:buSzPts val="2400"/>
              <a:buChar char="●"/>
            </a:pPr>
            <a:r>
              <a:rPr lang="en" sz="2400"/>
              <a:t>Aliyah Mickey, B.A.- (GA) Wellness Center</a:t>
            </a:r>
            <a:endParaRPr sz="2400"/>
          </a:p>
          <a:p>
            <a:pPr indent="0" lvl="0" marL="0">
              <a:spcBef>
                <a:spcPts val="1600"/>
              </a:spcBef>
              <a:spcAft>
                <a:spcPts val="1600"/>
              </a:spcAft>
              <a:buNone/>
            </a:pPr>
            <a:r>
              <a:t/>
            </a:r>
            <a:endParaRPr sz="3000"/>
          </a:p>
        </p:txBody>
      </p:sp>
      <p:pic>
        <p:nvPicPr>
          <p:cNvPr id="80" name="Shape 80"/>
          <p:cNvPicPr preferRelativeResize="0"/>
          <p:nvPr/>
        </p:nvPicPr>
        <p:blipFill>
          <a:blip r:embed="rId3">
            <a:alphaModFix/>
          </a:blip>
          <a:stretch>
            <a:fillRect/>
          </a:stretch>
        </p:blipFill>
        <p:spPr>
          <a:xfrm>
            <a:off x="6571975" y="111950"/>
            <a:ext cx="2352700" cy="156102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ctrTitle"/>
          </p:nvPr>
        </p:nvSpPr>
        <p:spPr>
          <a:xfrm>
            <a:off x="510450" y="1257300"/>
            <a:ext cx="8123100" cy="15885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Training Opportunities</a:t>
            </a:r>
            <a:endParaRPr/>
          </a:p>
        </p:txBody>
      </p:sp>
      <p:sp>
        <p:nvSpPr>
          <p:cNvPr id="86" name="Shape 86"/>
          <p:cNvSpPr txBox="1"/>
          <p:nvPr>
            <p:ph idx="1" type="subTitle"/>
          </p:nvPr>
        </p:nvSpPr>
        <p:spPr>
          <a:xfrm>
            <a:off x="510450" y="3182313"/>
            <a:ext cx="8123100" cy="6300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t/>
            </a:r>
            <a:endParaRPr/>
          </a:p>
        </p:txBody>
      </p:sp>
      <p:pic>
        <p:nvPicPr>
          <p:cNvPr id="87" name="Shape 87"/>
          <p:cNvPicPr preferRelativeResize="0"/>
          <p:nvPr/>
        </p:nvPicPr>
        <p:blipFill>
          <a:blip r:embed="rId3">
            <a:alphaModFix/>
          </a:blip>
          <a:stretch>
            <a:fillRect/>
          </a:stretch>
        </p:blipFill>
        <p:spPr>
          <a:xfrm>
            <a:off x="230150" y="111950"/>
            <a:ext cx="2352700" cy="156102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Advocacy Training </a:t>
            </a:r>
            <a:endParaRPr/>
          </a:p>
        </p:txBody>
      </p:sp>
      <p:sp>
        <p:nvSpPr>
          <p:cNvPr id="93" name="Shape 93"/>
          <p:cNvSpPr txBox="1"/>
          <p:nvPr>
            <p:ph idx="1" type="body"/>
          </p:nvPr>
        </p:nvSpPr>
        <p:spPr>
          <a:xfrm>
            <a:off x="173450" y="112482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Hosted by: The American Civil Liberties Union of West Virginia (ACLU WV)</a:t>
            </a:r>
            <a:endParaRPr/>
          </a:p>
          <a:p>
            <a:pPr indent="0" lvl="0" marL="0" rtl="0">
              <a:spcBef>
                <a:spcPts val="1600"/>
              </a:spcBef>
              <a:spcAft>
                <a:spcPts val="0"/>
              </a:spcAft>
              <a:buNone/>
            </a:pPr>
            <a:r>
              <a:rPr lang="en"/>
              <a:t>Learned:</a:t>
            </a:r>
            <a:endParaRPr/>
          </a:p>
          <a:p>
            <a:pPr indent="-342900" lvl="0" marL="457200" rtl="0">
              <a:spcBef>
                <a:spcPts val="1600"/>
              </a:spcBef>
              <a:spcAft>
                <a:spcPts val="0"/>
              </a:spcAft>
              <a:buSzPts val="1800"/>
              <a:buChar char="●"/>
            </a:pPr>
            <a:r>
              <a:rPr lang="en"/>
              <a:t>How to speak and act towards elected officials</a:t>
            </a:r>
            <a:endParaRPr/>
          </a:p>
          <a:p>
            <a:pPr indent="-342900" lvl="0" marL="457200" rtl="0">
              <a:spcBef>
                <a:spcPts val="0"/>
              </a:spcBef>
              <a:spcAft>
                <a:spcPts val="0"/>
              </a:spcAft>
              <a:buSzPts val="1800"/>
              <a:buChar char="●"/>
            </a:pPr>
            <a:r>
              <a:rPr lang="en"/>
              <a:t>How to improve your resume</a:t>
            </a:r>
            <a:endParaRPr/>
          </a:p>
          <a:p>
            <a:pPr indent="-342900" lvl="0" marL="457200" rtl="0">
              <a:spcBef>
                <a:spcPts val="0"/>
              </a:spcBef>
              <a:spcAft>
                <a:spcPts val="0"/>
              </a:spcAft>
              <a:buSzPts val="1800"/>
              <a:buChar char="●"/>
            </a:pPr>
            <a:r>
              <a:rPr lang="en"/>
              <a:t>Communication skills</a:t>
            </a:r>
            <a:endParaRPr/>
          </a:p>
          <a:p>
            <a:pPr indent="-342900" lvl="0" marL="457200" rtl="0">
              <a:spcBef>
                <a:spcPts val="0"/>
              </a:spcBef>
              <a:spcAft>
                <a:spcPts val="0"/>
              </a:spcAft>
              <a:buSzPts val="1800"/>
              <a:buChar char="●"/>
            </a:pPr>
            <a:r>
              <a:rPr lang="en"/>
              <a:t>Legislative agendas</a:t>
            </a:r>
            <a:endParaRPr/>
          </a:p>
          <a:p>
            <a:pPr indent="-342900" lvl="0" marL="457200" rtl="0">
              <a:spcBef>
                <a:spcPts val="0"/>
              </a:spcBef>
              <a:spcAft>
                <a:spcPts val="0"/>
              </a:spcAft>
              <a:buSzPts val="1800"/>
              <a:buChar char="●"/>
            </a:pPr>
            <a:r>
              <a:rPr lang="en"/>
              <a:t>How to set up a citizen lobbying meeting</a:t>
            </a:r>
            <a:endParaRPr/>
          </a:p>
          <a:p>
            <a:pPr indent="-342900" lvl="0" marL="457200" rtl="0">
              <a:spcBef>
                <a:spcPts val="0"/>
              </a:spcBef>
              <a:spcAft>
                <a:spcPts val="0"/>
              </a:spcAft>
              <a:buSzPts val="1800"/>
              <a:buChar char="●"/>
            </a:pPr>
            <a:r>
              <a:rPr lang="en"/>
              <a:t>How to become connected with elected officials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SBIRT</a:t>
            </a:r>
            <a:endParaRPr/>
          </a:p>
        </p:txBody>
      </p:sp>
      <p:sp>
        <p:nvSpPr>
          <p:cNvPr id="99" name="Shape 9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Screening, Brief Intervention, and Referral to Treatment is an evidence based approach focused on early intervention at risk for developing a substance use disorder. </a:t>
            </a:r>
            <a:endParaRPr/>
          </a:p>
          <a:p>
            <a:pPr indent="0" lvl="0" marL="0">
              <a:spcBef>
                <a:spcPts val="1600"/>
              </a:spcBef>
              <a:spcAft>
                <a:spcPts val="0"/>
              </a:spcAft>
              <a:buNone/>
            </a:pPr>
            <a:r>
              <a:rPr lang="en"/>
              <a:t>Screening is done through various tests such as AUDIT, DAST, and CRAFT to identify their level of risk (Low, Medium, High).</a:t>
            </a:r>
            <a:endParaRPr/>
          </a:p>
          <a:p>
            <a:pPr indent="0" lvl="0" marL="0">
              <a:spcBef>
                <a:spcPts val="1600"/>
              </a:spcBef>
              <a:spcAft>
                <a:spcPts val="0"/>
              </a:spcAft>
              <a:buNone/>
            </a:pPr>
            <a:r>
              <a:t/>
            </a:r>
            <a:endParaRPr/>
          </a:p>
          <a:p>
            <a:pPr indent="0" lvl="0" marL="0" rtl="0">
              <a:spcBef>
                <a:spcPts val="1600"/>
              </a:spcBef>
              <a:spcAft>
                <a:spcPts val="0"/>
              </a:spcAft>
              <a:buNone/>
            </a:pPr>
            <a:r>
              <a:t/>
            </a:r>
            <a:endParaRPr/>
          </a:p>
          <a:p>
            <a:pPr indent="0" lvl="0" marL="0" rtl="0">
              <a:spcBef>
                <a:spcPts val="1600"/>
              </a:spcBef>
              <a:spcAft>
                <a:spcPts val="1600"/>
              </a:spcAft>
              <a:buNone/>
            </a:pPr>
            <a:r>
              <a:t/>
            </a:r>
            <a:endParaRPr/>
          </a:p>
        </p:txBody>
      </p:sp>
      <p:pic>
        <p:nvPicPr>
          <p:cNvPr id="100" name="Shape 100"/>
          <p:cNvPicPr preferRelativeResize="0"/>
          <p:nvPr/>
        </p:nvPicPr>
        <p:blipFill>
          <a:blip r:embed="rId3">
            <a:alphaModFix/>
          </a:blip>
          <a:stretch>
            <a:fillRect/>
          </a:stretch>
        </p:blipFill>
        <p:spPr>
          <a:xfrm>
            <a:off x="6433700" y="3209100"/>
            <a:ext cx="2352700" cy="156102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Naloxone Training</a:t>
            </a:r>
            <a:endParaRPr/>
          </a:p>
        </p:txBody>
      </p:sp>
      <p:sp>
        <p:nvSpPr>
          <p:cNvPr id="106" name="Shape 10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Hosted by: The Health Department</a:t>
            </a:r>
            <a:endParaRPr/>
          </a:p>
          <a:p>
            <a:pPr indent="0" lvl="0" marL="0">
              <a:spcBef>
                <a:spcPts val="1600"/>
              </a:spcBef>
              <a:spcAft>
                <a:spcPts val="0"/>
              </a:spcAft>
              <a:buNone/>
            </a:pPr>
            <a:r>
              <a:rPr lang="en"/>
              <a:t>Learned:</a:t>
            </a:r>
            <a:endParaRPr/>
          </a:p>
          <a:p>
            <a:pPr indent="-342900" lvl="0" marL="457200" rtl="0">
              <a:spcBef>
                <a:spcPts val="1600"/>
              </a:spcBef>
              <a:spcAft>
                <a:spcPts val="0"/>
              </a:spcAft>
              <a:buSzPts val="1800"/>
              <a:buChar char="●"/>
            </a:pPr>
            <a:r>
              <a:rPr lang="en"/>
              <a:t>How to give Naloxone via nasal spray and needle</a:t>
            </a:r>
            <a:endParaRPr/>
          </a:p>
          <a:p>
            <a:pPr indent="-342900" lvl="0" marL="457200" rtl="0">
              <a:spcBef>
                <a:spcPts val="0"/>
              </a:spcBef>
              <a:spcAft>
                <a:spcPts val="0"/>
              </a:spcAft>
              <a:buSzPts val="1800"/>
              <a:buChar char="●"/>
            </a:pPr>
            <a:r>
              <a:rPr lang="en"/>
              <a:t>How to recognize the signs of an overdose</a:t>
            </a:r>
            <a:endParaRPr/>
          </a:p>
          <a:p>
            <a:pPr indent="-342900" lvl="0" marL="457200" rtl="0">
              <a:spcBef>
                <a:spcPts val="0"/>
              </a:spcBef>
              <a:spcAft>
                <a:spcPts val="0"/>
              </a:spcAft>
              <a:buSzPts val="1800"/>
              <a:buChar char="●"/>
            </a:pPr>
            <a:r>
              <a:rPr lang="en"/>
              <a:t>What causes an overdose</a:t>
            </a:r>
            <a:endParaRPr/>
          </a:p>
          <a:p>
            <a:pPr indent="-342900" lvl="0" marL="457200" rtl="0">
              <a:spcBef>
                <a:spcPts val="0"/>
              </a:spcBef>
              <a:spcAft>
                <a:spcPts val="0"/>
              </a:spcAft>
              <a:buSzPts val="1800"/>
              <a:buChar char="●"/>
            </a:pPr>
            <a:r>
              <a:rPr lang="en"/>
              <a:t>How Naloxone works</a:t>
            </a:r>
            <a:endParaRPr/>
          </a:p>
          <a:p>
            <a:pPr indent="-342900" lvl="0" marL="457200" rtl="0">
              <a:spcBef>
                <a:spcPts val="0"/>
              </a:spcBef>
              <a:spcAft>
                <a:spcPts val="0"/>
              </a:spcAft>
              <a:buSzPts val="1800"/>
              <a:buChar char="●"/>
            </a:pPr>
            <a:r>
              <a:rPr lang="en"/>
              <a:t>What to do in the event of an overdose</a:t>
            </a:r>
            <a:endParaRPr/>
          </a:p>
        </p:txBody>
      </p:sp>
      <p:pic>
        <p:nvPicPr>
          <p:cNvPr descr="See the source image" id="107" name="Shape 107"/>
          <p:cNvPicPr preferRelativeResize="0"/>
          <p:nvPr/>
        </p:nvPicPr>
        <p:blipFill>
          <a:blip r:embed="rId3">
            <a:alphaModFix/>
          </a:blip>
          <a:stretch>
            <a:fillRect/>
          </a:stretch>
        </p:blipFill>
        <p:spPr>
          <a:xfrm>
            <a:off x="5533650" y="101400"/>
            <a:ext cx="3547800" cy="213027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ctrTitle"/>
          </p:nvPr>
        </p:nvSpPr>
        <p:spPr>
          <a:xfrm>
            <a:off x="510450" y="1257300"/>
            <a:ext cx="8123100" cy="15885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Outreach</a:t>
            </a:r>
            <a:endParaRPr/>
          </a:p>
        </p:txBody>
      </p:sp>
      <p:sp>
        <p:nvSpPr>
          <p:cNvPr id="113" name="Shape 113"/>
          <p:cNvSpPr txBox="1"/>
          <p:nvPr>
            <p:ph idx="1" type="subTitle"/>
          </p:nvPr>
        </p:nvSpPr>
        <p:spPr>
          <a:xfrm>
            <a:off x="510450" y="3182313"/>
            <a:ext cx="8123100" cy="630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pic>
        <p:nvPicPr>
          <p:cNvPr id="114" name="Shape 114"/>
          <p:cNvPicPr preferRelativeResize="0"/>
          <p:nvPr/>
        </p:nvPicPr>
        <p:blipFill>
          <a:blip r:embed="rId3">
            <a:alphaModFix/>
          </a:blip>
          <a:stretch>
            <a:fillRect/>
          </a:stretch>
        </p:blipFill>
        <p:spPr>
          <a:xfrm>
            <a:off x="230150" y="111950"/>
            <a:ext cx="2352700" cy="156102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