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4" r:id="rId3"/>
    <p:sldId id="263" r:id="rId4"/>
    <p:sldId id="325" r:id="rId5"/>
    <p:sldId id="314" r:id="rId6"/>
    <p:sldId id="326" r:id="rId7"/>
    <p:sldId id="375" r:id="rId8"/>
    <p:sldId id="265" r:id="rId9"/>
    <p:sldId id="324" r:id="rId10"/>
    <p:sldId id="329" r:id="rId11"/>
    <p:sldId id="336" r:id="rId12"/>
    <p:sldId id="370" r:id="rId13"/>
    <p:sldId id="342" r:id="rId14"/>
    <p:sldId id="347" r:id="rId15"/>
    <p:sldId id="376" r:id="rId16"/>
    <p:sldId id="346" r:id="rId17"/>
    <p:sldId id="301" r:id="rId18"/>
    <p:sldId id="328" r:id="rId19"/>
    <p:sldId id="355" r:id="rId20"/>
    <p:sldId id="319" r:id="rId21"/>
    <p:sldId id="320" r:id="rId22"/>
    <p:sldId id="321" r:id="rId23"/>
    <p:sldId id="322" r:id="rId24"/>
    <p:sldId id="330" r:id="rId25"/>
    <p:sldId id="350" r:id="rId26"/>
    <p:sldId id="340" r:id="rId27"/>
    <p:sldId id="339" r:id="rId28"/>
    <p:sldId id="313" r:id="rId29"/>
    <p:sldId id="318" r:id="rId30"/>
    <p:sldId id="271" r:id="rId31"/>
    <p:sldId id="284" r:id="rId32"/>
    <p:sldId id="262" r:id="rId33"/>
    <p:sldId id="333" r:id="rId34"/>
  </p:sldIdLst>
  <p:sldSz cx="9144000" cy="6858000" type="screen4x3"/>
  <p:notesSz cx="6858000" cy="92964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41"/>
    <a:srgbClr val="005800"/>
    <a:srgbClr val="004600"/>
    <a:srgbClr val="006000"/>
    <a:srgbClr val="006600"/>
    <a:srgbClr val="005C00"/>
    <a:srgbClr val="007A00"/>
    <a:srgbClr val="003300"/>
    <a:srgbClr val="01652F"/>
    <a:srgbClr val="006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61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-96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8" d="100"/>
          <a:sy n="88" d="100"/>
        </p:scale>
        <p:origin x="-1502" y="2107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9405C-8B44-4BE8-A066-1BC0851BB5F3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B0AA11-FADA-4F29-9067-CF14BD0F3109}">
      <dgm:prSet/>
      <dgm:spPr>
        <a:solidFill>
          <a:srgbClr val="2FC33A"/>
        </a:solidFill>
      </dgm:spPr>
      <dgm:t>
        <a:bodyPr/>
        <a:lstStyle/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An IR is necessary</a:t>
          </a:r>
          <a:br>
            <a:rPr lang="en-US" b="1" dirty="0" smtClean="0">
              <a:latin typeface="Arial" pitchFamily="34" charset="0"/>
              <a:cs typeface="Arial" pitchFamily="34" charset="0"/>
            </a:rPr>
          </a:br>
          <a:r>
            <a:rPr lang="en-US" b="1" dirty="0" smtClean="0">
              <a:latin typeface="Arial" pitchFamily="34" charset="0"/>
              <a:cs typeface="Arial" pitchFamily="34" charset="0"/>
            </a:rPr>
            <a:t>to the University’s success.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EBC301FE-AC82-474E-BD9B-3E7F92542113}" type="parTrans" cxnId="{6779B478-20D0-4591-833A-F0F525A6928B}">
      <dgm:prSet/>
      <dgm:spPr/>
      <dgm:t>
        <a:bodyPr/>
        <a:lstStyle/>
        <a:p>
          <a:endParaRPr lang="en-US"/>
        </a:p>
      </dgm:t>
    </dgm:pt>
    <dgm:pt modelId="{90C4C785-F435-4BE6-9A0E-354665C872DB}" type="sibTrans" cxnId="{6779B478-20D0-4591-833A-F0F525A6928B}">
      <dgm:prSet/>
      <dgm:spPr/>
      <dgm:t>
        <a:bodyPr/>
        <a:lstStyle/>
        <a:p>
          <a:endParaRPr lang="en-US"/>
        </a:p>
      </dgm:t>
    </dgm:pt>
    <dgm:pt modelId="{E932DCCF-1DEE-4167-A685-A97DA5D72DF5}">
      <dgm:prSet/>
      <dgm:spPr>
        <a:solidFill>
          <a:srgbClr val="006041"/>
        </a:solidFill>
      </dgm:spPr>
      <dgm:t>
        <a:bodyPr/>
        <a:lstStyle/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An IR will improve</a:t>
          </a:r>
          <a:br>
            <a:rPr lang="en-US" b="1" dirty="0" smtClean="0">
              <a:latin typeface="Arial" pitchFamily="34" charset="0"/>
              <a:cs typeface="Arial" pitchFamily="34" charset="0"/>
            </a:rPr>
          </a:br>
          <a:r>
            <a:rPr lang="en-US" b="1" dirty="0" smtClean="0">
              <a:latin typeface="Arial" pitchFamily="34" charset="0"/>
              <a:cs typeface="Arial" pitchFamily="34" charset="0"/>
            </a:rPr>
            <a:t>MU visibility</a:t>
          </a:r>
          <a:br>
            <a:rPr lang="en-US" b="1" dirty="0" smtClean="0">
              <a:latin typeface="Arial" pitchFamily="34" charset="0"/>
              <a:cs typeface="Arial" pitchFamily="34" charset="0"/>
            </a:rPr>
          </a:br>
          <a:r>
            <a:rPr lang="en-US" b="1" dirty="0" smtClean="0">
              <a:latin typeface="Arial" pitchFamily="34" charset="0"/>
              <a:cs typeface="Arial" pitchFamily="34" charset="0"/>
            </a:rPr>
            <a:t>and the impact of MU intellectual output. 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35B74D86-9D38-4626-A36A-6E17C8D79328}" type="parTrans" cxnId="{A345CF35-EF88-43E2-8D9C-D309CE270E21}">
      <dgm:prSet/>
      <dgm:spPr/>
      <dgm:t>
        <a:bodyPr/>
        <a:lstStyle/>
        <a:p>
          <a:endParaRPr lang="en-US"/>
        </a:p>
      </dgm:t>
    </dgm:pt>
    <dgm:pt modelId="{7AEE59A1-00B6-408B-9386-97662E43D71F}" type="sibTrans" cxnId="{A345CF35-EF88-43E2-8D9C-D309CE270E21}">
      <dgm:prSet/>
      <dgm:spPr/>
      <dgm:t>
        <a:bodyPr/>
        <a:lstStyle/>
        <a:p>
          <a:endParaRPr lang="en-US"/>
        </a:p>
      </dgm:t>
    </dgm:pt>
    <dgm:pt modelId="{236A6322-BABA-45A1-8206-85C6CF0B7E9B}">
      <dgm:prSet/>
      <dgm:spPr>
        <a:solidFill>
          <a:srgbClr val="009A67"/>
        </a:solidFill>
      </dgm:spPr>
      <dgm:t>
        <a:bodyPr/>
        <a:lstStyle/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MU could be a real leader in academia</a:t>
          </a:r>
          <a:br>
            <a:rPr lang="en-US" b="1" dirty="0" smtClean="0">
              <a:latin typeface="Arial" pitchFamily="34" charset="0"/>
              <a:cs typeface="Arial" pitchFamily="34" charset="0"/>
            </a:rPr>
          </a:br>
          <a:r>
            <a:rPr lang="en-US" b="1" dirty="0" smtClean="0">
              <a:latin typeface="Arial" pitchFamily="34" charset="0"/>
              <a:cs typeface="Arial" pitchFamily="34" charset="0"/>
            </a:rPr>
            <a:t>if we successfully implement and manage the IR.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EF8D0445-F716-4B81-A2F8-2E3E64151A8B}" type="parTrans" cxnId="{0FE858B0-2AEC-4487-96AA-44497B468175}">
      <dgm:prSet/>
      <dgm:spPr/>
      <dgm:t>
        <a:bodyPr/>
        <a:lstStyle/>
        <a:p>
          <a:endParaRPr lang="en-US"/>
        </a:p>
      </dgm:t>
    </dgm:pt>
    <dgm:pt modelId="{8CF855F6-EA92-4B4B-9321-C4B47BC2D174}" type="sibTrans" cxnId="{0FE858B0-2AEC-4487-96AA-44497B468175}">
      <dgm:prSet/>
      <dgm:spPr/>
      <dgm:t>
        <a:bodyPr/>
        <a:lstStyle/>
        <a:p>
          <a:endParaRPr lang="en-US"/>
        </a:p>
      </dgm:t>
    </dgm:pt>
    <dgm:pt modelId="{F489CE0B-1DC9-4FBB-A1DB-9C7EAD4B8C6E}">
      <dgm:prSet custT="1"/>
      <dgm:spPr>
        <a:solidFill>
          <a:srgbClr val="007A00"/>
        </a:solidFill>
      </dgm:spPr>
      <dgm:t>
        <a:bodyPr/>
        <a:lstStyle/>
        <a:p>
          <a:pPr rtl="0">
            <a:lnSpc>
              <a:spcPct val="120000"/>
            </a:lnSpc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We</a:t>
          </a:r>
          <a:br>
            <a:rPr lang="en-US" sz="2800" b="1" dirty="0" smtClean="0">
              <a:latin typeface="Arial" pitchFamily="34" charset="0"/>
              <a:cs typeface="Arial" pitchFamily="34" charset="0"/>
            </a:rPr>
          </a:br>
          <a:r>
            <a:rPr lang="en-US" sz="2800" b="1" dirty="0" smtClean="0">
              <a:latin typeface="Arial" pitchFamily="34" charset="0"/>
              <a:cs typeface="Arial" pitchFamily="34" charset="0"/>
            </a:rPr>
            <a:t>look forward</a:t>
          </a:r>
          <a:br>
            <a:rPr lang="en-US" sz="2800" b="1" dirty="0" smtClean="0">
              <a:latin typeface="Arial" pitchFamily="34" charset="0"/>
              <a:cs typeface="Arial" pitchFamily="34" charset="0"/>
            </a:rPr>
          </a:br>
          <a:r>
            <a:rPr lang="en-US" sz="2800" b="1" dirty="0" smtClean="0">
              <a:latin typeface="Arial" pitchFamily="34" charset="0"/>
              <a:cs typeface="Arial" pitchFamily="34" charset="0"/>
            </a:rPr>
            <a:t>to making this plan</a:t>
          </a:r>
          <a:br>
            <a:rPr lang="en-US" sz="2800" b="1" dirty="0" smtClean="0">
              <a:latin typeface="Arial" pitchFamily="34" charset="0"/>
              <a:cs typeface="Arial" pitchFamily="34" charset="0"/>
            </a:rPr>
          </a:br>
          <a:r>
            <a:rPr lang="en-US" sz="2800" b="1" dirty="0" smtClean="0">
              <a:latin typeface="Arial" pitchFamily="34" charset="0"/>
              <a:cs typeface="Arial" pitchFamily="34" charset="0"/>
            </a:rPr>
            <a:t>a reality!!!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1C92DA50-DCFE-4768-8D5F-E8D1DC451A00}" type="parTrans" cxnId="{0E522FE0-052E-4020-BB76-1A9A1DC221C6}">
      <dgm:prSet/>
      <dgm:spPr/>
      <dgm:t>
        <a:bodyPr/>
        <a:lstStyle/>
        <a:p>
          <a:endParaRPr lang="en-US"/>
        </a:p>
      </dgm:t>
    </dgm:pt>
    <dgm:pt modelId="{A3C01AEC-B0DA-4BE7-B034-9AD2E63B105B}" type="sibTrans" cxnId="{0E522FE0-052E-4020-BB76-1A9A1DC221C6}">
      <dgm:prSet/>
      <dgm:spPr/>
      <dgm:t>
        <a:bodyPr/>
        <a:lstStyle/>
        <a:p>
          <a:endParaRPr lang="en-US"/>
        </a:p>
      </dgm:t>
    </dgm:pt>
    <dgm:pt modelId="{B5867EDA-B9E2-444B-BEF5-CDDA44F6B8FA}" type="pres">
      <dgm:prSet presAssocID="{4A79405C-8B44-4BE8-A066-1BC0851BB5F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B0070A-42FB-4C38-85A3-26CAB64F06EB}" type="pres">
      <dgm:prSet presAssocID="{4A79405C-8B44-4BE8-A066-1BC0851BB5F3}" presName="arrow" presStyleLbl="bgShp" presStyleIdx="0" presStyleCnt="1" custLinFactNeighborX="1198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D69B9162-9131-4A0F-864C-614BA312C87E}" type="pres">
      <dgm:prSet presAssocID="{4A79405C-8B44-4BE8-A066-1BC0851BB5F3}" presName="linearProcess" presStyleCnt="0"/>
      <dgm:spPr/>
      <dgm:t>
        <a:bodyPr/>
        <a:lstStyle/>
        <a:p>
          <a:endParaRPr lang="en-US"/>
        </a:p>
      </dgm:t>
    </dgm:pt>
    <dgm:pt modelId="{A40B7E78-1B21-4783-9C0B-090D530E1845}" type="pres">
      <dgm:prSet presAssocID="{51B0AA11-FADA-4F29-9067-CF14BD0F3109}" presName="textNode" presStyleLbl="node1" presStyleIdx="0" presStyleCnt="4" custScaleX="297018" custLinFactX="160427" custLinFactNeighborX="200000" custLinFactNeighborY="-70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C40B8-EAAD-4B6E-A131-61D8FA25F431}" type="pres">
      <dgm:prSet presAssocID="{90C4C785-F435-4BE6-9A0E-354665C872DB}" presName="sibTrans" presStyleCnt="0"/>
      <dgm:spPr/>
      <dgm:t>
        <a:bodyPr/>
        <a:lstStyle/>
        <a:p>
          <a:endParaRPr lang="en-US"/>
        </a:p>
      </dgm:t>
    </dgm:pt>
    <dgm:pt modelId="{55014AF4-4979-4764-B075-3B41AF54F4D2}" type="pres">
      <dgm:prSet presAssocID="{E932DCCF-1DEE-4167-A685-A97DA5D72DF5}" presName="textNode" presStyleLbl="node1" presStyleIdx="1" presStyleCnt="4" custScaleX="309652" custLinFactX="-273040" custLinFactNeighborX="-300000" custLinFactNeighborY="42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16105-E8C4-40A4-9EFA-E86A96BB97D8}" type="pres">
      <dgm:prSet presAssocID="{7AEE59A1-00B6-408B-9386-97662E43D71F}" presName="sibTrans" presStyleCnt="0"/>
      <dgm:spPr/>
      <dgm:t>
        <a:bodyPr/>
        <a:lstStyle/>
        <a:p>
          <a:endParaRPr lang="en-US"/>
        </a:p>
      </dgm:t>
    </dgm:pt>
    <dgm:pt modelId="{5638AC71-C874-4D9D-8C59-84296389CE2C}" type="pres">
      <dgm:prSet presAssocID="{236A6322-BABA-45A1-8206-85C6CF0B7E9B}" presName="textNode" presStyleLbl="node1" presStyleIdx="2" presStyleCnt="4" custScaleX="294583" custLinFactX="-196475" custLinFactNeighborX="-200000" custLinFactNeighborY="42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F957F-3367-4F68-A576-AB6C909B0D41}" type="pres">
      <dgm:prSet presAssocID="{8CF855F6-EA92-4B4B-9321-C4B47BC2D174}" presName="sibTrans" presStyleCnt="0"/>
      <dgm:spPr/>
      <dgm:t>
        <a:bodyPr/>
        <a:lstStyle/>
        <a:p>
          <a:endParaRPr lang="en-US"/>
        </a:p>
      </dgm:t>
    </dgm:pt>
    <dgm:pt modelId="{228362C2-5523-45C9-8E32-471FA77328CF}" type="pres">
      <dgm:prSet presAssocID="{F489CE0B-1DC9-4FBB-A1DB-9C7EAD4B8C6E}" presName="textNode" presStyleLbl="node1" presStyleIdx="3" presStyleCnt="4" custScaleX="741374" custScaleY="114078" custLinFactX="-154213" custLinFactNeighborX="-200000" custLinFactNeighborY="-3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522FE0-052E-4020-BB76-1A9A1DC221C6}" srcId="{4A79405C-8B44-4BE8-A066-1BC0851BB5F3}" destId="{F489CE0B-1DC9-4FBB-A1DB-9C7EAD4B8C6E}" srcOrd="3" destOrd="0" parTransId="{1C92DA50-DCFE-4768-8D5F-E8D1DC451A00}" sibTransId="{A3C01AEC-B0DA-4BE7-B034-9AD2E63B105B}"/>
    <dgm:cxn modelId="{48032350-5B0D-4D2A-8454-ABDBE292DB34}" type="presOf" srcId="{4A79405C-8B44-4BE8-A066-1BC0851BB5F3}" destId="{B5867EDA-B9E2-444B-BEF5-CDDA44F6B8FA}" srcOrd="0" destOrd="0" presId="urn:microsoft.com/office/officeart/2005/8/layout/hProcess9"/>
    <dgm:cxn modelId="{F15CD415-C68A-472F-9DA2-007ACAAA0B78}" type="presOf" srcId="{236A6322-BABA-45A1-8206-85C6CF0B7E9B}" destId="{5638AC71-C874-4D9D-8C59-84296389CE2C}" srcOrd="0" destOrd="0" presId="urn:microsoft.com/office/officeart/2005/8/layout/hProcess9"/>
    <dgm:cxn modelId="{43569B89-C607-497E-ACD2-D05526A038AC}" type="presOf" srcId="{E932DCCF-1DEE-4167-A685-A97DA5D72DF5}" destId="{55014AF4-4979-4764-B075-3B41AF54F4D2}" srcOrd="0" destOrd="0" presId="urn:microsoft.com/office/officeart/2005/8/layout/hProcess9"/>
    <dgm:cxn modelId="{6779B478-20D0-4591-833A-F0F525A6928B}" srcId="{4A79405C-8B44-4BE8-A066-1BC0851BB5F3}" destId="{51B0AA11-FADA-4F29-9067-CF14BD0F3109}" srcOrd="0" destOrd="0" parTransId="{EBC301FE-AC82-474E-BD9B-3E7F92542113}" sibTransId="{90C4C785-F435-4BE6-9A0E-354665C872DB}"/>
    <dgm:cxn modelId="{A345CF35-EF88-43E2-8D9C-D309CE270E21}" srcId="{4A79405C-8B44-4BE8-A066-1BC0851BB5F3}" destId="{E932DCCF-1DEE-4167-A685-A97DA5D72DF5}" srcOrd="1" destOrd="0" parTransId="{35B74D86-9D38-4626-A36A-6E17C8D79328}" sibTransId="{7AEE59A1-00B6-408B-9386-97662E43D71F}"/>
    <dgm:cxn modelId="{80866F34-086F-4309-9571-E8E759A7FB28}" type="presOf" srcId="{F489CE0B-1DC9-4FBB-A1DB-9C7EAD4B8C6E}" destId="{228362C2-5523-45C9-8E32-471FA77328CF}" srcOrd="0" destOrd="0" presId="urn:microsoft.com/office/officeart/2005/8/layout/hProcess9"/>
    <dgm:cxn modelId="{0FE858B0-2AEC-4487-96AA-44497B468175}" srcId="{4A79405C-8B44-4BE8-A066-1BC0851BB5F3}" destId="{236A6322-BABA-45A1-8206-85C6CF0B7E9B}" srcOrd="2" destOrd="0" parTransId="{EF8D0445-F716-4B81-A2F8-2E3E64151A8B}" sibTransId="{8CF855F6-EA92-4B4B-9321-C4B47BC2D174}"/>
    <dgm:cxn modelId="{B128A19C-6EC1-4097-A2BD-9F1B2F059E4B}" type="presOf" srcId="{51B0AA11-FADA-4F29-9067-CF14BD0F3109}" destId="{A40B7E78-1B21-4783-9C0B-090D530E1845}" srcOrd="0" destOrd="0" presId="urn:microsoft.com/office/officeart/2005/8/layout/hProcess9"/>
    <dgm:cxn modelId="{C6835BF4-6994-4A12-A23D-6D6ABEB57141}" type="presParOf" srcId="{B5867EDA-B9E2-444B-BEF5-CDDA44F6B8FA}" destId="{2BB0070A-42FB-4C38-85A3-26CAB64F06EB}" srcOrd="0" destOrd="0" presId="urn:microsoft.com/office/officeart/2005/8/layout/hProcess9"/>
    <dgm:cxn modelId="{4052B382-4989-4F44-AC30-C7057142F081}" type="presParOf" srcId="{B5867EDA-B9E2-444B-BEF5-CDDA44F6B8FA}" destId="{D69B9162-9131-4A0F-864C-614BA312C87E}" srcOrd="1" destOrd="0" presId="urn:microsoft.com/office/officeart/2005/8/layout/hProcess9"/>
    <dgm:cxn modelId="{CA080414-4F49-45E9-B0F4-E1416F9B9F5C}" type="presParOf" srcId="{D69B9162-9131-4A0F-864C-614BA312C87E}" destId="{A40B7E78-1B21-4783-9C0B-090D530E1845}" srcOrd="0" destOrd="0" presId="urn:microsoft.com/office/officeart/2005/8/layout/hProcess9"/>
    <dgm:cxn modelId="{AFD94992-7841-44F1-8B21-AC98A3A0C040}" type="presParOf" srcId="{D69B9162-9131-4A0F-864C-614BA312C87E}" destId="{8C6C40B8-EAAD-4B6E-A131-61D8FA25F431}" srcOrd="1" destOrd="0" presId="urn:microsoft.com/office/officeart/2005/8/layout/hProcess9"/>
    <dgm:cxn modelId="{692CFCB5-F118-42F8-8C25-C0682C791EAC}" type="presParOf" srcId="{D69B9162-9131-4A0F-864C-614BA312C87E}" destId="{55014AF4-4979-4764-B075-3B41AF54F4D2}" srcOrd="2" destOrd="0" presId="urn:microsoft.com/office/officeart/2005/8/layout/hProcess9"/>
    <dgm:cxn modelId="{96BC1E99-2247-43E0-8E7A-96B9F20E3DC0}" type="presParOf" srcId="{D69B9162-9131-4A0F-864C-614BA312C87E}" destId="{45816105-E8C4-40A4-9EFA-E86A96BB97D8}" srcOrd="3" destOrd="0" presId="urn:microsoft.com/office/officeart/2005/8/layout/hProcess9"/>
    <dgm:cxn modelId="{68B449F6-91C4-459F-AF7C-5007DC1E1A75}" type="presParOf" srcId="{D69B9162-9131-4A0F-864C-614BA312C87E}" destId="{5638AC71-C874-4D9D-8C59-84296389CE2C}" srcOrd="4" destOrd="0" presId="urn:microsoft.com/office/officeart/2005/8/layout/hProcess9"/>
    <dgm:cxn modelId="{DE837620-69BD-40AF-830B-B25C22C5F933}" type="presParOf" srcId="{D69B9162-9131-4A0F-864C-614BA312C87E}" destId="{7FEF957F-3367-4F68-A576-AB6C909B0D41}" srcOrd="5" destOrd="0" presId="urn:microsoft.com/office/officeart/2005/8/layout/hProcess9"/>
    <dgm:cxn modelId="{1C55340A-D5B9-4ABF-9371-B7574A1ACEED}" type="presParOf" srcId="{D69B9162-9131-4A0F-864C-614BA312C87E}" destId="{228362C2-5523-45C9-8E32-471FA77328C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0070A-42FB-4C38-85A3-26CAB64F06EB}">
      <dsp:nvSpPr>
        <dsp:cNvPr id="0" name=""/>
        <dsp:cNvSpPr/>
      </dsp:nvSpPr>
      <dsp:spPr>
        <a:xfrm>
          <a:off x="701022" y="0"/>
          <a:ext cx="6995160" cy="4709160"/>
        </a:xfrm>
        <a:prstGeom prst="rightArrow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B7E78-1B21-4783-9C0B-090D530E1845}">
      <dsp:nvSpPr>
        <dsp:cNvPr id="0" name=""/>
        <dsp:cNvSpPr/>
      </dsp:nvSpPr>
      <dsp:spPr>
        <a:xfrm>
          <a:off x="847442" y="76194"/>
          <a:ext cx="1474003" cy="1883664"/>
        </a:xfrm>
        <a:prstGeom prst="roundRect">
          <a:avLst/>
        </a:prstGeom>
        <a:solidFill>
          <a:srgbClr val="2FC3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An IR is necessary</a:t>
          </a:r>
          <a:br>
            <a:rPr lang="en-US" sz="1500" b="1" kern="1200" dirty="0" smtClean="0">
              <a:latin typeface="Arial" pitchFamily="34" charset="0"/>
              <a:cs typeface="Arial" pitchFamily="34" charset="0"/>
            </a:rPr>
          </a:b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to the University’s success.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919397" y="148149"/>
        <a:ext cx="1330093" cy="1739754"/>
      </dsp:txXfrm>
    </dsp:sp>
    <dsp:sp modelId="{55014AF4-4979-4764-B075-3B41AF54F4D2}">
      <dsp:nvSpPr>
        <dsp:cNvPr id="0" name=""/>
        <dsp:cNvSpPr/>
      </dsp:nvSpPr>
      <dsp:spPr>
        <a:xfrm>
          <a:off x="71037" y="2209801"/>
          <a:ext cx="1536701" cy="1883664"/>
        </a:xfrm>
        <a:prstGeom prst="roundRect">
          <a:avLst/>
        </a:prstGeom>
        <a:solidFill>
          <a:srgbClr val="0060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An IR will improve</a:t>
          </a:r>
          <a:br>
            <a:rPr lang="en-US" sz="1500" b="1" kern="1200" dirty="0" smtClean="0">
              <a:latin typeface="Arial" pitchFamily="34" charset="0"/>
              <a:cs typeface="Arial" pitchFamily="34" charset="0"/>
            </a:rPr>
          </a:b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MU visibility</a:t>
          </a:r>
          <a:br>
            <a:rPr lang="en-US" sz="1500" b="1" kern="1200" dirty="0" smtClean="0">
              <a:latin typeface="Arial" pitchFamily="34" charset="0"/>
              <a:cs typeface="Arial" pitchFamily="34" charset="0"/>
            </a:rPr>
          </a:b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and the impact of MU intellectual output. 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146053" y="2284817"/>
        <a:ext cx="1386669" cy="1733632"/>
      </dsp:txXfrm>
    </dsp:sp>
    <dsp:sp modelId="{5638AC71-C874-4D9D-8C59-84296389CE2C}">
      <dsp:nvSpPr>
        <dsp:cNvPr id="0" name=""/>
        <dsp:cNvSpPr/>
      </dsp:nvSpPr>
      <dsp:spPr>
        <a:xfrm>
          <a:off x="2037332" y="2209801"/>
          <a:ext cx="1461919" cy="1883664"/>
        </a:xfrm>
        <a:prstGeom prst="roundRect">
          <a:avLst/>
        </a:prstGeom>
        <a:solidFill>
          <a:srgbClr val="009A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MU could be a real leader in academia</a:t>
          </a:r>
          <a:br>
            <a:rPr lang="en-US" sz="1500" b="1" kern="1200" dirty="0" smtClean="0">
              <a:latin typeface="Arial" pitchFamily="34" charset="0"/>
              <a:cs typeface="Arial" pitchFamily="34" charset="0"/>
            </a:rPr>
          </a:b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if we successfully implement and manage the IR.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2108697" y="2281166"/>
        <a:ext cx="1319189" cy="1740934"/>
      </dsp:txXfrm>
    </dsp:sp>
    <dsp:sp modelId="{228362C2-5523-45C9-8E32-471FA77328CF}">
      <dsp:nvSpPr>
        <dsp:cNvPr id="0" name=""/>
        <dsp:cNvSpPr/>
      </dsp:nvSpPr>
      <dsp:spPr>
        <a:xfrm>
          <a:off x="3733798" y="1219201"/>
          <a:ext cx="3679197" cy="2148846"/>
        </a:xfrm>
        <a:prstGeom prst="roundRect">
          <a:avLst/>
        </a:prstGeom>
        <a:solidFill>
          <a:srgbClr val="007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We</a:t>
          </a:r>
          <a:br>
            <a:rPr lang="en-US" sz="2800" b="1" kern="1200" dirty="0" smtClean="0">
              <a:latin typeface="Arial" pitchFamily="34" charset="0"/>
              <a:cs typeface="Arial" pitchFamily="34" charset="0"/>
            </a:rPr>
          </a:b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look forward</a:t>
          </a:r>
          <a:br>
            <a:rPr lang="en-US" sz="2800" b="1" kern="1200" dirty="0" smtClean="0">
              <a:latin typeface="Arial" pitchFamily="34" charset="0"/>
              <a:cs typeface="Arial" pitchFamily="34" charset="0"/>
            </a:rPr>
          </a:b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to making this plan</a:t>
          </a:r>
          <a:br>
            <a:rPr lang="en-US" sz="2800" b="1" kern="1200" dirty="0" smtClean="0">
              <a:latin typeface="Arial" pitchFamily="34" charset="0"/>
              <a:cs typeface="Arial" pitchFamily="34" charset="0"/>
            </a:rPr>
          </a:b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a reality!!!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3838696" y="1324099"/>
        <a:ext cx="3469401" cy="193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8EC0ECB-6DCB-4A79-96AD-86647971862B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6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F7F13DA-8133-4224-9615-82D9FC485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33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5A93EBA-2E5E-4675-B008-A426D93E7982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6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7EEF83C-A5EB-4ADC-B248-B77BB49E0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44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26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20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05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45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6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39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80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25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43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8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28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4426" y="4433044"/>
            <a:ext cx="5486400" cy="418338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80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80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1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5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87328"/>
            <a:ext cx="5486400" cy="43118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59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5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997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55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30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2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24916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77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3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6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2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7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5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9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2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7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F83C-A5EB-4ADC-B248-B77BB49E04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4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>
              <a:defRPr sz="4800" b="1" cap="all" baseline="0">
                <a:ln w="6350">
                  <a:noFill/>
                </a:ln>
                <a:solidFill>
                  <a:srgbClr val="00604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3BD-D782-4BDC-BE73-23673928A70F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0B7-AE65-41EC-BC2B-58B8090FE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1905" y="1343028"/>
            <a:ext cx="76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3BD-D782-4BDC-BE73-23673928A70F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0B7-AE65-41EC-BC2B-58B8090F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3BD-D782-4BDC-BE73-23673928A70F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0B7-AE65-41EC-BC2B-58B8090F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9706"/>
            <a:ext cx="8388849" cy="1143000"/>
          </a:xfrm>
        </p:spPr>
        <p:txBody>
          <a:bodyPr/>
          <a:lstStyle>
            <a:lvl1pPr>
              <a:defRPr>
                <a:solidFill>
                  <a:srgbClr val="01652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51" y="1487186"/>
            <a:ext cx="8558373" cy="4709160"/>
          </a:xfrm>
        </p:spPr>
        <p:txBody>
          <a:bodyPr/>
          <a:lstStyle>
            <a:lvl1pPr>
              <a:buSzPct val="75000"/>
              <a:defRPr b="1">
                <a:solidFill>
                  <a:schemeClr val="bg1"/>
                </a:solidFill>
              </a:defRPr>
            </a:lvl1pPr>
            <a:lvl2pPr marL="928116" indent="-342900">
              <a:buFont typeface="Wingdings" pitchFamily="2" charset="2"/>
              <a:buChar char="Ø"/>
              <a:defRPr/>
            </a:lvl2pPr>
            <a:lvl3pPr marL="1248156" indent="-342900">
              <a:buFont typeface="Wingdings" pitchFamily="2" charset="2"/>
              <a:buChar char="§"/>
              <a:defRPr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3BD-D782-4BDC-BE73-23673928A70F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0B7-AE65-41EC-BC2B-58B8090F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rgbClr val="00604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59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3BD-D782-4BDC-BE73-23673928A70F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F810B7-AE65-41EC-BC2B-58B8090F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884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676" y="1497460"/>
            <a:ext cx="4208124" cy="4728679"/>
          </a:xfrm>
        </p:spPr>
        <p:txBody>
          <a:bodyPr/>
          <a:lstStyle>
            <a:lvl1pPr>
              <a:defRPr sz="2600" b="1">
                <a:solidFill>
                  <a:schemeClr val="bg1"/>
                </a:solidFill>
              </a:defRPr>
            </a:lvl1pPr>
            <a:lvl2pPr marL="928116" indent="-342900">
              <a:buFont typeface="Wingdings" pitchFamily="2" charset="2"/>
              <a:buChar char="Ø"/>
              <a:defRPr sz="2400"/>
            </a:lvl2pPr>
            <a:lvl3pPr marL="1248156" indent="-342900"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97460"/>
            <a:ext cx="4177301" cy="4718405"/>
          </a:xfrm>
        </p:spPr>
        <p:txBody>
          <a:bodyPr/>
          <a:lstStyle>
            <a:lvl1pPr>
              <a:defRPr sz="2600" b="1">
                <a:solidFill>
                  <a:schemeClr val="bg1"/>
                </a:solidFill>
              </a:defRPr>
            </a:lvl1pPr>
            <a:lvl2pPr marL="928116" indent="-342900">
              <a:buFont typeface="Wingdings" pitchFamily="2" charset="2"/>
              <a:buChar char="Ø"/>
              <a:defRPr sz="2400"/>
            </a:lvl2pPr>
            <a:lvl3pPr marL="1248156" indent="-342900"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3BD-D782-4BDC-BE73-23673928A70F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0B7-AE65-41EC-BC2B-58B8090F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18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rgbClr val="00604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rgbClr val="00604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 marL="480060" indent="-342900">
              <a:buClr>
                <a:srgbClr val="006041"/>
              </a:buClr>
              <a:buFont typeface="Wingdings 2" pitchFamily="18" charset="2"/>
              <a:buChar char=""/>
              <a:defRPr sz="2400"/>
            </a:lvl1pPr>
            <a:lvl2pPr marL="928116" indent="-342900">
              <a:buClr>
                <a:srgbClr val="006041"/>
              </a:buClr>
              <a:buFont typeface="Wingdings 2" pitchFamily="18" charset="2"/>
              <a:buChar char=""/>
              <a:defRPr sz="2000"/>
            </a:lvl2pPr>
            <a:lvl3pPr marL="1191006" indent="-285750">
              <a:buClr>
                <a:srgbClr val="006041"/>
              </a:buClr>
              <a:buFont typeface="Wingdings 2" pitchFamily="18" charset="2"/>
              <a:buChar char=""/>
              <a:defRPr sz="1800"/>
            </a:lvl3pPr>
            <a:lvl4pPr marL="1456182" indent="-285750">
              <a:buClr>
                <a:srgbClr val="006041"/>
              </a:buClr>
              <a:buFont typeface="Wingdings 2" pitchFamily="18" charset="2"/>
              <a:buChar char=""/>
              <a:defRPr sz="1600"/>
            </a:lvl4pPr>
            <a:lvl5pPr marL="1648206" indent="-285750">
              <a:buClr>
                <a:srgbClr val="006041"/>
              </a:buClr>
              <a:buFont typeface="Wingdings 2" pitchFamily="18" charset="2"/>
              <a:buChar char=""/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 marL="480060" indent="-342900">
              <a:buClr>
                <a:srgbClr val="006041"/>
              </a:buClr>
              <a:buFont typeface="Wingdings 2" pitchFamily="18" charset="2"/>
              <a:buChar char=""/>
              <a:defRPr sz="2400"/>
            </a:lvl1pPr>
            <a:lvl2pPr marL="928116" indent="-342900">
              <a:buClr>
                <a:srgbClr val="006041"/>
              </a:buClr>
              <a:buFont typeface="Wingdings 2" pitchFamily="18" charset="2"/>
              <a:buChar char=""/>
              <a:defRPr sz="2000"/>
            </a:lvl2pPr>
            <a:lvl3pPr marL="1191006" indent="-285750">
              <a:buClr>
                <a:srgbClr val="006041"/>
              </a:buClr>
              <a:buFont typeface="Wingdings 2" pitchFamily="18" charset="2"/>
              <a:buChar char=""/>
              <a:defRPr sz="1800"/>
            </a:lvl3pPr>
            <a:lvl4pPr marL="1456182" indent="-285750">
              <a:buClr>
                <a:srgbClr val="006041"/>
              </a:buClr>
              <a:buFont typeface="Wingdings 2" pitchFamily="18" charset="2"/>
              <a:buChar char=""/>
              <a:defRPr sz="1600"/>
            </a:lvl4pPr>
            <a:lvl5pPr marL="1648206" indent="-285750">
              <a:buClr>
                <a:srgbClr val="006041"/>
              </a:buClr>
              <a:buFont typeface="Wingdings 2" pitchFamily="18" charset="2"/>
              <a:buChar char=""/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3BD-D782-4BDC-BE73-23673928A70F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0B7-AE65-41EC-BC2B-58B8090F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3BD-D782-4BDC-BE73-23673928A70F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0B7-AE65-41EC-BC2B-58B8090F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3BD-D782-4BDC-BE73-23673928A70F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0B7-AE65-41EC-BC2B-58B8090F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3BD-D782-4BDC-BE73-23673928A70F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0B7-AE65-41EC-BC2B-58B8090F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3BD-D782-4BDC-BE73-23673928A70F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0B7-AE65-41EC-BC2B-58B8090F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3D13BD-D782-4BDC-BE73-23673928A70F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F810B7-AE65-41EC-BC2B-58B8090F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rgbClr val="00604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94360" indent="-457200" algn="l" rtl="0" eaLnBrk="1" latinLnBrk="0" hangingPunct="1">
        <a:spcBef>
          <a:spcPct val="20000"/>
        </a:spcBef>
        <a:buClr>
          <a:srgbClr val="006041"/>
        </a:buClr>
        <a:buSzPct val="65000"/>
        <a:buFont typeface="Wingdings 2" pitchFamily="18" charset="2"/>
        <a:buChar char=""/>
        <a:defRPr kumimoji="0"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928116" indent="-342900" algn="l" rtl="0" eaLnBrk="1" latinLnBrk="0" hangingPunct="1">
        <a:spcBef>
          <a:spcPct val="20000"/>
        </a:spcBef>
        <a:buClr>
          <a:srgbClr val="006041"/>
        </a:buClr>
        <a:buSzPct val="80000"/>
        <a:buFont typeface="Wingdings 2" pitchFamily="18" charset="2"/>
        <a:buChar char=""/>
        <a:defRPr kumimoji="0"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248156" indent="-342900" algn="l" rtl="0" eaLnBrk="1" latinLnBrk="0" hangingPunct="1">
        <a:spcBef>
          <a:spcPct val="20000"/>
        </a:spcBef>
        <a:buClr>
          <a:srgbClr val="006041"/>
        </a:buClr>
        <a:buSzPct val="95000"/>
        <a:buFont typeface="Wingdings 2" pitchFamily="18" charset="2"/>
        <a:buChar char=""/>
        <a:defRPr kumimoji="0" sz="2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513332" indent="-342900" algn="l" rtl="0" eaLnBrk="1" latinLnBrk="0" hangingPunct="1">
        <a:spcBef>
          <a:spcPct val="20000"/>
        </a:spcBef>
        <a:buClr>
          <a:srgbClr val="006041"/>
        </a:buClr>
        <a:buSzPct val="100000"/>
        <a:buFont typeface="Wingdings 2" pitchFamily="18" charset="2"/>
        <a:buChar char=""/>
        <a:defRPr kumimoji="0"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1705356" indent="-342900" algn="l" rtl="0" eaLnBrk="1" latinLnBrk="0" hangingPunct="1">
        <a:spcBef>
          <a:spcPct val="20000"/>
        </a:spcBef>
        <a:buClr>
          <a:srgbClr val="006041"/>
        </a:buClr>
        <a:buFont typeface="Wingdings 2" pitchFamily="18" charset="2"/>
        <a:buChar char=""/>
        <a:defRPr kumimoji="0"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file:///\\mumedia\realmedia\wmul" TargetMode="External"/><Relationship Id="rId13" Type="http://schemas.openxmlformats.org/officeDocument/2006/relationships/hyperlink" Target="file:///\\mumedia\windowsmedia\music" TargetMode="External"/><Relationship Id="rId3" Type="http://schemas.openxmlformats.org/officeDocument/2006/relationships/hyperlink" Target="http://marshallu.mirocommunity.org/" TargetMode="External"/><Relationship Id="rId7" Type="http://schemas.openxmlformats.org/officeDocument/2006/relationships/hyperlink" Target="file:///\\mumedia\windowsmedia\wmulfm" TargetMode="External"/><Relationship Id="rId12" Type="http://schemas.openxmlformats.org/officeDocument/2006/relationships/hyperlink" Target="file:///\\mumedia\windowsmedia\musicDep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mumedia\windowsmedia\ucomm" TargetMode="External"/><Relationship Id="rId11" Type="http://schemas.openxmlformats.org/officeDocument/2006/relationships/hyperlink" Target="file:///\\mumedia\windowsmedia\biotech" TargetMode="External"/><Relationship Id="rId5" Type="http://schemas.openxmlformats.org/officeDocument/2006/relationships/hyperlink" Target="file:///\\mumedia\windowsmedia\muheadliners_old%20" TargetMode="External"/><Relationship Id="rId10" Type="http://schemas.openxmlformats.org/officeDocument/2006/relationships/hyperlink" Target="file:///\\mumedia\windowsmedia\davemag%20" TargetMode="External"/><Relationship Id="rId4" Type="http://schemas.openxmlformats.org/officeDocument/2006/relationships/hyperlink" Target="file:///\\mumedia\windowsmedia\muheadliners" TargetMode="External"/><Relationship Id="rId9" Type="http://schemas.openxmlformats.org/officeDocument/2006/relationships/hyperlink" Target="file:///\\mumedia\windowsmedia\itvs\spot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marshall.edu/senate/achieve/default.asp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hyperlink" Target="http://www.marshall.edu/library/libraries/e_theses_dissertations.asp" TargetMode="Externa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2.jpe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8.jpeg"/><Relationship Id="rId5" Type="http://schemas.openxmlformats.org/officeDocument/2006/relationships/image" Target="../media/image23.png"/><Relationship Id="rId15" Type="http://schemas.openxmlformats.org/officeDocument/2006/relationships/image" Target="../media/image11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llections.sit.edu/photocontes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gitalcommons.calpoly.edu/sw_gallery.html" TargetMode="External"/><Relationship Id="rId4" Type="http://schemas.openxmlformats.org/officeDocument/2006/relationships/hyperlink" Target="http://works.bepress.com/features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l.org/spar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l.org/sparc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rks.bepress.com/michelle_armstrong/" TargetMode="External"/><Relationship Id="rId5" Type="http://schemas.openxmlformats.org/officeDocument/2006/relationships/hyperlink" Target="http://www.earlham.edu/~peters/fos/overview.htm" TargetMode="External"/><Relationship Id="rId4" Type="http://schemas.openxmlformats.org/officeDocument/2006/relationships/hyperlink" Target="http://digitalcommons.unl.edu/library%20talks/6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pacificu.edu/cgi/viewcontent.cgi?article=1004&amp;context=sustainablescho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rcak.srce.hr/file/99976" TargetMode="External"/><Relationship Id="rId4" Type="http://schemas.openxmlformats.org/officeDocument/2006/relationships/hyperlink" Target="http://works.bepress.com/jean_gabriel_bankier/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hall.edu/library/libraries/e_theses_dissertations.a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10730"/>
            <a:ext cx="9067800" cy="1828800"/>
          </a:xfrm>
        </p:spPr>
        <p:txBody>
          <a:bodyPr>
            <a:noAutofit/>
            <a:scene3d>
              <a:camera prst="orthographicFront"/>
              <a:lightRig rig="balanced" dir="t"/>
            </a:scene3d>
            <a:sp3d extrusionH="25400" prstMaterial="softEdge">
              <a:bevelT w="38100" h="38100"/>
            </a:sp3d>
          </a:bodyPr>
          <a:lstStyle/>
          <a:p>
            <a:pPr algn="ctr"/>
            <a:r>
              <a:rPr lang="en-US" sz="4200" b="1" dirty="0" smtClean="0">
                <a:solidFill>
                  <a:srgbClr val="006443"/>
                </a:solidFill>
              </a:rPr>
              <a:t>Marshall University </a:t>
            </a:r>
            <a:r>
              <a:rPr lang="en-US" sz="4200" dirty="0" smtClean="0">
                <a:solidFill>
                  <a:srgbClr val="006443"/>
                </a:solidFill>
              </a:rPr>
              <a:t/>
            </a:r>
            <a:br>
              <a:rPr lang="en-US" sz="4200" dirty="0" smtClean="0">
                <a:solidFill>
                  <a:srgbClr val="006443"/>
                </a:solidFill>
              </a:rPr>
            </a:br>
            <a:r>
              <a:rPr lang="en-US" sz="4200" b="1" dirty="0" smtClean="0">
                <a:solidFill>
                  <a:srgbClr val="006443"/>
                </a:solidFill>
              </a:rPr>
              <a:t>Institutional Repository Proposal</a:t>
            </a:r>
            <a:endParaRPr lang="en-US" sz="4200" b="1" dirty="0">
              <a:solidFill>
                <a:srgbClr val="00644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15730"/>
            <a:ext cx="7620000" cy="32766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1800" b="1" dirty="0" smtClean="0"/>
              <a:t>Ad Hoc Committee on MU Institutional Repository</a:t>
            </a:r>
            <a:endParaRPr lang="en-US" sz="1800" dirty="0" smtClean="0"/>
          </a:p>
          <a:p>
            <a:pPr lvl="0">
              <a:lnSpc>
                <a:spcPct val="170000"/>
              </a:lnSpc>
            </a:pPr>
            <a:r>
              <a:rPr lang="en-US" sz="1400" i="1" dirty="0" smtClean="0">
                <a:solidFill>
                  <a:srgbClr val="006041"/>
                </a:solidFill>
              </a:rPr>
              <a:t>Jingping Zhang (chair)</a:t>
            </a:r>
            <a:r>
              <a:rPr lang="en-US" sz="1400" dirty="0" smtClean="0"/>
              <a:t>,</a:t>
            </a:r>
            <a:r>
              <a:rPr lang="en-US" sz="1400" i="1" dirty="0" smtClean="0">
                <a:solidFill>
                  <a:srgbClr val="FFFF00"/>
                </a:solidFill>
              </a:rPr>
              <a:t> </a:t>
            </a:r>
            <a:r>
              <a:rPr lang="en-US" sz="1400" dirty="0" smtClean="0"/>
              <a:t>University Librarian/Director of Libraries Operations</a:t>
            </a:r>
          </a:p>
          <a:p>
            <a:pPr lvl="0">
              <a:lnSpc>
                <a:spcPct val="170000"/>
              </a:lnSpc>
            </a:pPr>
            <a:r>
              <a:rPr lang="en-US" sz="1400" i="1" dirty="0" smtClean="0">
                <a:solidFill>
                  <a:srgbClr val="006041"/>
                </a:solidFill>
              </a:rPr>
              <a:t>Edward Aractingi</a:t>
            </a:r>
            <a:r>
              <a:rPr lang="en-US" sz="1400" dirty="0" smtClean="0"/>
              <a:t>,</a:t>
            </a:r>
            <a:r>
              <a:rPr lang="en-US" sz="1400" i="1" dirty="0" smtClean="0">
                <a:solidFill>
                  <a:srgbClr val="FFFF00"/>
                </a:solidFill>
              </a:rPr>
              <a:t> </a:t>
            </a:r>
            <a:r>
              <a:rPr lang="en-US" sz="1400" dirty="0" smtClean="0"/>
              <a:t>Assistant Director of IT Infrastructure Systems</a:t>
            </a:r>
          </a:p>
          <a:p>
            <a:pPr lvl="0">
              <a:lnSpc>
                <a:spcPct val="170000"/>
              </a:lnSpc>
            </a:pPr>
            <a:r>
              <a:rPr lang="en-US" sz="1400" i="1" dirty="0" smtClean="0">
                <a:solidFill>
                  <a:srgbClr val="006041"/>
                </a:solidFill>
              </a:rPr>
              <a:t>Gretchen Rae Beach</a:t>
            </a:r>
            <a:r>
              <a:rPr lang="en-US" sz="1400" dirty="0" smtClean="0"/>
              <a:t>, Catalog &amp; Digital Services Librarian/Associate Professor</a:t>
            </a:r>
          </a:p>
          <a:p>
            <a:pPr lvl="0">
              <a:lnSpc>
                <a:spcPct val="170000"/>
              </a:lnSpc>
            </a:pPr>
            <a:r>
              <a:rPr lang="en-US" sz="1400" i="1" dirty="0" smtClean="0">
                <a:solidFill>
                  <a:srgbClr val="006041"/>
                </a:solidFill>
              </a:rPr>
              <a:t>Nathaniel DeBruin</a:t>
            </a:r>
            <a:r>
              <a:rPr lang="en-US" sz="1400" dirty="0" smtClean="0"/>
              <a:t>, University Archivist and Manuscripts Librarian/Professor</a:t>
            </a:r>
          </a:p>
          <a:p>
            <a:pPr lvl="0">
              <a:lnSpc>
                <a:spcPct val="170000"/>
              </a:lnSpc>
            </a:pPr>
            <a:r>
              <a:rPr lang="en-US" sz="1400" i="1" dirty="0" smtClean="0">
                <a:solidFill>
                  <a:srgbClr val="006041"/>
                </a:solidFill>
              </a:rPr>
              <a:t>Paula Kaplan</a:t>
            </a:r>
            <a:r>
              <a:rPr lang="en-US" sz="1400" dirty="0" smtClean="0"/>
              <a:t>,</a:t>
            </a:r>
            <a:r>
              <a:rPr lang="en-US" sz="1400" b="1" dirty="0" smtClean="0"/>
              <a:t> </a:t>
            </a:r>
            <a:r>
              <a:rPr lang="en-US" sz="1400" dirty="0" smtClean="0"/>
              <a:t>Instructional Design Specialist</a:t>
            </a:r>
          </a:p>
          <a:p>
            <a:pPr lvl="0">
              <a:lnSpc>
                <a:spcPct val="170000"/>
              </a:lnSpc>
            </a:pPr>
            <a:r>
              <a:rPr lang="en-US" sz="1400" i="1" dirty="0" smtClean="0">
                <a:solidFill>
                  <a:srgbClr val="006041"/>
                </a:solidFill>
              </a:rPr>
              <a:t>Thomas Walker</a:t>
            </a:r>
            <a:r>
              <a:rPr lang="en-US" sz="1400" dirty="0" smtClean="0"/>
              <a:t>, Music &amp; Digital Services Librarian/Assistant Professor</a:t>
            </a:r>
            <a:endParaRPr lang="en-US" sz="1400" b="1" dirty="0" smtClean="0"/>
          </a:p>
          <a:p>
            <a:pPr>
              <a:lnSpc>
                <a:spcPct val="170000"/>
              </a:lnSpc>
            </a:pPr>
            <a:r>
              <a:rPr lang="en-US" sz="1200" b="1" dirty="0" smtClean="0"/>
              <a:t>June 13, 2011</a:t>
            </a:r>
          </a:p>
          <a:p>
            <a:pPr>
              <a:lnSpc>
                <a:spcPct val="170000"/>
              </a:lnSpc>
            </a:pP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Locations of Content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(Example 1)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51" y="1487185"/>
            <a:ext cx="8558373" cy="5272843"/>
          </a:xfrm>
        </p:spPr>
        <p:txBody>
          <a:bodyPr anchor="ctr">
            <a:normAutofit fontScale="62500" lnSpcReduction="20000"/>
          </a:bodyPr>
          <a:lstStyle/>
          <a:p>
            <a:pPr marL="13716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900" b="0" dirty="0" smtClean="0">
                <a:solidFill>
                  <a:srgbClr val="01652F"/>
                </a:solidFill>
              </a:rPr>
              <a:t> Marshall University Audio and Video</a:t>
            </a:r>
          </a:p>
          <a:p>
            <a:pPr lvl="0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2600" b="0" dirty="0" smtClean="0"/>
              <a:t>Video</a:t>
            </a:r>
            <a:r>
              <a:rPr lang="en-US" sz="2600" dirty="0" smtClean="0"/>
              <a:t> </a:t>
            </a:r>
            <a:r>
              <a:rPr lang="en-US" sz="2600" b="0" dirty="0"/>
              <a:t>Archives</a:t>
            </a:r>
            <a:r>
              <a:rPr lang="en-US" sz="2600" dirty="0"/>
              <a:t>: </a:t>
            </a:r>
            <a:r>
              <a:rPr lang="en-US" sz="2200" b="0" u="sng" dirty="0" smtClean="0">
                <a:hlinkClick r:id="rId3"/>
              </a:rPr>
              <a:t>http</a:t>
            </a:r>
            <a:r>
              <a:rPr lang="en-US" sz="2200" b="0" u="sng" dirty="0">
                <a:hlinkClick r:id="rId3"/>
              </a:rPr>
              <a:t>://marshallu.mirocommunity.org/</a:t>
            </a:r>
            <a:endParaRPr lang="en-US" sz="2200" b="0" dirty="0"/>
          </a:p>
          <a:p>
            <a:pPr lvl="0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2600" b="0" dirty="0" smtClean="0"/>
              <a:t>We are…Marshall </a:t>
            </a:r>
            <a:r>
              <a:rPr lang="en-US" sz="2600" b="0" dirty="0"/>
              <a:t>Today (available on the </a:t>
            </a:r>
            <a:r>
              <a:rPr lang="en-US" sz="2600" b="0" dirty="0" smtClean="0"/>
              <a:t>MU </a:t>
            </a:r>
            <a:r>
              <a:rPr lang="en-US" sz="2600" b="0" dirty="0"/>
              <a:t>streaming server): </a:t>
            </a:r>
          </a:p>
          <a:p>
            <a:pPr marL="1179576" lvl="2" indent="-45720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u="sng" dirty="0">
                <a:hlinkClick r:id="rId4" action="ppaction://hlinkfile"/>
              </a:rPr>
              <a:t>\\mumedia\windowsmedia\muheadliners</a:t>
            </a:r>
            <a:r>
              <a:rPr lang="en-US" u="sng" dirty="0"/>
              <a:t> </a:t>
            </a:r>
            <a:endParaRPr lang="en-US" dirty="0"/>
          </a:p>
          <a:p>
            <a:pPr marL="1179576" lvl="2" indent="-45720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u="sng" dirty="0">
                <a:hlinkClick r:id="rId5"/>
              </a:rPr>
              <a:t>\\mumedia\windowsmedia\muheadliners_old</a:t>
            </a:r>
            <a:r>
              <a:rPr lang="en-US" u="sng" dirty="0"/>
              <a:t> </a:t>
            </a:r>
            <a:endParaRPr lang="en-US" dirty="0"/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2600" b="0" dirty="0" smtClean="0"/>
              <a:t>News </a:t>
            </a:r>
            <a:r>
              <a:rPr lang="en-US" sz="2600" b="0" dirty="0"/>
              <a:t>streams: </a:t>
            </a:r>
            <a:endParaRPr lang="en-US" sz="2600" b="0" dirty="0" smtClean="0"/>
          </a:p>
          <a:p>
            <a:pPr marL="1065276" lvl="1">
              <a:lnSpc>
                <a:spcPct val="130000"/>
              </a:lnSpc>
              <a:spcBef>
                <a:spcPts val="0"/>
              </a:spcBef>
            </a:pPr>
            <a:r>
              <a:rPr lang="en-US" u="sng" dirty="0" smtClean="0">
                <a:hlinkClick r:id="rId6" action="ppaction://hlinkfile"/>
              </a:rPr>
              <a:t>\\</a:t>
            </a:r>
            <a:r>
              <a:rPr lang="en-US" u="sng" dirty="0">
                <a:hlinkClick r:id="rId6" action="ppaction://hlinkfile"/>
              </a:rPr>
              <a:t>mumedia\windowsmedia\ucomm</a:t>
            </a:r>
            <a:r>
              <a:rPr lang="en-US" dirty="0"/>
              <a:t>   </a:t>
            </a:r>
          </a:p>
          <a:p>
            <a:pPr lvl="0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2600" b="0" dirty="0"/>
              <a:t>Sound gallery:</a:t>
            </a:r>
          </a:p>
          <a:p>
            <a:pPr marL="1179576" lvl="2" indent="-45720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u="sng" dirty="0">
                <a:hlinkClick r:id="rId7" action="ppaction://hlinkfile"/>
              </a:rPr>
              <a:t>\\mumedia\windowsmedia\wmulfm</a:t>
            </a:r>
            <a:endParaRPr lang="en-US" u="sng" dirty="0"/>
          </a:p>
          <a:p>
            <a:pPr marL="1179576" lvl="2" indent="-45720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u="sng" dirty="0">
                <a:hlinkClick r:id="rId8" action="ppaction://hlinkfile"/>
              </a:rPr>
              <a:t>\\mumedia\realmedia\wmul</a:t>
            </a:r>
            <a:r>
              <a:rPr lang="en-US" u="sng" dirty="0"/>
              <a:t> 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2600" i="1" dirty="0"/>
              <a:t> </a:t>
            </a:r>
            <a:r>
              <a:rPr lang="en-US" sz="2600" b="0" dirty="0" smtClean="0"/>
              <a:t>Commercials </a:t>
            </a:r>
            <a:r>
              <a:rPr lang="en-US" sz="2600" b="0" dirty="0"/>
              <a:t>&amp; showcase:</a:t>
            </a:r>
          </a:p>
          <a:p>
            <a:pPr marL="1179576" lvl="2" indent="-45720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u="sng" dirty="0">
                <a:hlinkClick r:id="rId9" action="ppaction://hlinkfile"/>
              </a:rPr>
              <a:t>\\mumedia\windowsmedia\itvs\spots</a:t>
            </a:r>
            <a:r>
              <a:rPr lang="en-US" u="sng" dirty="0"/>
              <a:t> </a:t>
            </a:r>
          </a:p>
          <a:p>
            <a:pPr marL="1179576" lvl="2" indent="-45720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u="sng" dirty="0">
                <a:hlinkClick r:id="rId10"/>
              </a:rPr>
              <a:t>\\mumedia\windowsmedia\davemag</a:t>
            </a:r>
            <a:r>
              <a:rPr lang="en-US" u="sng" dirty="0"/>
              <a:t> </a:t>
            </a:r>
          </a:p>
          <a:p>
            <a:pPr lvl="0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2600" b="0" dirty="0" smtClean="0"/>
              <a:t>Faculty media: </a:t>
            </a:r>
            <a:r>
              <a:rPr lang="en-US" sz="2200" b="0" u="sng" dirty="0" smtClean="0">
                <a:hlinkClick r:id="rId11" action="ppaction://hlinkfile"/>
              </a:rPr>
              <a:t>\\</a:t>
            </a:r>
            <a:r>
              <a:rPr lang="en-US" sz="2200" b="0" u="sng" dirty="0">
                <a:hlinkClick r:id="rId11" action="ppaction://hlinkfile"/>
              </a:rPr>
              <a:t>mumedia\windowsmedia\biotech</a:t>
            </a:r>
            <a:r>
              <a:rPr lang="en-US" sz="2200" b="0" u="sng" dirty="0"/>
              <a:t> </a:t>
            </a:r>
            <a:endParaRPr lang="en-US" sz="2700" b="0" dirty="0"/>
          </a:p>
          <a:p>
            <a:pPr lvl="0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2600" b="0" dirty="0"/>
              <a:t>Marshall University Department of </a:t>
            </a:r>
            <a:r>
              <a:rPr lang="en-US" sz="2600" b="0" dirty="0" smtClean="0"/>
              <a:t>Music performances and recitals:</a:t>
            </a:r>
            <a:r>
              <a:rPr lang="en-US" sz="2600" dirty="0" smtClean="0"/>
              <a:t> </a:t>
            </a:r>
            <a:endParaRPr lang="en-US" sz="2600" dirty="0"/>
          </a:p>
          <a:p>
            <a:pPr marL="1179576" lvl="2" indent="-45720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u="sng" dirty="0">
                <a:hlinkClick r:id="rId12"/>
              </a:rPr>
              <a:t>\\mumedia\windowsmedia\musicDept</a:t>
            </a:r>
            <a:endParaRPr lang="en-US" u="sng" dirty="0"/>
          </a:p>
          <a:p>
            <a:pPr marL="1179576" lvl="2" indent="-45720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u="sng" dirty="0">
                <a:hlinkClick r:id="rId13" action="ppaction://hlinkfile"/>
              </a:rPr>
              <a:t>\\mumedia\windowsmedia\music</a:t>
            </a:r>
            <a:r>
              <a:rPr lang="en-US" u="sn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Locations </a:t>
            </a:r>
            <a:r>
              <a:rPr lang="en-US" sz="4400" dirty="0" smtClean="0"/>
              <a:t>of </a:t>
            </a:r>
            <a:r>
              <a:rPr lang="en-US" sz="4400" dirty="0"/>
              <a:t>Content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(</a:t>
            </a:r>
            <a:r>
              <a:rPr lang="en-US" sz="2200" dirty="0"/>
              <a:t>E</a:t>
            </a:r>
            <a:r>
              <a:rPr lang="en-US" sz="2200" dirty="0" smtClean="0"/>
              <a:t>xample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800" b="0" dirty="0" smtClean="0">
                <a:solidFill>
                  <a:srgbClr val="006443"/>
                </a:solidFill>
              </a:rPr>
              <a:t>Audio &amp; visual materials in the Archives and Manuscript Collections (2007 inventory)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1800" b="0" dirty="0" smtClean="0"/>
              <a:t>Photographic negative images – 242,000 (12,000 glass plate, 230,000 polyester/safety film)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1800" b="0" dirty="0" smtClean="0"/>
              <a:t>Print </a:t>
            </a:r>
            <a:r>
              <a:rPr lang="en-US" sz="1800" b="0" dirty="0"/>
              <a:t>images, artwork, and posters – 75,000 items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1800" b="0" dirty="0"/>
              <a:t>Transparencies (lantern slides and 35 mm slides) – 6,500 items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1800" b="0" dirty="0"/>
              <a:t>Video Tape (University Archives and WSAZ-TV </a:t>
            </a:r>
            <a:r>
              <a:rPr lang="en-US" sz="1800" b="0" dirty="0" smtClean="0"/>
              <a:t>news film archives, all </a:t>
            </a:r>
            <a:r>
              <a:rPr lang="en-US" sz="1800" b="0" dirty="0"/>
              <a:t>formats) – 3,900 cassettes (approximately 4,900 hours of </a:t>
            </a:r>
            <a:r>
              <a:rPr lang="en-US" sz="1800" b="0" dirty="0" smtClean="0"/>
              <a:t>video)</a:t>
            </a:r>
            <a:endParaRPr lang="en-US" sz="1800" b="0" dirty="0"/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1800" b="0" dirty="0"/>
              <a:t>Motion Picture Film – 2,115 reels (approximately 1.75 million feet of film)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1800" b="0" dirty="0"/>
              <a:t>Audio Tape – approximately 1,000 audio cassette and reel-to-reel tape </a:t>
            </a:r>
            <a:r>
              <a:rPr lang="en-US" sz="1800" b="0" dirty="0" smtClean="0"/>
              <a:t>recordings (primarily </a:t>
            </a:r>
            <a:r>
              <a:rPr lang="en-US" sz="1800" b="0" dirty="0"/>
              <a:t>oral history </a:t>
            </a:r>
            <a:r>
              <a:rPr lang="en-US" sz="1800" b="0" dirty="0" smtClean="0"/>
              <a:t>recordings)</a:t>
            </a:r>
            <a:endParaRPr lang="en-US" sz="1800" b="0" dirty="0"/>
          </a:p>
          <a:p>
            <a:pPr marL="137160" lvl="0" indent="0">
              <a:lnSpc>
                <a:spcPct val="130000"/>
              </a:lnSpc>
              <a:spcBef>
                <a:spcPts val="600"/>
              </a:spcBef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9223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Solution: MU IR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257800"/>
          </a:xfrm>
        </p:spPr>
        <p:txBody>
          <a:bodyPr anchor="ctr">
            <a:norm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b="0" dirty="0" smtClean="0"/>
              <a:t> The IR is specifically designed to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008000"/>
                </a:solidFill>
              </a:rPr>
              <a:t>collect,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dirty="0" smtClean="0"/>
              <a:t>	   </a:t>
            </a:r>
            <a:r>
              <a:rPr lang="en-US" dirty="0" smtClean="0">
                <a:solidFill>
                  <a:srgbClr val="FF0000"/>
                </a:solidFill>
              </a:rPr>
              <a:t>record,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dirty="0" smtClean="0"/>
              <a:t>		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preserve,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dirty="0" smtClean="0"/>
              <a:t>			   </a:t>
            </a:r>
            <a:r>
              <a:rPr lang="en-US" dirty="0" smtClean="0">
                <a:solidFill>
                  <a:srgbClr val="007A00"/>
                </a:solidFill>
              </a:rPr>
              <a:t>maintain,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dirty="0" smtClean="0"/>
              <a:t>				   </a:t>
            </a:r>
            <a:r>
              <a:rPr lang="en-US" dirty="0" smtClean="0">
                <a:solidFill>
                  <a:srgbClr val="FF0000"/>
                </a:solidFill>
              </a:rPr>
              <a:t>promote,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dirty="0" smtClean="0"/>
              <a:t>					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provide access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b="0" dirty="0" smtClean="0"/>
              <a:t>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0" dirty="0" smtClean="0"/>
              <a:t>Marshall’s scholarly and intellectual output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b="0" dirty="0" smtClean="0"/>
              <a:t>and make it available to the world.</a:t>
            </a:r>
          </a:p>
        </p:txBody>
      </p:sp>
    </p:spTree>
    <p:extLst>
      <p:ext uri="{BB962C8B-B14F-4D97-AF65-F5344CB8AC3E}">
        <p14:creationId xmlns:p14="http://schemas.microsoft.com/office/powerpoint/2010/main" val="32707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400" dirty="0" smtClean="0"/>
              <a:t>Proposed IR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676" y="1497460"/>
            <a:ext cx="4208124" cy="50494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rgbClr val="006000"/>
                </a:solidFill>
              </a:rPr>
              <a:t>Faculty Research and Scholarly Output</a:t>
            </a:r>
          </a:p>
          <a:p>
            <a:endParaRPr lang="en-US" sz="900" b="0" dirty="0" smtClean="0">
              <a:solidFill>
                <a:srgbClr val="006000"/>
              </a:solidFill>
            </a:endParaRPr>
          </a:p>
          <a:p>
            <a:pPr lvl="1">
              <a:buNone/>
            </a:pPr>
            <a:r>
              <a:rPr lang="en-US" sz="1700" dirty="0"/>
              <a:t>MU Faculty Achievement </a:t>
            </a:r>
            <a:r>
              <a:rPr lang="en-US" sz="1700" dirty="0" smtClean="0"/>
              <a:t>Database</a:t>
            </a:r>
          </a:p>
          <a:p>
            <a:pPr lvl="1">
              <a:buNone/>
            </a:pPr>
            <a:r>
              <a:rPr lang="en-US" sz="1300" u="sng" dirty="0">
                <a:hlinkClick r:id="rId3"/>
              </a:rPr>
              <a:t>http://www.marshall.edu/senate/achieve/default.asp</a:t>
            </a:r>
            <a:endParaRPr lang="en-US" sz="1300" dirty="0"/>
          </a:p>
          <a:p>
            <a:pPr lvl="1">
              <a:buNone/>
            </a:pPr>
            <a:r>
              <a:rPr lang="en-US" sz="1700" dirty="0" smtClean="0"/>
              <a:t> </a:t>
            </a:r>
            <a:endParaRPr lang="en-US" sz="1700" dirty="0"/>
          </a:p>
          <a:p>
            <a:pPr>
              <a:lnSpc>
                <a:spcPct val="150000"/>
              </a:lnSpc>
            </a:pPr>
            <a:r>
              <a:rPr lang="en-US" sz="1800" b="0" dirty="0" smtClean="0">
                <a:solidFill>
                  <a:srgbClr val="006000"/>
                </a:solidFill>
              </a:rPr>
              <a:t>Theses and Dissertations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dirty="0"/>
              <a:t>1,500 bound volumes in Morrow Library + ETDs since 2002 </a:t>
            </a:r>
            <a:r>
              <a:rPr lang="en-US" sz="1500" u="sng" dirty="0" smtClean="0">
                <a:solidFill>
                  <a:srgbClr val="006041"/>
                </a:solidFill>
                <a:hlinkClick r:id="rId4"/>
              </a:rPr>
              <a:t>http</a:t>
            </a:r>
            <a:r>
              <a:rPr lang="en-US" sz="1500" u="sng" dirty="0">
                <a:solidFill>
                  <a:srgbClr val="006041"/>
                </a:solidFill>
                <a:hlinkClick r:id="rId4"/>
              </a:rPr>
              <a:t>://</a:t>
            </a:r>
            <a:r>
              <a:rPr lang="en-US" sz="1500" u="sng" dirty="0" smtClean="0">
                <a:solidFill>
                  <a:srgbClr val="006041"/>
                </a:solidFill>
                <a:hlinkClick r:id="rId4"/>
              </a:rPr>
              <a:t>www.marshall.edu/library/libraries/e_theses_dissertations.asp</a:t>
            </a:r>
            <a:endParaRPr lang="en-US" sz="1500" u="sng" dirty="0" smtClean="0">
              <a:solidFill>
                <a:srgbClr val="006041"/>
              </a:solidFill>
            </a:endParaRPr>
          </a:p>
          <a:p>
            <a:pPr marL="594360" lvl="1" indent="-457200">
              <a:lnSpc>
                <a:spcPct val="150000"/>
              </a:lnSpc>
              <a:buSzPct val="65000"/>
              <a:buFont typeface="Wingdings 2" pitchFamily="18" charset="2"/>
              <a:buChar char=""/>
            </a:pPr>
            <a:endParaRPr lang="en-US" sz="1000" dirty="0" smtClean="0">
              <a:solidFill>
                <a:srgbClr val="006000"/>
              </a:solidFill>
            </a:endParaRPr>
          </a:p>
          <a:p>
            <a:pPr marL="594360" lvl="1" indent="-457200">
              <a:lnSpc>
                <a:spcPct val="150000"/>
              </a:lnSpc>
              <a:buSzPct val="65000"/>
              <a:buFont typeface="Wingdings 2" pitchFamily="18" charset="2"/>
              <a:buChar char=""/>
            </a:pPr>
            <a:r>
              <a:rPr lang="en-US" sz="1800" dirty="0" smtClean="0">
                <a:solidFill>
                  <a:srgbClr val="006000"/>
                </a:solidFill>
              </a:rPr>
              <a:t>University </a:t>
            </a:r>
            <a:r>
              <a:rPr lang="en-US" sz="1800" dirty="0">
                <a:solidFill>
                  <a:srgbClr val="006000"/>
                </a:solidFill>
              </a:rPr>
              <a:t>Archives: 2,100 cubic feet of materials—currently non-circulating</a:t>
            </a:r>
          </a:p>
          <a:p>
            <a:pPr lvl="1">
              <a:lnSpc>
                <a:spcPct val="150000"/>
              </a:lnSpc>
              <a:buNone/>
            </a:pPr>
            <a:endParaRPr lang="en-US" sz="1000" b="0" dirty="0" smtClean="0">
              <a:solidFill>
                <a:srgbClr val="006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rgbClr val="006000"/>
                </a:solidFill>
              </a:rPr>
              <a:t>Special </a:t>
            </a:r>
            <a:r>
              <a:rPr lang="en-US" sz="1800" b="0" dirty="0" smtClean="0">
                <a:solidFill>
                  <a:srgbClr val="006000"/>
                </a:solidFill>
              </a:rPr>
              <a:t>Collections &amp; Manuscripts</a:t>
            </a:r>
          </a:p>
          <a:p>
            <a:pPr marL="612648" lvl="2" indent="0">
              <a:lnSpc>
                <a:spcPct val="150000"/>
              </a:lnSpc>
              <a:spcBef>
                <a:spcPts val="336"/>
              </a:spcBef>
              <a:buSzPct val="65000"/>
              <a:buNone/>
            </a:pPr>
            <a:r>
              <a:rPr lang="en-US" sz="1700" dirty="0" smtClean="0"/>
              <a:t>800 </a:t>
            </a:r>
            <a:r>
              <a:rPr lang="en-US" sz="1700" dirty="0"/>
              <a:t>manuscript collections varying in size from a single page to over 600 cu. ft. of materials</a:t>
            </a:r>
            <a:r>
              <a:rPr lang="en-US" sz="1500" dirty="0"/>
              <a:t>.</a:t>
            </a:r>
          </a:p>
          <a:p>
            <a:pPr marL="621792" indent="0">
              <a:lnSpc>
                <a:spcPct val="150000"/>
              </a:lnSpc>
              <a:spcBef>
                <a:spcPts val="336"/>
              </a:spcBef>
              <a:buNone/>
            </a:pPr>
            <a:endParaRPr lang="en-US" b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68" y="1524000"/>
            <a:ext cx="3844089" cy="205740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132">
            <a:off x="5809459" y="2652375"/>
            <a:ext cx="2814108" cy="2110581"/>
          </a:xfr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927">
            <a:off x="4723603" y="2132013"/>
            <a:ext cx="15224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94" y="3048000"/>
            <a:ext cx="3429796" cy="234369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949451" y="3698137"/>
            <a:ext cx="2744973" cy="2550263"/>
            <a:chOff x="4745042" y="4046856"/>
            <a:chExt cx="2744973" cy="25502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4122">
              <a:off x="4745042" y="4345379"/>
              <a:ext cx="1745802" cy="22517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170" y="4046856"/>
              <a:ext cx="1830845" cy="235394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606148" y="4317262"/>
            <a:ext cx="2788402" cy="2423036"/>
            <a:chOff x="5257800" y="4317262"/>
            <a:chExt cx="2788402" cy="242303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317262"/>
              <a:ext cx="1370012" cy="219201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177" y="4540023"/>
              <a:ext cx="1724025" cy="2200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92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Proposed IR Content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Continued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1800" b="0" dirty="0" smtClean="0">
                <a:solidFill>
                  <a:srgbClr val="01652F"/>
                </a:solidFill>
              </a:rPr>
              <a:t>Publications: catalogs, newsletters, brochures, yearbooks, magazines, newspapers, posters </a:t>
            </a:r>
          </a:p>
          <a:p>
            <a:pPr>
              <a:buNone/>
            </a:pPr>
            <a:endParaRPr lang="en-US" sz="1800" b="0" dirty="0" smtClean="0">
              <a:solidFill>
                <a:srgbClr val="01652F"/>
              </a:solidFill>
            </a:endParaRPr>
          </a:p>
          <a:p>
            <a:r>
              <a:rPr lang="en-US" sz="1800" b="0" dirty="0" smtClean="0">
                <a:solidFill>
                  <a:srgbClr val="01652F"/>
                </a:solidFill>
              </a:rPr>
              <a:t>Audio: oral histories, recitals, performances</a:t>
            </a:r>
          </a:p>
          <a:p>
            <a:pPr>
              <a:buNone/>
            </a:pPr>
            <a:endParaRPr lang="en-US" sz="1800" b="0" dirty="0" smtClean="0">
              <a:solidFill>
                <a:srgbClr val="01652F"/>
              </a:solidFill>
            </a:endParaRPr>
          </a:p>
          <a:p>
            <a:r>
              <a:rPr lang="en-US" sz="1800" b="0" dirty="0" smtClean="0">
                <a:solidFill>
                  <a:srgbClr val="01652F"/>
                </a:solidFill>
              </a:rPr>
              <a:t>Video and Film: 3,900 cassettes &amp; 2,115 reels</a:t>
            </a:r>
          </a:p>
          <a:p>
            <a:pPr>
              <a:buNone/>
            </a:pPr>
            <a:endParaRPr lang="en-US" sz="1800" b="0" dirty="0" smtClean="0">
              <a:solidFill>
                <a:srgbClr val="01652F"/>
              </a:solidFill>
            </a:endParaRPr>
          </a:p>
          <a:p>
            <a:r>
              <a:rPr lang="en-US" sz="1800" b="0" dirty="0" smtClean="0">
                <a:solidFill>
                  <a:srgbClr val="01652F"/>
                </a:solidFill>
              </a:rPr>
              <a:t>Photos: 242,000 plates &amp; film; countless digital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441">
            <a:off x="298317" y="1572982"/>
            <a:ext cx="1959339" cy="25066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5217">
            <a:off x="1752405" y="1601290"/>
            <a:ext cx="2301186" cy="2895600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505200" cy="2488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954">
            <a:off x="1386056" y="3491882"/>
            <a:ext cx="2968633" cy="2226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3628">
            <a:off x="217102" y="3276318"/>
            <a:ext cx="3065594" cy="2437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675">
            <a:off x="1484134" y="4161831"/>
            <a:ext cx="3011159" cy="2324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>
          <a:xfrm>
            <a:off x="609600" y="4484087"/>
            <a:ext cx="2784570" cy="209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dvAuto="5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8846">
            <a:off x="99313" y="2475873"/>
            <a:ext cx="43354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400" dirty="0" smtClean="0"/>
              <a:t>Collect</a:t>
            </a: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97050"/>
            <a:ext cx="37687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4755827"/>
            <a:ext cx="5548312" cy="1755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407">
            <a:off x="2039144" y="1397794"/>
            <a:ext cx="5024437" cy="121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7697">
            <a:off x="259878" y="1158080"/>
            <a:ext cx="169227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94649">
            <a:off x="473176" y="4151147"/>
            <a:ext cx="1744662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3313">
            <a:off x="5536575" y="1721302"/>
            <a:ext cx="2981325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0048">
            <a:off x="813225" y="3268698"/>
            <a:ext cx="1994835" cy="158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5834">
            <a:off x="2001308" y="2084208"/>
            <a:ext cx="15224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062">
            <a:off x="4159261" y="4054537"/>
            <a:ext cx="15875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1128">
            <a:off x="6865154" y="4492615"/>
            <a:ext cx="17240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280">
            <a:off x="5365859" y="5103256"/>
            <a:ext cx="18240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7510">
            <a:off x="1046355" y="4533802"/>
            <a:ext cx="1616549" cy="207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41">
            <a:off x="5987954" y="1142992"/>
            <a:ext cx="2069095" cy="1549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213">
            <a:off x="2178854" y="5403274"/>
            <a:ext cx="3132816" cy="100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1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63" y="5262563"/>
            <a:ext cx="1119188" cy="15954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8238" y="6694714"/>
            <a:ext cx="80004" cy="1632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067800" cy="12954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Institutional</a:t>
            </a:r>
            <a:br>
              <a:rPr lang="en-US" sz="3600" dirty="0" smtClean="0"/>
            </a:br>
            <a:r>
              <a:rPr lang="en-US" sz="3600" dirty="0" smtClean="0"/>
              <a:t>Repository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" y="1335568"/>
            <a:ext cx="1178242" cy="5522431"/>
          </a:xfrm>
        </p:spPr>
        <p:txBody>
          <a:bodyPr lIns="45720"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800" b="1" dirty="0" smtClean="0">
                <a:solidFill>
                  <a:srgbClr val="006041"/>
                </a:solidFill>
              </a:rPr>
              <a:t>Provide</a:t>
            </a:r>
          </a:p>
          <a:p>
            <a:pPr algn="l">
              <a:spcBef>
                <a:spcPts val="0"/>
              </a:spcBef>
            </a:pPr>
            <a:r>
              <a:rPr lang="en-US" sz="1800" b="1" dirty="0" smtClean="0">
                <a:solidFill>
                  <a:srgbClr val="006041"/>
                </a:solidFill>
              </a:rPr>
              <a:t>Access</a:t>
            </a:r>
          </a:p>
          <a:p>
            <a:pPr algn="l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dirty="0" smtClean="0">
                <a:solidFill>
                  <a:srgbClr val="006041"/>
                </a:solidFill>
              </a:rPr>
              <a:t>Promote</a:t>
            </a:r>
          </a:p>
          <a:p>
            <a:pPr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dirty="0" smtClean="0">
                <a:solidFill>
                  <a:srgbClr val="006041"/>
                </a:solidFill>
              </a:rPr>
              <a:t>Preserve</a:t>
            </a:r>
            <a:endParaRPr lang="en-US" sz="1800" b="1" dirty="0">
              <a:solidFill>
                <a:srgbClr val="006041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>
              <a:solidFill>
                <a:srgbClr val="006041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dirty="0" smtClean="0">
                <a:solidFill>
                  <a:srgbClr val="006041"/>
                </a:solidFill>
              </a:rPr>
              <a:t>Maintain</a:t>
            </a:r>
          </a:p>
          <a:p>
            <a:pPr algn="l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643" y="1335568"/>
            <a:ext cx="7258904" cy="552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7965758" y="1335568"/>
            <a:ext cx="1178242" cy="552243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rgbClr val="006041"/>
              </a:buClr>
              <a:buSzPct val="65000"/>
              <a:buFont typeface="Wingdings 2" pitchFamily="18" charset="2"/>
              <a:buNone/>
              <a:defRPr kumimoji="0"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rgbClr val="006041"/>
              </a:buClr>
              <a:buSzPct val="80000"/>
              <a:buFont typeface="Wingdings 2" pitchFamily="18" charset="2"/>
              <a:buNone/>
              <a:defRPr kumimoji="0"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rgbClr val="006041"/>
              </a:buClr>
              <a:buSzPct val="95000"/>
              <a:buFont typeface="Wingdings 2" pitchFamily="18" charset="2"/>
              <a:buNone/>
              <a:defRPr kumimoji="0"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rgbClr val="006041"/>
              </a:buClr>
              <a:buSzPct val="100000"/>
              <a:buFont typeface="Wingdings 2" pitchFamily="18" charset="2"/>
              <a:buNone/>
              <a:defRPr kumimoji="0"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rgbClr val="006041"/>
              </a:buClr>
              <a:buFont typeface="Wingdings 2" pitchFamily="18" charset="2"/>
              <a:buNone/>
              <a:defRPr kumimoji="0"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endParaRPr lang="en-US" sz="1800" b="1" dirty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endParaRPr lang="en-US" sz="1800" b="1" dirty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endParaRPr lang="en-US" sz="1800" b="1" dirty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endParaRPr lang="en-US" sz="1800" b="1" dirty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endParaRPr lang="en-US" sz="1800" b="1" dirty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1800" b="1" dirty="0" smtClean="0">
                <a:solidFill>
                  <a:srgbClr val="006041"/>
                </a:solidFill>
              </a:rPr>
              <a:t>Promote</a:t>
            </a:r>
          </a:p>
          <a:p>
            <a:pPr algn="r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endParaRPr lang="en-US" sz="1800" b="1" dirty="0" smtClean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1800" b="1" dirty="0" smtClean="0">
                <a:solidFill>
                  <a:srgbClr val="006041"/>
                </a:solidFill>
              </a:rPr>
              <a:t>Record</a:t>
            </a:r>
          </a:p>
          <a:p>
            <a:pPr algn="r">
              <a:spcBef>
                <a:spcPts val="0"/>
              </a:spcBef>
            </a:pPr>
            <a:endParaRPr lang="en-US" sz="2400" b="1" dirty="0" smtClean="0">
              <a:solidFill>
                <a:srgbClr val="00604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1800" b="1" dirty="0" smtClean="0">
                <a:solidFill>
                  <a:srgbClr val="006041"/>
                </a:solidFill>
              </a:rPr>
              <a:t>Preserve</a:t>
            </a:r>
            <a:endParaRPr lang="en-US" sz="1800" b="1" dirty="0">
              <a:solidFill>
                <a:srgbClr val="006041"/>
              </a:solidFill>
            </a:endParaRPr>
          </a:p>
        </p:txBody>
      </p:sp>
      <p:grpSp>
        <p:nvGrpSpPr>
          <p:cNvPr id="1045" name="Group 1044"/>
          <p:cNvGrpSpPr/>
          <p:nvPr/>
        </p:nvGrpSpPr>
        <p:grpSpPr>
          <a:xfrm>
            <a:off x="3777344" y="4833257"/>
            <a:ext cx="4375803" cy="1480460"/>
            <a:chOff x="3777344" y="4833257"/>
            <a:chExt cx="4375803" cy="148046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455229" y="4833257"/>
              <a:ext cx="1611085" cy="17417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267200" y="5671459"/>
              <a:ext cx="3885945" cy="17417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3918857" y="5431971"/>
              <a:ext cx="4234290" cy="23948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777344" y="6291947"/>
              <a:ext cx="4199300" cy="2177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6662057" y="5671459"/>
              <a:ext cx="1491090" cy="38882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4" name="Group 1043"/>
          <p:cNvGrpSpPr/>
          <p:nvPr/>
        </p:nvGrpSpPr>
        <p:grpSpPr>
          <a:xfrm>
            <a:off x="200974" y="1469571"/>
            <a:ext cx="2041483" cy="3814764"/>
            <a:chOff x="200974" y="1469571"/>
            <a:chExt cx="2041483" cy="3814764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11864" y="5284335"/>
              <a:ext cx="70498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00974" y="3368395"/>
              <a:ext cx="70498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43" name="Group 1042"/>
            <p:cNvGrpSpPr/>
            <p:nvPr/>
          </p:nvGrpSpPr>
          <p:grpSpPr>
            <a:xfrm>
              <a:off x="905960" y="1469571"/>
              <a:ext cx="1336497" cy="489858"/>
              <a:chOff x="905960" y="1469571"/>
              <a:chExt cx="1336497" cy="489858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905960" y="1670247"/>
                <a:ext cx="363383" cy="28918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905960" y="1469571"/>
                <a:ext cx="1336497" cy="197597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>
            <a:xfrm>
              <a:off x="222746" y="4184845"/>
              <a:ext cx="70498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28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Benefits to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400" dirty="0" smtClean="0"/>
              <a:t>Marshall University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75" y="1495168"/>
            <a:ext cx="8705785" cy="5245698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defRPr/>
            </a:pPr>
            <a:r>
              <a:rPr lang="en-US" sz="6400" b="0" dirty="0">
                <a:solidFill>
                  <a:srgbClr val="005C00"/>
                </a:solidFill>
              </a:rPr>
              <a:t>Meet the </a:t>
            </a:r>
            <a:r>
              <a:rPr lang="en-US" sz="6400" b="0" dirty="0">
                <a:solidFill>
                  <a:srgbClr val="006041"/>
                </a:solidFill>
              </a:rPr>
              <a:t>MU</a:t>
            </a:r>
            <a:r>
              <a:rPr lang="en-US" sz="6400" b="0" dirty="0">
                <a:solidFill>
                  <a:srgbClr val="005C00"/>
                </a:solidFill>
              </a:rPr>
              <a:t> mission more effectively</a:t>
            </a:r>
          </a:p>
          <a:p>
            <a:pPr>
              <a:lnSpc>
                <a:spcPct val="160000"/>
              </a:lnSpc>
              <a:spcBef>
                <a:spcPts val="0"/>
              </a:spcBef>
              <a:defRPr/>
            </a:pPr>
            <a:r>
              <a:rPr lang="en-US" sz="6400" b="0" dirty="0" smtClean="0">
                <a:solidFill>
                  <a:srgbClr val="006041"/>
                </a:solidFill>
              </a:rPr>
              <a:t>Provide </a:t>
            </a:r>
            <a:r>
              <a:rPr lang="en-US" sz="6400" b="0" dirty="0">
                <a:solidFill>
                  <a:srgbClr val="006041"/>
                </a:solidFill>
              </a:rPr>
              <a:t>unified access and open access to MU’s </a:t>
            </a:r>
            <a:r>
              <a:rPr lang="en-US" sz="6400" b="0" dirty="0" smtClean="0">
                <a:solidFill>
                  <a:srgbClr val="006041"/>
                </a:solidFill>
              </a:rPr>
              <a:t>scholarship</a:t>
            </a:r>
          </a:p>
          <a:p>
            <a:pPr>
              <a:lnSpc>
                <a:spcPct val="160000"/>
              </a:lnSpc>
              <a:spcBef>
                <a:spcPts val="0"/>
              </a:spcBef>
              <a:defRPr/>
            </a:pPr>
            <a:r>
              <a:rPr lang="en-US" sz="6400" b="0" dirty="0">
                <a:solidFill>
                  <a:srgbClr val="006041"/>
                </a:solidFill>
              </a:rPr>
              <a:t>Increase </a:t>
            </a:r>
            <a:r>
              <a:rPr lang="en-US" sz="6400" b="0" dirty="0" smtClean="0">
                <a:solidFill>
                  <a:srgbClr val="006041"/>
                </a:solidFill>
              </a:rPr>
              <a:t>the citation </a:t>
            </a:r>
            <a:r>
              <a:rPr lang="en-US" sz="6400" b="0" dirty="0">
                <a:solidFill>
                  <a:srgbClr val="006041"/>
                </a:solidFill>
              </a:rPr>
              <a:t>impact </a:t>
            </a:r>
            <a:r>
              <a:rPr lang="en-US" sz="6400" b="0" dirty="0" smtClean="0">
                <a:solidFill>
                  <a:srgbClr val="006041"/>
                </a:solidFill>
              </a:rPr>
              <a:t>of </a:t>
            </a:r>
            <a:r>
              <a:rPr lang="en-US" sz="6400" b="0" dirty="0">
                <a:solidFill>
                  <a:srgbClr val="006041"/>
                </a:solidFill>
              </a:rPr>
              <a:t>MU’s scholarship 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5600" dirty="0"/>
              <a:t>Search Engine </a:t>
            </a:r>
            <a:r>
              <a:rPr lang="en-US" sz="5600" dirty="0" smtClean="0"/>
              <a:t>Optimization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Indexing by the major search engines including Google, Google Scholar, and Bing. 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Indexed content includes:</a:t>
            </a:r>
          </a:p>
          <a:p>
            <a:pPr marL="1362456" lvl="4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800" dirty="0" smtClean="0"/>
              <a:t>Text-based </a:t>
            </a:r>
            <a:r>
              <a:rPr lang="en-US" sz="3800" dirty="0"/>
              <a:t>full-text objects such as PDFs, Word documents, and PowerPoint </a:t>
            </a:r>
            <a:r>
              <a:rPr lang="en-US" sz="3800" dirty="0" smtClean="0"/>
              <a:t>files &amp;Text-based </a:t>
            </a:r>
            <a:r>
              <a:rPr lang="en-US" sz="3800" dirty="0"/>
              <a:t>supplemental files</a:t>
            </a:r>
          </a:p>
          <a:p>
            <a:pPr marL="1362456" lvl="4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800" dirty="0"/>
              <a:t>All published metadata such as titles, subjects, author, publisher, etc.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5600" dirty="0"/>
              <a:t>Align MU with other institutions which have IRs</a:t>
            </a:r>
          </a:p>
          <a:p>
            <a:pPr>
              <a:lnSpc>
                <a:spcPct val="160000"/>
              </a:lnSpc>
              <a:spcBef>
                <a:spcPts val="0"/>
              </a:spcBef>
              <a:defRPr/>
            </a:pPr>
            <a:r>
              <a:rPr lang="en-US" sz="6400" b="0" dirty="0" smtClean="0">
                <a:solidFill>
                  <a:srgbClr val="006041"/>
                </a:solidFill>
              </a:rPr>
              <a:t>Highlight </a:t>
            </a:r>
            <a:r>
              <a:rPr lang="en-US" sz="6400" b="0" dirty="0">
                <a:solidFill>
                  <a:srgbClr val="006041"/>
                </a:solidFill>
              </a:rPr>
              <a:t>individual achievement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6400" b="0" dirty="0" smtClean="0">
                <a:solidFill>
                  <a:srgbClr val="006041"/>
                </a:solidFill>
              </a:rPr>
              <a:t>Support faculty seeking innovative approaches to disseminate research </a:t>
            </a:r>
            <a:endParaRPr lang="en-US" sz="5600" dirty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6400" b="0" dirty="0" smtClean="0">
                <a:solidFill>
                  <a:srgbClr val="006041"/>
                </a:solidFill>
              </a:rPr>
              <a:t>Preserve </a:t>
            </a:r>
            <a:r>
              <a:rPr lang="en-US" sz="6400" b="0" dirty="0">
                <a:solidFill>
                  <a:srgbClr val="006041"/>
                </a:solidFill>
              </a:rPr>
              <a:t>MU’s </a:t>
            </a:r>
            <a:r>
              <a:rPr lang="en-US" sz="6400" b="0" dirty="0" smtClean="0">
                <a:solidFill>
                  <a:srgbClr val="006041"/>
                </a:solidFill>
              </a:rPr>
              <a:t>scholarship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6400" b="0" dirty="0" smtClean="0">
                <a:solidFill>
                  <a:srgbClr val="006041"/>
                </a:solidFill>
              </a:rPr>
              <a:t>Enhance Marshall’s visibility, status, and public value</a:t>
            </a:r>
          </a:p>
          <a:p>
            <a:pPr marL="137160" indent="0">
              <a:lnSpc>
                <a:spcPct val="160000"/>
              </a:lnSpc>
              <a:spcBef>
                <a:spcPts val="0"/>
              </a:spcBef>
              <a:buNone/>
            </a:pPr>
            <a:endParaRPr lang="en-US" sz="6400" b="0" dirty="0" smtClean="0">
              <a:solidFill>
                <a:srgbClr val="006041"/>
              </a:solidFill>
            </a:endParaRPr>
          </a:p>
          <a:p>
            <a:pPr marL="137160" lvl="1" indent="0" algn="ctr">
              <a:lnSpc>
                <a:spcPct val="12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sz="2800" dirty="0" smtClean="0"/>
          </a:p>
          <a:p>
            <a:pPr marL="137160" lvl="1" indent="0" algn="ctr">
              <a:lnSpc>
                <a:spcPct val="12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6400" b="1" dirty="0" smtClean="0">
                <a:solidFill>
                  <a:srgbClr val="002060"/>
                </a:solidFill>
              </a:rPr>
              <a:t>Perhaps—Some </a:t>
            </a:r>
            <a:r>
              <a:rPr lang="en-US" sz="6400" b="1" dirty="0">
                <a:solidFill>
                  <a:srgbClr val="002060"/>
                </a:solidFill>
              </a:rPr>
              <a:t>of the Increased Value Becomes Tangible—More </a:t>
            </a:r>
            <a:r>
              <a:rPr lang="en-US" sz="6400" b="1" dirty="0" smtClean="0">
                <a:solidFill>
                  <a:srgbClr val="002060"/>
                </a:solidFill>
              </a:rPr>
              <a:t>Funding</a:t>
            </a:r>
            <a:endParaRPr lang="en-US" sz="6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2338" cy="1143000"/>
          </a:xfrm>
        </p:spPr>
        <p:txBody>
          <a:bodyPr>
            <a:noAutofit/>
          </a:bodyPr>
          <a:lstStyle/>
          <a:p>
            <a:r>
              <a:rPr lang="en-US" sz="4400" dirty="0"/>
              <a:t>Benefits to </a:t>
            </a:r>
            <a:r>
              <a:rPr lang="en-US" sz="4400" dirty="0" smtClean="0"/>
              <a:t>Faculty/Researchers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399"/>
            <a:ext cx="8229600" cy="53001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100" b="0" dirty="0" smtClean="0">
                <a:solidFill>
                  <a:srgbClr val="005C00"/>
                </a:solidFill>
              </a:rPr>
              <a:t>Maximize the visibility and accessibility of faculty research </a:t>
            </a:r>
          </a:p>
          <a:p>
            <a:pPr>
              <a:lnSpc>
                <a:spcPct val="150000"/>
              </a:lnSpc>
            </a:pPr>
            <a:r>
              <a:rPr lang="en-US" sz="2100" b="0" dirty="0" smtClean="0">
                <a:solidFill>
                  <a:srgbClr val="FF0000"/>
                </a:solidFill>
              </a:rPr>
              <a:t>Support progress toward promotion, tenure, and recognition in their field</a:t>
            </a:r>
          </a:p>
          <a:p>
            <a:pPr marL="470916" lvl="1" indent="0">
              <a:lnSpc>
                <a:spcPct val="150000"/>
              </a:lnSpc>
              <a:buNone/>
            </a:pPr>
            <a:r>
              <a:rPr lang="en-US" sz="1700" dirty="0">
                <a:solidFill>
                  <a:srgbClr val="006000"/>
                </a:solidFill>
              </a:rPr>
              <a:t>	</a:t>
            </a:r>
            <a:r>
              <a:rPr lang="en-US" sz="1700" dirty="0" smtClean="0">
                <a:solidFill>
                  <a:srgbClr val="006000"/>
                </a:solidFill>
              </a:rPr>
              <a:t>Each </a:t>
            </a:r>
            <a:r>
              <a:rPr lang="en-US" sz="1700" dirty="0">
                <a:solidFill>
                  <a:srgbClr val="006000"/>
                </a:solidFill>
              </a:rPr>
              <a:t>author receives a monthly email with usage statistics, </a:t>
            </a:r>
            <a:r>
              <a:rPr lang="en-US" sz="1700" dirty="0" smtClean="0">
                <a:solidFill>
                  <a:srgbClr val="006000"/>
                </a:solidFill>
              </a:rPr>
              <a:t>for example:</a:t>
            </a:r>
          </a:p>
          <a:p>
            <a:pPr marL="722376" lvl="2" indent="0">
              <a:lnSpc>
                <a:spcPct val="160000"/>
              </a:lnSpc>
              <a:buNone/>
            </a:pPr>
            <a:r>
              <a:rPr lang="en-US" sz="1700" dirty="0" smtClean="0"/>
              <a:t>	"Melville's Economy of Language"</a:t>
            </a:r>
          </a:p>
          <a:p>
            <a:pPr marL="1476756" lvl="4"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1700" dirty="0" smtClean="0"/>
              <a:t>72 </a:t>
            </a:r>
            <a:r>
              <a:rPr lang="en-US" sz="1700" dirty="0"/>
              <a:t>full-text downloads between 2010-12-02 and 2011-01-02</a:t>
            </a:r>
          </a:p>
          <a:p>
            <a:pPr marL="1476756" lvl="4"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1700" dirty="0"/>
              <a:t>2253 full-text downloads since date of posting (2005-06-30)</a:t>
            </a:r>
          </a:p>
          <a:p>
            <a:pPr marL="722376" lvl="2" indent="0">
              <a:lnSpc>
                <a:spcPct val="160000"/>
              </a:lnSpc>
              <a:buNone/>
            </a:pPr>
            <a:r>
              <a:rPr lang="en-US" sz="1700" dirty="0" smtClean="0"/>
              <a:t>	In </a:t>
            </a:r>
            <a:r>
              <a:rPr lang="en-US" sz="1700" dirty="0"/>
              <a:t>2010, 74-87% of available articles were downloaded each month!</a:t>
            </a:r>
          </a:p>
          <a:p>
            <a:pPr marL="594360" lvl="2" indent="-457200">
              <a:lnSpc>
                <a:spcPct val="150000"/>
              </a:lnSpc>
              <a:buSzPct val="75000"/>
              <a:buFont typeface="Wingdings 2" pitchFamily="18" charset="2"/>
              <a:buChar char=""/>
            </a:pPr>
            <a:r>
              <a:rPr lang="en-US" sz="2100" dirty="0">
                <a:solidFill>
                  <a:srgbClr val="005C00"/>
                </a:solidFill>
              </a:rPr>
              <a:t>Provide persistent linkable URLs</a:t>
            </a:r>
          </a:p>
          <a:p>
            <a:pPr>
              <a:lnSpc>
                <a:spcPct val="150000"/>
              </a:lnSpc>
            </a:pPr>
            <a:r>
              <a:rPr lang="en-US" sz="2100" b="0" dirty="0" smtClean="0">
                <a:solidFill>
                  <a:srgbClr val="005C00"/>
                </a:solidFill>
              </a:rPr>
              <a:t>Share </a:t>
            </a:r>
            <a:r>
              <a:rPr lang="en-US" sz="2100" b="0" dirty="0">
                <a:solidFill>
                  <a:srgbClr val="005C00"/>
                </a:solidFill>
              </a:rPr>
              <a:t>unpublished ideas and know-how’s </a:t>
            </a:r>
          </a:p>
          <a:p>
            <a:pPr>
              <a:lnSpc>
                <a:spcPct val="150000"/>
              </a:lnSpc>
            </a:pPr>
            <a:r>
              <a:rPr lang="en-US" sz="2100" b="0" dirty="0" smtClean="0">
                <a:solidFill>
                  <a:srgbClr val="005C00"/>
                </a:solidFill>
              </a:rPr>
              <a:t>Easy </a:t>
            </a:r>
            <a:r>
              <a:rPr lang="en-US" sz="2100" b="0" dirty="0">
                <a:solidFill>
                  <a:srgbClr val="005C00"/>
                </a:solidFill>
              </a:rPr>
              <a:t>access to faculty papers by students</a:t>
            </a:r>
          </a:p>
          <a:p>
            <a:pPr>
              <a:lnSpc>
                <a:spcPct val="150000"/>
              </a:lnSpc>
            </a:pPr>
            <a:r>
              <a:rPr lang="en-US" sz="2100" b="0" dirty="0">
                <a:solidFill>
                  <a:srgbClr val="005C00"/>
                </a:solidFill>
              </a:rPr>
              <a:t>Promote collaborative </a:t>
            </a:r>
            <a:r>
              <a:rPr lang="en-US" sz="2100" b="0" dirty="0" smtClean="0">
                <a:solidFill>
                  <a:srgbClr val="005C00"/>
                </a:solidFill>
              </a:rPr>
              <a:t>research</a:t>
            </a:r>
            <a:endParaRPr lang="en-US" sz="2100" b="0" dirty="0">
              <a:solidFill>
                <a:srgbClr val="005C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100" b="0" dirty="0" smtClean="0">
                <a:solidFill>
                  <a:srgbClr val="005C00"/>
                </a:solidFill>
              </a:rPr>
              <a:t>Long-term </a:t>
            </a:r>
            <a:r>
              <a:rPr lang="en-US" sz="2100" b="0" dirty="0">
                <a:solidFill>
                  <a:srgbClr val="005C00"/>
                </a:solidFill>
              </a:rPr>
              <a:t>preservation of research papers </a:t>
            </a:r>
          </a:p>
          <a:p>
            <a:pPr>
              <a:lnSpc>
                <a:spcPct val="150000"/>
              </a:lnSpc>
            </a:pPr>
            <a:r>
              <a:rPr lang="en-US" sz="2100" b="0" dirty="0" smtClean="0">
                <a:solidFill>
                  <a:srgbClr val="005C00"/>
                </a:solidFill>
              </a:rPr>
              <a:t>Attract </a:t>
            </a:r>
            <a:r>
              <a:rPr lang="en-US" sz="2100" b="0" dirty="0">
                <a:solidFill>
                  <a:srgbClr val="005C00"/>
                </a:solidFill>
              </a:rPr>
              <a:t>research </a:t>
            </a:r>
            <a:r>
              <a:rPr lang="en-US" sz="2100" b="0" dirty="0" smtClean="0">
                <a:solidFill>
                  <a:srgbClr val="005C00"/>
                </a:solidFill>
              </a:rPr>
              <a:t>funding</a:t>
            </a:r>
            <a:endParaRPr lang="en-US" sz="2100" b="0" dirty="0">
              <a:solidFill>
                <a:srgbClr val="005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Faculty Comment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en-US" sz="2000" b="0" dirty="0"/>
              <a:t>"The reporting efficiency of Digital Commons is </a:t>
            </a:r>
            <a:r>
              <a:rPr lang="en-US" sz="2000" b="0" dirty="0" smtClean="0"/>
              <a:t>so attractive </a:t>
            </a:r>
            <a:r>
              <a:rPr lang="en-US" sz="2000" b="0" dirty="0"/>
              <a:t>that I have begun linking the DC URLs </a:t>
            </a:r>
            <a:r>
              <a:rPr lang="en-US" sz="2000" b="0" dirty="0" smtClean="0"/>
              <a:t>to the </a:t>
            </a:r>
            <a:r>
              <a:rPr lang="en-US" sz="2000" b="0" dirty="0"/>
              <a:t>article listings on our lab website. </a:t>
            </a:r>
            <a:r>
              <a:rPr lang="en-US" sz="2000" dirty="0">
                <a:solidFill>
                  <a:srgbClr val="007A00"/>
                </a:solidFill>
              </a:rPr>
              <a:t>It just </a:t>
            </a:r>
            <a:r>
              <a:rPr lang="en-US" sz="2000" dirty="0" smtClean="0">
                <a:solidFill>
                  <a:srgbClr val="007A00"/>
                </a:solidFill>
              </a:rPr>
              <a:t>makes better </a:t>
            </a:r>
            <a:r>
              <a:rPr lang="en-US" sz="2000" dirty="0">
                <a:solidFill>
                  <a:srgbClr val="007A00"/>
                </a:solidFill>
              </a:rPr>
              <a:t>sense to point to a single, well-maintained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7A00"/>
                </a:solidFill>
              </a:rPr>
              <a:t>archive than to our local folder of online PDFs."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sz="1200" b="0" i="1" dirty="0">
                <a:latin typeface="Times New Roman" pitchFamily="18" charset="0"/>
                <a:cs typeface="Times New Roman" pitchFamily="18" charset="0"/>
              </a:rPr>
              <a:t>Alan B. Bond, PhD, Research </a:t>
            </a:r>
            <a:r>
              <a:rPr lang="en-US" sz="1200" b="0" i="1" dirty="0" smtClean="0">
                <a:latin typeface="Times New Roman" pitchFamily="18" charset="0"/>
                <a:cs typeface="Times New Roman" pitchFamily="18" charset="0"/>
              </a:rPr>
              <a:t>Professor School </a:t>
            </a:r>
            <a:r>
              <a:rPr lang="en-US" sz="1200" b="0" i="1" dirty="0">
                <a:latin typeface="Times New Roman" pitchFamily="18" charset="0"/>
                <a:cs typeface="Times New Roman" pitchFamily="18" charset="0"/>
              </a:rPr>
              <a:t>of Biological </a:t>
            </a:r>
            <a:r>
              <a:rPr lang="en-US" sz="1200" b="0" i="1" dirty="0" smtClean="0">
                <a:latin typeface="Times New Roman" pitchFamily="18" charset="0"/>
                <a:cs typeface="Times New Roman" pitchFamily="18" charset="0"/>
              </a:rPr>
              <a:t>Sciences, </a:t>
            </a:r>
            <a:r>
              <a:rPr lang="en-US" sz="1200" b="0" i="1" dirty="0">
                <a:latin typeface="Times New Roman" pitchFamily="18" charset="0"/>
                <a:cs typeface="Times New Roman" pitchFamily="18" charset="0"/>
              </a:rPr>
              <a:t>University of Nebraska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Ad Hoc Committee on MU </a:t>
            </a:r>
            <a:br>
              <a:rPr lang="en-US" sz="3800" dirty="0" smtClean="0"/>
            </a:br>
            <a:r>
              <a:rPr lang="en-US" sz="3800" dirty="0" smtClean="0"/>
              <a:t>Institutional Repository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0" dirty="0" smtClean="0"/>
              <a:t>Researched other institutions to learn how they are using IRs to publish, promote, and provide access to their intellectual property</a:t>
            </a:r>
          </a:p>
          <a:p>
            <a:pPr>
              <a:lnSpc>
                <a:spcPct val="150000"/>
              </a:lnSpc>
            </a:pPr>
            <a:r>
              <a:rPr lang="en-US" sz="1800" b="0" dirty="0" smtClean="0"/>
              <a:t>Identified a wide range of materials currently produced by Marshall University which could quickly and relatively easily be used to populate an IR </a:t>
            </a:r>
          </a:p>
          <a:p>
            <a:pPr>
              <a:lnSpc>
                <a:spcPct val="150000"/>
              </a:lnSpc>
            </a:pPr>
            <a:r>
              <a:rPr lang="en-US" sz="1800" b="0" dirty="0" smtClean="0"/>
              <a:t>Recommend Marshall University fund a two-year pilot program to initiate MU IR with the Digital </a:t>
            </a:r>
            <a:r>
              <a:rPr lang="en-US" sz="1800" b="0" dirty="0" err="1" smtClean="0"/>
              <a:t>Commons</a:t>
            </a:r>
            <a:r>
              <a:rPr lang="en-US" sz="1800" b="0" baseline="30000" dirty="0" err="1" smtClean="0"/>
              <a:t>TM</a:t>
            </a:r>
            <a:r>
              <a:rPr lang="en-US" sz="1800" b="0" dirty="0" smtClean="0"/>
              <a:t> platform by Berkeley Electronic Press (</a:t>
            </a:r>
            <a:r>
              <a:rPr lang="en-US" sz="1800" b="0" dirty="0" err="1" smtClean="0"/>
              <a:t>bepress</a:t>
            </a:r>
            <a:r>
              <a:rPr lang="en-US" sz="1800" b="0" baseline="30000" dirty="0" err="1" smtClean="0"/>
              <a:t>TM</a:t>
            </a:r>
            <a:r>
              <a:rPr lang="en-US" sz="1800" b="0" dirty="0" smtClean="0"/>
              <a:t>) </a:t>
            </a:r>
          </a:p>
          <a:p>
            <a:pPr marL="137160" indent="0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1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Proposal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5C00"/>
                </a:solidFill>
              </a:rPr>
              <a:t>Two-Year Pilot Project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5C00"/>
                </a:solidFill>
              </a:rPr>
              <a:t>Budget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800" dirty="0" smtClean="0"/>
              <a:t>Year 1: $25,000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800" dirty="0" smtClean="0"/>
              <a:t>Year 2</a:t>
            </a:r>
            <a:r>
              <a:rPr lang="en-US" sz="4800" dirty="0"/>
              <a:t>: $</a:t>
            </a:r>
            <a:r>
              <a:rPr lang="en-US" sz="4800" dirty="0" smtClean="0"/>
              <a:t>25,000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800" dirty="0" smtClean="0"/>
              <a:t>Continuation: $35,000  (Renewal </a:t>
            </a:r>
            <a:r>
              <a:rPr lang="en-US" sz="4800" dirty="0"/>
              <a:t>price cap to be at 5</a:t>
            </a:r>
            <a:r>
              <a:rPr lang="en-US" sz="4800" dirty="0" smtClean="0"/>
              <a:t>%)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5C00"/>
                </a:solidFill>
              </a:rPr>
              <a:t>Staff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800" dirty="0" smtClean="0"/>
              <a:t>A </a:t>
            </a:r>
            <a:r>
              <a:rPr lang="en-US" sz="4800" dirty="0"/>
              <a:t>team leader (from professional library faculty 0.3 FTE</a:t>
            </a:r>
            <a:r>
              <a:rPr lang="en-US" sz="4800" dirty="0" smtClean="0"/>
              <a:t>)</a:t>
            </a:r>
            <a:endParaRPr lang="en-US" sz="4800" dirty="0"/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800" dirty="0"/>
              <a:t>Liaisons to the faculty participants and department or college: (from professional library faculty and Online Instructional Design Specialist, 2 FTE)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800" dirty="0"/>
              <a:t>Technical staff for configuration and interface work (from professional faculty and </a:t>
            </a:r>
            <a:r>
              <a:rPr lang="en-US" sz="4800" dirty="0" smtClean="0"/>
              <a:t>Instructional </a:t>
            </a:r>
            <a:r>
              <a:rPr lang="en-US" sz="4800" dirty="0"/>
              <a:t>Design Specialist, 0.25 FTE).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800" dirty="0"/>
              <a:t>Enter contents into IR (classified staff and student assistants, 1.5-2 FTE</a:t>
            </a:r>
            <a:r>
              <a:rPr lang="en-US" sz="4800" dirty="0" smtClean="0"/>
              <a:t>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5C00"/>
                </a:solidFill>
              </a:rPr>
              <a:t>Establish a formal </a:t>
            </a:r>
            <a:r>
              <a:rPr lang="en-US" sz="6400" dirty="0">
                <a:solidFill>
                  <a:srgbClr val="005C00"/>
                </a:solidFill>
              </a:rPr>
              <a:t>campus-wide Institutional Repository Committee </a:t>
            </a:r>
            <a:endParaRPr lang="en-US" sz="6400" dirty="0" smtClean="0">
              <a:solidFill>
                <a:srgbClr val="005C00"/>
              </a:solidFill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800" dirty="0"/>
              <a:t>F</a:t>
            </a:r>
            <a:r>
              <a:rPr lang="en-US" sz="4800" dirty="0" smtClean="0"/>
              <a:t>aculty</a:t>
            </a:r>
            <a:r>
              <a:rPr lang="en-US" sz="4800" dirty="0"/>
              <a:t>, IT staff, and administrators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800" dirty="0"/>
              <a:t>Oversee the creation of guidelines and policies 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800" dirty="0"/>
              <a:t>Provide a final recommendation at the end of the pilot program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4900" dirty="0" smtClean="0"/>
              <a:t>Proposal Timeline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endParaRPr lang="en-US" sz="1800" b="1" i="1" dirty="0" smtClean="0"/>
          </a:p>
          <a:p>
            <a:pPr lvl="0">
              <a:lnSpc>
                <a:spcPct val="150000"/>
              </a:lnSpc>
            </a:pPr>
            <a:r>
              <a:rPr lang="en-US" sz="1800" b="1" i="1" dirty="0" smtClean="0">
                <a:solidFill>
                  <a:srgbClr val="005C00"/>
                </a:solidFill>
              </a:rPr>
              <a:t>Phase </a:t>
            </a:r>
            <a:r>
              <a:rPr lang="en-US" sz="1800" b="1" i="1" dirty="0">
                <a:solidFill>
                  <a:srgbClr val="005C00"/>
                </a:solidFill>
              </a:rPr>
              <a:t>1 (months 1 - 3)</a:t>
            </a:r>
            <a:endParaRPr lang="en-US" sz="1800" dirty="0">
              <a:solidFill>
                <a:srgbClr val="005C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Purchase and implement an IR system: </a:t>
            </a:r>
            <a:r>
              <a:rPr lang="en-US" sz="2000" dirty="0"/>
              <a:t>Digital </a:t>
            </a:r>
            <a:r>
              <a:rPr lang="en-US" sz="2000" dirty="0" err="1" smtClean="0"/>
              <a:t>Commons</a:t>
            </a:r>
            <a:r>
              <a:rPr lang="en-US" sz="2000" baseline="60000" dirty="0" err="1" smtClean="0"/>
              <a:t>TM</a:t>
            </a:r>
            <a:r>
              <a:rPr lang="en-US" sz="2000" dirty="0"/>
              <a:t> </a:t>
            </a:r>
            <a:r>
              <a:rPr lang="en-US" sz="2000" dirty="0" smtClean="0"/>
              <a:t>from Berkeley Electronic Press (</a:t>
            </a:r>
            <a:r>
              <a:rPr lang="en-US" sz="2000" dirty="0" err="1" smtClean="0"/>
              <a:t>bepress</a:t>
            </a:r>
            <a:r>
              <a:rPr lang="en-US" sz="2000" baseline="60000" dirty="0" err="1" smtClean="0"/>
              <a:t>TM</a:t>
            </a:r>
            <a:r>
              <a:rPr lang="en-US" sz="2000" dirty="0" smtClean="0"/>
              <a:t>) .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Identify </a:t>
            </a:r>
            <a:r>
              <a:rPr lang="en-US" sz="2000" dirty="0"/>
              <a:t>strategic partners around campus (individual faculty, departments, colleges or schools, and administrative groups).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Identify various forms of material </a:t>
            </a:r>
            <a:r>
              <a:rPr lang="en-US" sz="2000" dirty="0" smtClean="0"/>
              <a:t>as </a:t>
            </a:r>
            <a:r>
              <a:rPr lang="en-US" sz="2000" dirty="0"/>
              <a:t>content.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Develop </a:t>
            </a:r>
            <a:r>
              <a:rPr lang="en-US" sz="2000" dirty="0" smtClean="0"/>
              <a:t>guidelines. </a:t>
            </a:r>
            <a:r>
              <a:rPr lang="en-US" sz="2000" dirty="0"/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Proposal Timeline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76" y="1427356"/>
            <a:ext cx="8675647" cy="5125844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70000"/>
              </a:lnSpc>
            </a:pPr>
            <a:r>
              <a:rPr lang="en-US" sz="5100" b="1" i="1" dirty="0">
                <a:solidFill>
                  <a:srgbClr val="005C00"/>
                </a:solidFill>
              </a:rPr>
              <a:t>Phase 2 (months 4 - 15) </a:t>
            </a:r>
            <a:endParaRPr lang="en-US" sz="5100" dirty="0" smtClean="0">
              <a:solidFill>
                <a:srgbClr val="005C00"/>
              </a:solidFill>
            </a:endParaRP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900" dirty="0" smtClean="0"/>
              <a:t>Place </a:t>
            </a:r>
            <a:r>
              <a:rPr lang="en-US" sz="2900" dirty="0"/>
              <a:t>initial contents into the IR </a:t>
            </a:r>
            <a:r>
              <a:rPr lang="en-US" sz="2900" dirty="0" smtClean="0"/>
              <a:t>system</a:t>
            </a:r>
            <a:endParaRPr lang="en-US" sz="2900" dirty="0"/>
          </a:p>
          <a:p>
            <a:pPr lvl="2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700" dirty="0" smtClean="0"/>
              <a:t>Selected Theses </a:t>
            </a:r>
            <a:r>
              <a:rPr lang="en-US" sz="2700" dirty="0"/>
              <a:t>and Dissertations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700" dirty="0"/>
              <a:t>Some faculty collections: </a:t>
            </a:r>
            <a:r>
              <a:rPr lang="en-US" sz="2700" dirty="0" smtClean="0"/>
              <a:t>librarians </a:t>
            </a:r>
            <a:r>
              <a:rPr lang="en-US" sz="2700" dirty="0"/>
              <a:t>serve as an essential bridge between the repository and the </a:t>
            </a:r>
            <a:r>
              <a:rPr lang="en-US" sz="2700" dirty="0" smtClean="0"/>
              <a:t>faculty</a:t>
            </a:r>
            <a:endParaRPr lang="en-US" sz="2700" dirty="0"/>
          </a:p>
          <a:p>
            <a:pPr lvl="2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700" dirty="0"/>
              <a:t>Capture one conference or major campus event, e.g. Commencement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700" dirty="0"/>
              <a:t>One year of digital video collection (WSAZ-TV news film)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700" dirty="0" smtClean="0"/>
              <a:t>Two-three </a:t>
            </a:r>
            <a:r>
              <a:rPr lang="en-US" sz="2700" dirty="0"/>
              <a:t>years of the university yearbook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700" dirty="0"/>
              <a:t>One year of previously un-digitized and digitized </a:t>
            </a:r>
            <a:r>
              <a:rPr lang="en-US" sz="2700" i="1" dirty="0"/>
              <a:t>The Parthenon</a:t>
            </a:r>
            <a:endParaRPr lang="en-US" sz="2700" dirty="0"/>
          </a:p>
          <a:p>
            <a:pPr lvl="2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700" dirty="0"/>
              <a:t>One image gallery from Marshall University’s Photo Collection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700" dirty="0"/>
              <a:t>One Image gallery from Marshall University Libraries Special Collections 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700" dirty="0"/>
              <a:t>One year of audio files from Marshall University’s Department of Music</a:t>
            </a:r>
          </a:p>
          <a:p>
            <a:pPr lvl="1">
              <a:lnSpc>
                <a:spcPct val="170000"/>
              </a:lnSpc>
            </a:pPr>
            <a:r>
              <a:rPr lang="en-US" sz="2900" dirty="0"/>
              <a:t>Build our first department and college </a:t>
            </a:r>
            <a:r>
              <a:rPr lang="en-US" sz="2900" dirty="0" smtClean="0"/>
              <a:t>collections</a:t>
            </a:r>
            <a:endParaRPr lang="en-US" sz="2900" dirty="0"/>
          </a:p>
          <a:p>
            <a:pPr lvl="1">
              <a:lnSpc>
                <a:spcPct val="170000"/>
              </a:lnSpc>
            </a:pPr>
            <a:r>
              <a:rPr lang="en-US" sz="2900" dirty="0"/>
              <a:t>Develop workflows and </a:t>
            </a:r>
            <a:r>
              <a:rPr lang="en-US" sz="2900" dirty="0" smtClean="0"/>
              <a:t>processes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3249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Proposal Timeline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3500" b="1" i="1" dirty="0">
                <a:solidFill>
                  <a:srgbClr val="005C00"/>
                </a:solidFill>
              </a:rPr>
              <a:t>Phase 3 (months 16 - 21</a:t>
            </a:r>
            <a:r>
              <a:rPr lang="en-US" sz="3500" b="1" i="1" dirty="0" smtClean="0">
                <a:solidFill>
                  <a:srgbClr val="005C00"/>
                </a:solidFill>
              </a:rPr>
              <a:t>)</a:t>
            </a:r>
            <a:endParaRPr lang="en-US" sz="3500" dirty="0" smtClean="0">
              <a:solidFill>
                <a:srgbClr val="005C00"/>
              </a:solidFill>
            </a:endParaRP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 smtClean="0"/>
              <a:t>Continue to add content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 smtClean="0"/>
              <a:t>Open </a:t>
            </a:r>
            <a:r>
              <a:rPr lang="en-US" sz="2600" dirty="0"/>
              <a:t>IR for public use by month </a:t>
            </a:r>
            <a:r>
              <a:rPr lang="en-US" sz="2600" dirty="0" smtClean="0"/>
              <a:t>16</a:t>
            </a:r>
            <a:endParaRPr lang="en-US" sz="2600" dirty="0"/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/>
              <a:t>Campus Conversation to introduce </a:t>
            </a:r>
            <a:r>
              <a:rPr lang="en-US" sz="2600" dirty="0" smtClean="0"/>
              <a:t>IR</a:t>
            </a:r>
            <a:endParaRPr lang="en-US" sz="2600" dirty="0"/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/>
              <a:t>Evaluate content </a:t>
            </a:r>
            <a:r>
              <a:rPr lang="en-US" sz="2600" dirty="0" smtClean="0"/>
              <a:t>download</a:t>
            </a:r>
            <a:endParaRPr lang="en-US" sz="2600" dirty="0"/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/>
              <a:t>Evaluate workflows and </a:t>
            </a:r>
            <a:r>
              <a:rPr lang="en-US" sz="2600" dirty="0" smtClean="0"/>
              <a:t>processes</a:t>
            </a:r>
          </a:p>
          <a:p>
            <a:pPr lvl="0"/>
            <a:endParaRPr lang="en-US" sz="1800" b="1" i="1" dirty="0" smtClean="0"/>
          </a:p>
          <a:p>
            <a:pPr lvl="0"/>
            <a:r>
              <a:rPr lang="en-US" sz="3300" b="1" i="1" dirty="0" smtClean="0">
                <a:solidFill>
                  <a:srgbClr val="005C00"/>
                </a:solidFill>
              </a:rPr>
              <a:t>Phase </a:t>
            </a:r>
            <a:r>
              <a:rPr lang="en-US" sz="3300" b="1" i="1" dirty="0">
                <a:solidFill>
                  <a:srgbClr val="005C00"/>
                </a:solidFill>
              </a:rPr>
              <a:t>4 (months 22 - 24</a:t>
            </a:r>
            <a:r>
              <a:rPr lang="en-US" sz="3300" b="1" i="1" dirty="0" smtClean="0">
                <a:solidFill>
                  <a:srgbClr val="005C00"/>
                </a:solidFill>
              </a:rPr>
              <a:t>)</a:t>
            </a:r>
            <a:endParaRPr lang="en-US" sz="3300" dirty="0">
              <a:solidFill>
                <a:srgbClr val="005C00"/>
              </a:solidFill>
            </a:endParaRP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/>
              <a:t>Continue to add </a:t>
            </a:r>
            <a:r>
              <a:rPr lang="en-US" sz="2600" dirty="0" smtClean="0"/>
              <a:t>content</a:t>
            </a:r>
            <a:endParaRPr lang="en-US" sz="2600" dirty="0"/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/>
              <a:t>Continue to evaluate use, downloads, workflows, and </a:t>
            </a:r>
            <a:r>
              <a:rPr lang="en-US" sz="2600" dirty="0" smtClean="0"/>
              <a:t>processes</a:t>
            </a:r>
            <a:endParaRPr lang="en-US" sz="2600" dirty="0"/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/>
              <a:t>Develop procedures for long term management and </a:t>
            </a:r>
            <a:r>
              <a:rPr lang="en-US" sz="2600" dirty="0" smtClean="0"/>
              <a:t>use</a:t>
            </a:r>
            <a:endParaRPr lang="en-US" sz="2600" dirty="0"/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 smtClean="0"/>
              <a:t>Make </a:t>
            </a:r>
            <a:r>
              <a:rPr lang="en-US" sz="2600" dirty="0"/>
              <a:t>recommendation for continued use of the </a:t>
            </a:r>
            <a:r>
              <a:rPr lang="en-US" sz="2600" dirty="0" smtClean="0"/>
              <a:t>IR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6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Ensuring </a:t>
            </a:r>
            <a:r>
              <a:rPr lang="en-US" sz="4400" dirty="0"/>
              <a:t>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51" y="1487185"/>
            <a:ext cx="8558373" cy="5133747"/>
          </a:xfrm>
        </p:spPr>
        <p:txBody>
          <a:bodyPr>
            <a:normAutofit fontScale="70000" lnSpcReduction="20000"/>
          </a:bodyPr>
          <a:lstStyle/>
          <a:p>
            <a:pPr marL="594360" lvl="2" indent="-457200">
              <a:lnSpc>
                <a:spcPct val="170000"/>
              </a:lnSpc>
              <a:spcBef>
                <a:spcPts val="0"/>
              </a:spcBef>
              <a:buSzPct val="75000"/>
              <a:buFont typeface="Wingdings 2" pitchFamily="18" charset="2"/>
              <a:buChar char=""/>
            </a:pPr>
            <a:r>
              <a:rPr lang="en-US" sz="2700" b="1" dirty="0">
                <a:solidFill>
                  <a:srgbClr val="005C00"/>
                </a:solidFill>
              </a:rPr>
              <a:t>Align the IR with the University’s mission</a:t>
            </a:r>
          </a:p>
          <a:p>
            <a:pPr marL="594360" lvl="2" indent="-457200">
              <a:lnSpc>
                <a:spcPct val="170000"/>
              </a:lnSpc>
              <a:spcBef>
                <a:spcPts val="0"/>
              </a:spcBef>
              <a:buSzPct val="75000"/>
              <a:buFont typeface="Wingdings 2" pitchFamily="18" charset="2"/>
              <a:buChar char=""/>
            </a:pPr>
            <a:r>
              <a:rPr lang="en-US" sz="2700" b="1" dirty="0" smtClean="0">
                <a:solidFill>
                  <a:srgbClr val="005C00"/>
                </a:solidFill>
              </a:rPr>
              <a:t>Emphasize </a:t>
            </a:r>
            <a:r>
              <a:rPr lang="en-US" sz="2700" b="1" dirty="0">
                <a:solidFill>
                  <a:srgbClr val="005C00"/>
                </a:solidFill>
              </a:rPr>
              <a:t>scholarship first, but also all the other institutional resources that can be made available</a:t>
            </a:r>
          </a:p>
          <a:p>
            <a:pPr marL="594360" lvl="2" indent="-457200">
              <a:lnSpc>
                <a:spcPct val="170000"/>
              </a:lnSpc>
              <a:spcBef>
                <a:spcPts val="0"/>
              </a:spcBef>
              <a:buSzPct val="75000"/>
              <a:buFont typeface="Wingdings 2" pitchFamily="18" charset="2"/>
              <a:buChar char=""/>
            </a:pPr>
            <a:r>
              <a:rPr lang="en-US" sz="2700" b="1" dirty="0">
                <a:solidFill>
                  <a:srgbClr val="005C00"/>
                </a:solidFill>
              </a:rPr>
              <a:t>Engage stakeholders in the project</a:t>
            </a:r>
          </a:p>
          <a:p>
            <a:pPr marL="1236726" lvl="2" indent="-51435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President, Dr. Jan Fox, Senior VP for IT/CIO </a:t>
            </a:r>
            <a:r>
              <a:rPr lang="en-US" dirty="0"/>
              <a:t>&amp; </a:t>
            </a:r>
            <a:r>
              <a:rPr lang="en-US" dirty="0" smtClean="0"/>
              <a:t>Provost</a:t>
            </a:r>
          </a:p>
          <a:p>
            <a:pPr marL="1236726" lvl="2" indent="-51435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IT Exec.</a:t>
            </a:r>
          </a:p>
          <a:p>
            <a:pPr marL="1236726" lvl="2" indent="-51435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Deans</a:t>
            </a:r>
            <a:endParaRPr lang="en-US" dirty="0"/>
          </a:p>
          <a:p>
            <a:pPr marL="1236726" lvl="2" indent="-51435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Department </a:t>
            </a:r>
            <a:r>
              <a:rPr lang="en-US" dirty="0"/>
              <a:t>Heads</a:t>
            </a:r>
          </a:p>
          <a:p>
            <a:pPr marL="1236726" lvl="2" indent="-51435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Faculty Senate</a:t>
            </a:r>
            <a:endParaRPr lang="en-US" dirty="0"/>
          </a:p>
          <a:p>
            <a:pPr marL="1236726" lvl="2" indent="-51435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Faculty</a:t>
            </a:r>
          </a:p>
          <a:p>
            <a:pPr marL="1236726" lvl="2" indent="-51435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Students</a:t>
            </a:r>
            <a:endParaRPr lang="en-US" dirty="0"/>
          </a:p>
          <a:p>
            <a:pPr marL="594360" lvl="2" indent="-457200">
              <a:lnSpc>
                <a:spcPct val="170000"/>
              </a:lnSpc>
              <a:spcBef>
                <a:spcPts val="0"/>
              </a:spcBef>
              <a:buSzPct val="75000"/>
              <a:buFont typeface="Wingdings 2" pitchFamily="18" charset="2"/>
              <a:buChar char=""/>
            </a:pPr>
            <a:r>
              <a:rPr lang="en-US" sz="2700" b="1" dirty="0" smtClean="0">
                <a:solidFill>
                  <a:srgbClr val="005C00"/>
                </a:solidFill>
              </a:rPr>
              <a:t>Provide superior set of services to users</a:t>
            </a:r>
            <a:endParaRPr lang="en-US" sz="2700" b="1" dirty="0">
              <a:solidFill>
                <a:srgbClr val="005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Digital </a:t>
            </a:r>
            <a:r>
              <a:rPr lang="en-US" sz="4400" dirty="0" err="1" smtClean="0"/>
              <a:t>Commons</a:t>
            </a:r>
            <a:r>
              <a:rPr lang="en-US" sz="2400" baseline="60000" dirty="0" err="1" smtClean="0"/>
              <a:t>TM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400" dirty="0" smtClean="0"/>
              <a:t> Features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317171"/>
            <a:ext cx="8545285" cy="5540829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endParaRPr lang="en-US" sz="1800" b="1" dirty="0" smtClean="0">
              <a:solidFill>
                <a:srgbClr val="01652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01652F"/>
                </a:solidFill>
              </a:rPr>
              <a:t>Fully hosted </a:t>
            </a:r>
            <a:r>
              <a:rPr lang="en-US" sz="1800" b="1" dirty="0">
                <a:solidFill>
                  <a:srgbClr val="01652F"/>
                </a:solidFill>
              </a:rPr>
              <a:t>and supported </a:t>
            </a:r>
            <a:r>
              <a:rPr lang="en-US" sz="1800" b="1" dirty="0" smtClean="0">
                <a:solidFill>
                  <a:srgbClr val="01652F"/>
                </a:solidFill>
              </a:rPr>
              <a:t>platform</a:t>
            </a:r>
          </a:p>
          <a:p>
            <a:pPr marL="585216" lvl="1" indent="0">
              <a:spcBef>
                <a:spcPts val="0"/>
              </a:spcBef>
              <a:buNone/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01652F"/>
                </a:solidFill>
              </a:rPr>
              <a:t>Content Upload</a:t>
            </a:r>
          </a:p>
          <a:p>
            <a:pPr>
              <a:spcBef>
                <a:spcPts val="0"/>
              </a:spcBef>
            </a:pPr>
            <a:endParaRPr lang="en-US" sz="200" b="1" dirty="0" smtClean="0">
              <a:solidFill>
                <a:srgbClr val="01652F"/>
              </a:solidFill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/>
              <a:t>Add </a:t>
            </a:r>
            <a:r>
              <a:rPr lang="en-US" sz="1800" dirty="0"/>
              <a:t>content quickly </a:t>
            </a:r>
            <a:r>
              <a:rPr lang="en-US" sz="1800" dirty="0" smtClean="0"/>
              <a:t>with </a:t>
            </a:r>
            <a:r>
              <a:rPr lang="en-US" sz="1800" dirty="0"/>
              <a:t>streamlined submit </a:t>
            </a:r>
            <a:r>
              <a:rPr lang="en-US" sz="1800" dirty="0" smtClean="0"/>
              <a:t>form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/>
              <a:t>Quick </a:t>
            </a:r>
            <a:r>
              <a:rPr lang="en-US" sz="1800" dirty="0"/>
              <a:t>submit for articles with PubMed IDs </a:t>
            </a:r>
            <a:endParaRPr lang="en-US" sz="1800" dirty="0" smtClean="0"/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/>
              <a:t>Upload </a:t>
            </a:r>
            <a:r>
              <a:rPr lang="en-US" sz="1800" dirty="0"/>
              <a:t>sound and video files, data sets, and executable files </a:t>
            </a:r>
            <a:endParaRPr lang="en-US" sz="1800" dirty="0" smtClean="0"/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/>
              <a:t>Import </a:t>
            </a:r>
            <a:r>
              <a:rPr lang="en-US" sz="1800" dirty="0"/>
              <a:t>historical data with batch uploads </a:t>
            </a:r>
            <a:endParaRPr lang="en-US" sz="1800" dirty="0" smtClean="0"/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/>
              <a:t>Auto-convert </a:t>
            </a:r>
            <a:r>
              <a:rPr lang="en-US" sz="1800" dirty="0"/>
              <a:t>Word, WordPerfect, and RTF documents to </a:t>
            </a:r>
            <a:r>
              <a:rPr lang="en-US" sz="1800" dirty="0" smtClean="0"/>
              <a:t>PDF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smtClean="0"/>
              <a:t>Auto-create </a:t>
            </a:r>
            <a:r>
              <a:rPr lang="en-US" sz="1800" dirty="0" smtClean="0"/>
              <a:t>Marshall University branded PDF </a:t>
            </a:r>
            <a:r>
              <a:rPr lang="en-US" sz="1800" dirty="0"/>
              <a:t>cover-pages, watermarking, </a:t>
            </a:r>
            <a:r>
              <a:rPr lang="en-US" sz="1800" dirty="0" smtClean="0"/>
              <a:t>etc., if </a:t>
            </a:r>
            <a:r>
              <a:rPr lang="en-US" sz="1800" dirty="0"/>
              <a:t>desired </a:t>
            </a:r>
            <a:endParaRPr lang="en-US" sz="1800" dirty="0" smtClean="0"/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/>
              <a:t>E-Theses </a:t>
            </a:r>
            <a:r>
              <a:rPr lang="en-US" sz="1800" dirty="0"/>
              <a:t>and Dissertations module: designed to capture and display metadata specific to ETD's 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/>
              <a:t>Events </a:t>
            </a:r>
            <a:r>
              <a:rPr lang="en-US" sz="1800" dirty="0"/>
              <a:t>Handling </a:t>
            </a:r>
            <a:r>
              <a:rPr lang="en-US" sz="1800" dirty="0" smtClean="0"/>
              <a:t>Module: events </a:t>
            </a:r>
            <a:r>
              <a:rPr lang="en-US" sz="1800" dirty="0"/>
              <a:t>such as </a:t>
            </a:r>
            <a:r>
              <a:rPr lang="en-US" sz="1800" dirty="0" smtClean="0"/>
              <a:t>conferences, </a:t>
            </a:r>
            <a:r>
              <a:rPr lang="en-US" sz="1800" dirty="0"/>
              <a:t>workshops, symposia, etc</a:t>
            </a:r>
            <a:r>
              <a:rPr lang="en-US" sz="1800" dirty="0" smtClean="0"/>
              <a:t>., </a:t>
            </a:r>
            <a:r>
              <a:rPr lang="en-US" sz="1800" dirty="0"/>
              <a:t>can be handled within Digital Commons.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733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328057"/>
            <a:ext cx="8850086" cy="5529942"/>
          </a:xfrm>
        </p:spPr>
        <p:txBody>
          <a:bodyPr anchor="t">
            <a:normAutofit fontScale="70000" lnSpcReduction="20000"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endParaRPr lang="en-US" sz="900" b="1" dirty="0" smtClean="0">
              <a:solidFill>
                <a:srgbClr val="01652F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rgbClr val="01652F"/>
                </a:solidFill>
              </a:rPr>
              <a:t>Search </a:t>
            </a:r>
            <a:endParaRPr lang="en-US" sz="2900" dirty="0">
              <a:solidFill>
                <a:srgbClr val="01652F"/>
              </a:solidFill>
            </a:endParaRP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dirty="0"/>
              <a:t>Full-text searching </a:t>
            </a:r>
            <a:endParaRPr lang="en-US" dirty="0" smtClean="0"/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dirty="0" smtClean="0"/>
              <a:t>Optimized </a:t>
            </a:r>
            <a:r>
              <a:rPr lang="en-US" dirty="0"/>
              <a:t>for fast and accurate indexing by Google and Google Scholar (hits are highly placed in Google results lists) </a:t>
            </a:r>
            <a:endParaRPr lang="en-US" dirty="0" smtClean="0"/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dirty="0" smtClean="0"/>
              <a:t>OAI </a:t>
            </a:r>
            <a:r>
              <a:rPr lang="en-US" dirty="0"/>
              <a:t>compliant (facilitates inclusion of records in other search engines, e.g. </a:t>
            </a:r>
            <a:r>
              <a:rPr lang="en-US" dirty="0" err="1" smtClean="0"/>
              <a:t>WorldCat</a:t>
            </a:r>
            <a:r>
              <a:rPr lang="en-US" dirty="0" smtClean="0"/>
              <a:t> </a:t>
            </a:r>
            <a:r>
              <a:rPr lang="en-US" dirty="0"/>
              <a:t>Local) </a:t>
            </a:r>
            <a:endParaRPr lang="en-US" dirty="0" smtClean="0"/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dirty="0" smtClean="0"/>
              <a:t>Context </a:t>
            </a:r>
            <a:r>
              <a:rPr lang="en-US" dirty="0"/>
              <a:t>sensitive searches (e.g., search this series vs. search the entire collection) </a:t>
            </a:r>
            <a:endParaRPr lang="en-US" dirty="0" smtClean="0"/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dirty="0" smtClean="0"/>
              <a:t>XML </a:t>
            </a:r>
            <a:r>
              <a:rPr lang="en-US" dirty="0"/>
              <a:t>gateway for inclusion in searches via </a:t>
            </a:r>
            <a:r>
              <a:rPr lang="en-US" dirty="0" smtClean="0"/>
              <a:t>meta-search </a:t>
            </a:r>
            <a:r>
              <a:rPr lang="en-US" dirty="0"/>
              <a:t>applications </a:t>
            </a:r>
            <a:r>
              <a:rPr lang="en-US" dirty="0" smtClean="0"/>
              <a:t>(e.g. Summons)</a:t>
            </a:r>
          </a:p>
          <a:p>
            <a:pPr marL="905256" lvl="2" indent="0">
              <a:lnSpc>
                <a:spcPct val="140000"/>
              </a:lnSpc>
              <a:spcBef>
                <a:spcPts val="0"/>
              </a:spcBef>
              <a:buNone/>
            </a:pPr>
            <a:endParaRPr lang="en-US" sz="300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900" b="1" dirty="0">
                <a:solidFill>
                  <a:srgbClr val="01652F"/>
                </a:solidFill>
              </a:rPr>
              <a:t>Accessibility 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dirty="0"/>
              <a:t>Persistent URL 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dirty="0"/>
              <a:t>LDAP integration for single sign-on 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dirty="0"/>
              <a:t>Meets Web accessibility standards 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dirty="0"/>
              <a:t>Full-text indexed by Google and other search engines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Digital </a:t>
            </a:r>
            <a:r>
              <a:rPr lang="en-US" sz="4400" dirty="0" err="1" smtClean="0"/>
              <a:t>Commons</a:t>
            </a:r>
            <a:r>
              <a:rPr lang="en-US" sz="2400" baseline="60000" dirty="0" err="1" smtClean="0"/>
              <a:t>TM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400" dirty="0" smtClean="0"/>
              <a:t>Features (continued)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06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338943"/>
            <a:ext cx="8850085" cy="5519057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00" b="1" dirty="0" smtClean="0">
              <a:solidFill>
                <a:srgbClr val="01652F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1652F"/>
                </a:solidFill>
              </a:rPr>
              <a:t>Presentation</a:t>
            </a:r>
            <a:r>
              <a:rPr lang="en-US" sz="1900" dirty="0" smtClean="0"/>
              <a:t> </a:t>
            </a:r>
            <a:endParaRPr lang="en-US" sz="19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Each </a:t>
            </a:r>
            <a:r>
              <a:rPr lang="en-US" sz="1600" dirty="0"/>
              <a:t>Digital Commons site is intended to be a “showcase” and thus is easy to use, searchable, and reflects well on the institution.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A unique web </a:t>
            </a:r>
            <a:r>
              <a:rPr lang="en-US" sz="1600" dirty="0" smtClean="0"/>
              <a:t>page </a:t>
            </a:r>
            <a:r>
              <a:rPr lang="en-US" sz="1600" dirty="0"/>
              <a:t>generated automatically for each article </a:t>
            </a:r>
            <a:r>
              <a:rPr lang="en-US" sz="1600" dirty="0" smtClean="0"/>
              <a:t>includes </a:t>
            </a:r>
            <a:r>
              <a:rPr lang="en-US" sz="1600" dirty="0"/>
              <a:t>title, author, abstract, and citation information, with format of the citation controlled by the series </a:t>
            </a:r>
            <a:r>
              <a:rPr lang="en-US" sz="1600" dirty="0" smtClean="0"/>
              <a:t>administrator. </a:t>
            </a:r>
            <a:endParaRPr lang="en-US" sz="16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Image Gallery capabilities with geo-location for gathering and managing </a:t>
            </a:r>
            <a:r>
              <a:rPr lang="en-US" sz="1600" dirty="0" smtClean="0"/>
              <a:t>image </a:t>
            </a:r>
            <a:r>
              <a:rPr lang="en-US" sz="1600" dirty="0"/>
              <a:t>collections. Various image collections can be gathered into larger virtual collections without duplicating the images</a:t>
            </a:r>
            <a:r>
              <a:rPr lang="en-US" sz="1600" dirty="0" smtClean="0"/>
              <a:t>. </a:t>
            </a:r>
            <a:r>
              <a:rPr lang="en-US" sz="1600" u="sng" dirty="0" smtClean="0">
                <a:hlinkClick r:id="rId3"/>
              </a:rPr>
              <a:t>http</a:t>
            </a:r>
            <a:r>
              <a:rPr lang="en-US" sz="1600" u="sng" dirty="0">
                <a:hlinkClick r:id="rId3"/>
              </a:rPr>
              <a:t>://digitalcollections.sit.edu/photocontest</a:t>
            </a:r>
            <a:r>
              <a:rPr lang="en-US" sz="1600" u="sng" dirty="0" smtClean="0">
                <a:hlinkClick r:id="rId3"/>
              </a:rPr>
              <a:t>/</a:t>
            </a:r>
            <a:endParaRPr lang="en-US" sz="1600" u="sng" dirty="0" smtClean="0"/>
          </a:p>
          <a:p>
            <a:pPr lvl="1">
              <a:lnSpc>
                <a:spcPct val="110000"/>
              </a:lnSpc>
              <a:spcBef>
                <a:spcPts val="0"/>
              </a:spcBef>
              <a:buNone/>
            </a:pPr>
            <a:endParaRPr lang="en-US" sz="800" u="sng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err="1" smtClean="0">
                <a:solidFill>
                  <a:srgbClr val="01652F"/>
                </a:solidFill>
              </a:rPr>
              <a:t>SelectedWorks</a:t>
            </a:r>
            <a:r>
              <a:rPr lang="en-US" sz="1400" baseline="30000" dirty="0" err="1" smtClean="0">
                <a:solidFill>
                  <a:srgbClr val="01652F"/>
                </a:solidFill>
              </a:rPr>
              <a:t>TM</a:t>
            </a:r>
            <a:endParaRPr lang="en-US" sz="1400" baseline="30000" dirty="0">
              <a:solidFill>
                <a:srgbClr val="01652F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Optional add-on, fully integrated with Digital Commons: 47% of 170 = 81</a:t>
            </a:r>
          </a:p>
          <a:p>
            <a:pPr marL="585216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/>
              <a:t>	(see example: </a:t>
            </a:r>
            <a:r>
              <a:rPr lang="en-US" sz="1600" dirty="0">
                <a:hlinkClick r:id="rId4"/>
              </a:rPr>
              <a:t>http://works.bepress.com/features.html</a:t>
            </a:r>
            <a:r>
              <a:rPr lang="en-US" sz="1600" dirty="0"/>
              <a:t>), including “Gallery” feature </a:t>
            </a:r>
            <a:r>
              <a:rPr lang="en-US" sz="1600" dirty="0" smtClean="0"/>
              <a:t>	(</a:t>
            </a:r>
            <a:r>
              <a:rPr lang="en-US" sz="1600" dirty="0"/>
              <a:t>see example: </a:t>
            </a: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://digitalcommons.calpoly.edu/sw_gallery.html</a:t>
            </a:r>
            <a:r>
              <a:rPr lang="en-US" sz="1600" dirty="0"/>
              <a:t>), useful for displaying </a:t>
            </a:r>
            <a:r>
              <a:rPr lang="en-US" sz="1600" dirty="0" smtClean="0"/>
              <a:t>	faculty </a:t>
            </a:r>
            <a:r>
              <a:rPr lang="en-US" sz="1600" dirty="0"/>
              <a:t>associated with a community.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706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Digital </a:t>
            </a:r>
            <a:r>
              <a:rPr lang="en-US" sz="4400" dirty="0" err="1" smtClean="0"/>
              <a:t>Commons</a:t>
            </a:r>
            <a:r>
              <a:rPr lang="en-US" sz="2400" baseline="60000" dirty="0" err="1" smtClean="0"/>
              <a:t>TM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400" dirty="0" smtClean="0"/>
              <a:t>Features (continued)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52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890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Measuring Success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029200"/>
          </a:xfrm>
        </p:spPr>
        <p:txBody>
          <a:bodyPr>
            <a:normAutofit/>
          </a:bodyPr>
          <a:lstStyle/>
          <a:p>
            <a:endParaRPr lang="en-US" sz="200" dirty="0" smtClean="0"/>
          </a:p>
          <a:p>
            <a:pPr marL="137160" indent="0">
              <a:buNone/>
            </a:pPr>
            <a:r>
              <a:rPr lang="en-US" sz="2000" dirty="0" smtClean="0">
                <a:solidFill>
                  <a:srgbClr val="006041"/>
                </a:solidFill>
              </a:rPr>
              <a:t>SMART:</a:t>
            </a:r>
            <a:endParaRPr lang="en-US" sz="2000" dirty="0">
              <a:solidFill>
                <a:srgbClr val="006041"/>
              </a:solidFill>
            </a:endParaRPr>
          </a:p>
          <a:p>
            <a:pPr marL="137160" indent="0">
              <a:buNone/>
            </a:pPr>
            <a:r>
              <a:rPr lang="en-US" sz="2000" b="0" dirty="0"/>
              <a:t>Specific, Measurable, Attainable, Realistic and Time-Bound</a:t>
            </a:r>
            <a:r>
              <a:rPr lang="en-US" sz="2000" b="0" dirty="0" smtClean="0"/>
              <a:t>.</a:t>
            </a:r>
          </a:p>
          <a:p>
            <a:pPr marL="137160" indent="0">
              <a:buNone/>
            </a:pPr>
            <a:endParaRPr lang="en-US" sz="600" b="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rgbClr val="006000"/>
                </a:solidFill>
              </a:rPr>
              <a:t>Number </a:t>
            </a:r>
            <a:r>
              <a:rPr lang="en-US" sz="2000" b="0" dirty="0">
                <a:solidFill>
                  <a:srgbClr val="006000"/>
                </a:solidFill>
              </a:rPr>
              <a:t>of items </a:t>
            </a:r>
            <a:r>
              <a:rPr lang="en-US" sz="2000" b="0" dirty="0" smtClean="0">
                <a:solidFill>
                  <a:srgbClr val="006000"/>
                </a:solidFill>
              </a:rPr>
              <a:t>collected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rgbClr val="006000"/>
                </a:solidFill>
              </a:rPr>
              <a:t>Number of items uploaded and accessible</a:t>
            </a:r>
            <a:endParaRPr lang="en-US" sz="2000" b="0" dirty="0">
              <a:solidFill>
                <a:srgbClr val="006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rgbClr val="006000"/>
                </a:solidFill>
              </a:rPr>
              <a:t>Number of participants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rgbClr val="006000"/>
                </a:solidFill>
              </a:rPr>
              <a:t>Integration of </a:t>
            </a:r>
            <a:r>
              <a:rPr lang="en-US" sz="2000" b="0" dirty="0">
                <a:solidFill>
                  <a:srgbClr val="006000"/>
                </a:solidFill>
              </a:rPr>
              <a:t>different types of </a:t>
            </a:r>
            <a:r>
              <a:rPr lang="en-US" sz="2000" b="0" dirty="0" smtClean="0">
                <a:solidFill>
                  <a:srgbClr val="006000"/>
                </a:solidFill>
              </a:rPr>
              <a:t>content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rgbClr val="006000"/>
                </a:solidFill>
              </a:rPr>
              <a:t>Data on site visits, searches, and downloads</a:t>
            </a:r>
            <a:endParaRPr lang="en-US" sz="2000" b="0" dirty="0">
              <a:solidFill>
                <a:srgbClr val="006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0" dirty="0">
                <a:solidFill>
                  <a:srgbClr val="006000"/>
                </a:solidFill>
              </a:rPr>
              <a:t>User studies or </a:t>
            </a:r>
            <a:r>
              <a:rPr lang="en-US" sz="2000" b="0" dirty="0" smtClean="0">
                <a:solidFill>
                  <a:srgbClr val="006000"/>
                </a:solidFill>
              </a:rPr>
              <a:t>surveys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rgbClr val="006000"/>
                </a:solidFill>
              </a:rPr>
              <a:t>Integration </a:t>
            </a:r>
            <a:r>
              <a:rPr lang="en-US" sz="2000" b="0" dirty="0">
                <a:solidFill>
                  <a:srgbClr val="006000"/>
                </a:solidFill>
              </a:rPr>
              <a:t>with other resources or </a:t>
            </a:r>
            <a:r>
              <a:rPr lang="en-US" sz="2000" b="0" dirty="0" smtClean="0">
                <a:solidFill>
                  <a:srgbClr val="006000"/>
                </a:solidFill>
              </a:rPr>
              <a:t>sites</a:t>
            </a:r>
            <a:endParaRPr lang="en-US" sz="2000" b="0" dirty="0">
              <a:solidFill>
                <a:srgbClr val="006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rgbClr val="006000"/>
                </a:solidFill>
              </a:rPr>
              <a:t>Income or funds </a:t>
            </a:r>
            <a:r>
              <a:rPr lang="en-US" sz="2000" b="0" dirty="0">
                <a:solidFill>
                  <a:srgbClr val="006000"/>
                </a:solidFill>
              </a:rPr>
              <a:t>generated from </a:t>
            </a:r>
            <a:r>
              <a:rPr lang="en-US" sz="2000" b="0" dirty="0" smtClean="0">
                <a:solidFill>
                  <a:srgbClr val="006000"/>
                </a:solidFill>
              </a:rPr>
              <a:t>it (long term)</a:t>
            </a:r>
            <a:endParaRPr lang="en-US" sz="2000" b="0" dirty="0">
              <a:solidFill>
                <a:srgbClr val="006000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/>
              <a:t>Future Challenges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&amp; </a:t>
            </a:r>
            <a:r>
              <a:rPr lang="en-US" sz="4400" dirty="0"/>
              <a:t>Opportunities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4600" b="0" dirty="0">
                <a:solidFill>
                  <a:srgbClr val="006000"/>
                </a:solidFill>
              </a:rPr>
              <a:t>Continue building an infrastructure to support IR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4600" b="0" dirty="0" smtClean="0">
                <a:solidFill>
                  <a:srgbClr val="006000"/>
                </a:solidFill>
              </a:rPr>
              <a:t>Provide content and service to make </a:t>
            </a:r>
            <a:r>
              <a:rPr lang="en-US" sz="4600" b="0" dirty="0">
                <a:solidFill>
                  <a:srgbClr val="006000"/>
                </a:solidFill>
              </a:rPr>
              <a:t>the IR </a:t>
            </a:r>
            <a:r>
              <a:rPr lang="en-US" sz="4600" b="0" dirty="0" smtClean="0">
                <a:solidFill>
                  <a:srgbClr val="006000"/>
                </a:solidFill>
              </a:rPr>
              <a:t>indispensable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4000" dirty="0" smtClean="0"/>
              <a:t>Continue to add benefits </a:t>
            </a:r>
            <a:r>
              <a:rPr lang="en-US" sz="4000" dirty="0"/>
              <a:t>to </a:t>
            </a:r>
            <a:r>
              <a:rPr lang="en-US" sz="4000" dirty="0" smtClean="0"/>
              <a:t>MU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4000" dirty="0" smtClean="0"/>
              <a:t>Add more value for individual faculty/researchers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4000" dirty="0" smtClean="0"/>
              <a:t>Add more value for the outside world</a:t>
            </a:r>
            <a:endParaRPr lang="en-US" sz="4000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4600" b="0" dirty="0" smtClean="0">
                <a:solidFill>
                  <a:srgbClr val="006000"/>
                </a:solidFill>
              </a:rPr>
              <a:t>Long </a:t>
            </a:r>
            <a:r>
              <a:rPr lang="en-US" sz="4600" b="0" dirty="0">
                <a:solidFill>
                  <a:srgbClr val="006000"/>
                </a:solidFill>
              </a:rPr>
              <a:t>term funding support </a:t>
            </a:r>
            <a:r>
              <a:rPr lang="en-US" sz="4600" b="0" dirty="0" smtClean="0">
                <a:solidFill>
                  <a:srgbClr val="006000"/>
                </a:solidFill>
              </a:rPr>
              <a:t> and management commitment</a:t>
            </a:r>
            <a:endParaRPr lang="en-US" sz="4600" b="0" dirty="0">
              <a:solidFill>
                <a:srgbClr val="006000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4600" b="0" dirty="0" smtClean="0">
                <a:solidFill>
                  <a:srgbClr val="006000"/>
                </a:solidFill>
              </a:rPr>
              <a:t>Processes </a:t>
            </a:r>
            <a:endParaRPr lang="en-US" sz="4600" b="0" dirty="0">
              <a:solidFill>
                <a:srgbClr val="006000"/>
              </a:solidFill>
            </a:endParaRPr>
          </a:p>
          <a:p>
            <a:pPr lvl="1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000" dirty="0"/>
              <a:t>Development of </a:t>
            </a:r>
            <a:r>
              <a:rPr lang="en-US" sz="4000" dirty="0" smtClean="0"/>
              <a:t>policies </a:t>
            </a:r>
            <a:endParaRPr lang="en-US" sz="4000" dirty="0"/>
          </a:p>
          <a:p>
            <a:pPr lvl="2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3500" dirty="0"/>
              <a:t>Document types and formats </a:t>
            </a:r>
          </a:p>
          <a:p>
            <a:pPr lvl="2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3500" dirty="0"/>
              <a:t>Submission and approval policy &amp; procedures </a:t>
            </a:r>
          </a:p>
          <a:p>
            <a:pPr lvl="2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3500" dirty="0"/>
              <a:t>Preservation policy </a:t>
            </a:r>
          </a:p>
          <a:p>
            <a:pPr lvl="2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3500" dirty="0"/>
              <a:t>Author permissions/ license terms </a:t>
            </a:r>
          </a:p>
          <a:p>
            <a:pPr lvl="2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3500" dirty="0"/>
              <a:t>Rights management 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000" dirty="0" smtClean="0"/>
              <a:t>Encouraging </a:t>
            </a:r>
            <a:r>
              <a:rPr lang="en-US" sz="4000" dirty="0"/>
              <a:t>faculty participation </a:t>
            </a:r>
          </a:p>
          <a:p>
            <a:pPr lvl="2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3500" dirty="0"/>
              <a:t>Content submission and usage </a:t>
            </a:r>
          </a:p>
          <a:p>
            <a:pPr lvl="2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3500" dirty="0"/>
              <a:t>Addressing faculty concerns – quality, </a:t>
            </a:r>
            <a:r>
              <a:rPr lang="en-US" sz="3500" dirty="0" smtClean="0"/>
              <a:t>workload, etc.</a:t>
            </a:r>
            <a:endParaRPr lang="en-US" sz="35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What is an Institutional Repository (IR)?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 smtClean="0"/>
              <a:t>“</a:t>
            </a:r>
            <a:r>
              <a:rPr lang="en-US" sz="2600" b="0" dirty="0" smtClean="0"/>
              <a:t>An institutional repository </a:t>
            </a:r>
            <a:r>
              <a:rPr lang="en-US" sz="2600" dirty="0" smtClean="0">
                <a:solidFill>
                  <a:srgbClr val="006443"/>
                </a:solidFill>
              </a:rPr>
              <a:t>is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6041"/>
                </a:solidFill>
              </a:rPr>
              <a:t>a digital archive of the intellectual products created by the faculty, research staff, and students of an institution and accessible </a:t>
            </a:r>
            <a:r>
              <a:rPr lang="en-US" sz="2600" b="0" dirty="0" smtClean="0"/>
              <a:t>to end users both within and outside of the institution, with few if any barriers to access.” </a:t>
            </a:r>
          </a:p>
          <a:p>
            <a:pPr marL="137160" indent="0">
              <a:lnSpc>
                <a:spcPct val="150000"/>
              </a:lnSpc>
              <a:buNone/>
            </a:pPr>
            <a:endParaRPr lang="en-US" sz="1800" dirty="0" smtClean="0">
              <a:latin typeface="Adobe Caslon Pro" pitchFamily="18" charset="0"/>
            </a:endParaRPr>
          </a:p>
          <a:p>
            <a:pPr marL="137160" indent="0">
              <a:lnSpc>
                <a:spcPct val="150000"/>
              </a:lnSpc>
              <a:buNone/>
            </a:pPr>
            <a:r>
              <a:rPr lang="en-US" sz="1500" b="0" i="1" dirty="0" smtClean="0">
                <a:latin typeface="Times New Roman" pitchFamily="18" charset="0"/>
                <a:cs typeface="Times New Roman" pitchFamily="18" charset="0"/>
              </a:rPr>
              <a:t>The case for institutional repositories: A SPARC position paper. Release  1.0, 2002. </a:t>
            </a:r>
            <a:r>
              <a:rPr lang="en-US" sz="1500" b="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http://www.arl.org/sparc</a:t>
            </a:r>
            <a:endParaRPr lang="en-US" sz="1500" b="0" i="1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lnSpc>
                <a:spcPct val="150000"/>
              </a:lnSpc>
              <a:buNone/>
            </a:pPr>
            <a:endParaRPr lang="en-US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600" b="0" dirty="0" smtClean="0"/>
              <a:t>“[A] University-based institutional repository </a:t>
            </a:r>
            <a:r>
              <a:rPr lang="en-US" sz="2600" dirty="0" smtClean="0">
                <a:solidFill>
                  <a:srgbClr val="006041"/>
                </a:solidFill>
              </a:rPr>
              <a:t>is a set of services </a:t>
            </a:r>
            <a:r>
              <a:rPr lang="en-US" sz="2600" b="0" dirty="0" smtClean="0"/>
              <a:t>that a university offers to the members of its community for the management and dissemination of digital materials created by the institution and its community members” </a:t>
            </a:r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 marL="137160" indent="0">
              <a:lnSpc>
                <a:spcPct val="150000"/>
              </a:lnSpc>
              <a:buNone/>
            </a:pPr>
            <a:r>
              <a:rPr lang="en-US" sz="1500" b="0" i="1" dirty="0" smtClean="0">
                <a:latin typeface="Times New Roman" pitchFamily="18" charset="0"/>
                <a:cs typeface="Times New Roman" pitchFamily="18" charset="0"/>
              </a:rPr>
              <a:t>Clifford A. Lynch. Institutional repositories: Essential infrastructure for scholarship in the digital age. ARL Bimonthly Report 226, February 2003.</a:t>
            </a:r>
            <a:endParaRPr lang="en-US" sz="15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Conclusion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595697"/>
              </p:ext>
            </p:extLst>
          </p:nvPr>
        </p:nvGraphicFramePr>
        <p:xfrm>
          <a:off x="5334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2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kaplanp\AppData\Local\Microsoft\Windows\Temporary Internet Files\Content.IE5\E2B3X5M6\MC9001052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6" y="4834433"/>
            <a:ext cx="1815084" cy="145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planp\AppData\Local\Microsoft\Windows\Temporary Internet Files\Content.IE5\E2B3X5M6\MC9001052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815084" cy="145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400" dirty="0"/>
              <a:t>References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8450" y="1487488"/>
            <a:ext cx="8558213" cy="51625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b="0" dirty="0"/>
              <a:t>The </a:t>
            </a:r>
            <a:r>
              <a:rPr lang="en-US" sz="1600" b="0" dirty="0" smtClean="0"/>
              <a:t>Case </a:t>
            </a:r>
            <a:r>
              <a:rPr lang="en-US" sz="1600" b="0" dirty="0"/>
              <a:t>for </a:t>
            </a:r>
            <a:r>
              <a:rPr lang="en-US" sz="1600" b="0" dirty="0" smtClean="0"/>
              <a:t>Institutional </a:t>
            </a:r>
            <a:r>
              <a:rPr lang="en-US" sz="1600" b="0" dirty="0"/>
              <a:t>R</a:t>
            </a:r>
            <a:r>
              <a:rPr lang="en-US" sz="1600" b="0" dirty="0" smtClean="0"/>
              <a:t>epositories</a:t>
            </a:r>
            <a:r>
              <a:rPr lang="en-US" sz="1600" b="0" dirty="0"/>
              <a:t>: A SPARC </a:t>
            </a:r>
            <a:r>
              <a:rPr lang="en-US" sz="1600" b="0" dirty="0" smtClean="0"/>
              <a:t>Position </a:t>
            </a:r>
            <a:r>
              <a:rPr lang="en-US" sz="1600" b="0" dirty="0"/>
              <a:t>P</a:t>
            </a:r>
            <a:r>
              <a:rPr lang="en-US" sz="1600" b="0" dirty="0" smtClean="0"/>
              <a:t>aper</a:t>
            </a:r>
            <a:r>
              <a:rPr lang="en-US" sz="1600" b="0" dirty="0"/>
              <a:t>. Release  1.0, 2002. </a:t>
            </a:r>
            <a:r>
              <a:rPr lang="en-US" sz="1600" b="0" dirty="0" smtClean="0"/>
              <a:t>	</a:t>
            </a:r>
            <a:r>
              <a:rPr lang="en-US" sz="1600" b="0" dirty="0" smtClean="0">
                <a:hlinkClick r:id="rId3"/>
              </a:rPr>
              <a:t>http</a:t>
            </a:r>
            <a:r>
              <a:rPr lang="en-US" sz="1600" b="0" dirty="0">
                <a:hlinkClick r:id="rId3"/>
              </a:rPr>
              <a:t>://www.arl.org/sparc </a:t>
            </a:r>
            <a:endParaRPr lang="en-US" sz="1600" b="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b="0" dirty="0"/>
              <a:t>Clifford A. Lynch. Institutional </a:t>
            </a:r>
            <a:r>
              <a:rPr lang="en-US" sz="1600" b="0" dirty="0" smtClean="0"/>
              <a:t>Repositories</a:t>
            </a:r>
            <a:r>
              <a:rPr lang="en-US" sz="1600" b="0" dirty="0"/>
              <a:t>: Essential </a:t>
            </a:r>
            <a:r>
              <a:rPr lang="en-US" sz="1600" b="0" dirty="0" smtClean="0"/>
              <a:t>Infrastructure </a:t>
            </a:r>
            <a:r>
              <a:rPr lang="en-US" sz="1600" b="0" dirty="0"/>
              <a:t>for </a:t>
            </a:r>
            <a:r>
              <a:rPr lang="en-US" sz="1600" b="0" dirty="0" smtClean="0"/>
              <a:t>Scholarship </a:t>
            </a:r>
            <a:r>
              <a:rPr lang="en-US" sz="1600" b="0" dirty="0"/>
              <a:t>in the </a:t>
            </a:r>
            <a:r>
              <a:rPr lang="en-US" sz="1600" b="0" dirty="0" smtClean="0"/>
              <a:t>	Digital Age</a:t>
            </a:r>
            <a:r>
              <a:rPr lang="en-US" sz="1600" b="0" dirty="0"/>
              <a:t>. ARL Bimonthly Report 226, February 2003. </a:t>
            </a:r>
            <a:endParaRPr lang="en-US" sz="1600" b="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b="0" dirty="0" smtClean="0"/>
              <a:t>The </a:t>
            </a:r>
            <a:r>
              <a:rPr lang="en-US" sz="1600" b="0" dirty="0"/>
              <a:t>Institutional </a:t>
            </a:r>
            <a:r>
              <a:rPr lang="en-US" sz="1600" b="0" dirty="0" smtClean="0"/>
              <a:t>Repository </a:t>
            </a:r>
            <a:r>
              <a:rPr lang="en-US" sz="1600" b="0" dirty="0"/>
              <a:t>as a </a:t>
            </a:r>
            <a:r>
              <a:rPr lang="en-US" sz="1600" b="0" dirty="0" smtClean="0"/>
              <a:t>Tool for Librarians</a:t>
            </a:r>
            <a:r>
              <a:rPr lang="en-US" sz="1600" b="0" dirty="0"/>
              <a:t>: Not Preaching to the </a:t>
            </a:r>
            <a:r>
              <a:rPr lang="en-US" sz="1600" b="0" dirty="0" smtClean="0"/>
              <a:t>Choir, </a:t>
            </a:r>
            <a:r>
              <a:rPr lang="en-US" sz="1600" b="0" dirty="0"/>
              <a:t>Paul </a:t>
            </a:r>
            <a:r>
              <a:rPr lang="en-US" sz="1600" b="0" dirty="0" smtClean="0"/>
              <a:t>Royster, 	University </a:t>
            </a:r>
            <a:r>
              <a:rPr lang="en-US" sz="1600" b="0" dirty="0"/>
              <a:t>of </a:t>
            </a:r>
            <a:r>
              <a:rPr lang="en-US" sz="1600" b="0" dirty="0" smtClean="0"/>
              <a:t>Nebraska-Lincoln, </a:t>
            </a:r>
            <a:r>
              <a:rPr lang="en-US" sz="1600" b="0" dirty="0"/>
              <a:t>ALA </a:t>
            </a:r>
            <a:r>
              <a:rPr lang="en-US" sz="1600" b="0" dirty="0" smtClean="0"/>
              <a:t>Midwinter, Jan. 8,  2011. 	</a:t>
            </a:r>
            <a:r>
              <a:rPr lang="en-US" sz="1600" b="0" dirty="0" smtClean="0">
                <a:hlinkClick r:id="rId4"/>
              </a:rPr>
              <a:t>http</a:t>
            </a:r>
            <a:r>
              <a:rPr lang="en-US" sz="1600" b="0" dirty="0">
                <a:hlinkClick r:id="rId4"/>
              </a:rPr>
              <a:t>://digitalcommons.unl.edu/library </a:t>
            </a:r>
            <a:r>
              <a:rPr lang="en-US" sz="1600" b="0" dirty="0" smtClean="0">
                <a:hlinkClick r:id="rId4"/>
              </a:rPr>
              <a:t>talks/62</a:t>
            </a:r>
            <a:endParaRPr lang="en-US" sz="1600" b="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b="0" dirty="0"/>
              <a:t>From </a:t>
            </a:r>
            <a:r>
              <a:rPr lang="en-US" sz="1600" b="0" dirty="0" smtClean="0"/>
              <a:t>Passive </a:t>
            </a:r>
            <a:r>
              <a:rPr lang="en-US" sz="1600" b="0" dirty="0"/>
              <a:t>to Pervasive: Changing Perceptions of the </a:t>
            </a:r>
            <a:r>
              <a:rPr lang="en-US" sz="1600" b="0" dirty="0" smtClean="0"/>
              <a:t>Library’s Role </a:t>
            </a:r>
            <a:r>
              <a:rPr lang="en-US" sz="1600" b="0" dirty="0"/>
              <a:t>through Intra-Campus </a:t>
            </a:r>
            <a:r>
              <a:rPr lang="en-US" sz="1600" b="0" dirty="0" smtClean="0"/>
              <a:t>	Partnerships, </a:t>
            </a:r>
            <a:r>
              <a:rPr lang="en-US" sz="1600" b="0" dirty="0"/>
              <a:t>Isaac Gilman, Scholarly Communications and Research Services Librarian</a:t>
            </a:r>
            <a:r>
              <a:rPr lang="en-US" sz="1600" b="0" dirty="0" smtClean="0"/>
              <a:t>, 	</a:t>
            </a:r>
            <a:r>
              <a:rPr lang="en-US" sz="1600" b="0" dirty="0" err="1" smtClean="0"/>
              <a:t>Marita</a:t>
            </a:r>
            <a:r>
              <a:rPr lang="en-US" sz="1600" b="0" dirty="0" smtClean="0"/>
              <a:t> </a:t>
            </a:r>
            <a:r>
              <a:rPr lang="en-US" sz="1600" b="0" dirty="0"/>
              <a:t>Kunkel, University Librarian, Pacific University (Oregon</a:t>
            </a:r>
            <a:r>
              <a:rPr lang="en-US" sz="1600" b="0" dirty="0" smtClean="0"/>
              <a:t>), 2010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b="0" dirty="0"/>
              <a:t>Open Access Overview: Focusing on </a:t>
            </a:r>
            <a:r>
              <a:rPr lang="en-US" sz="1600" b="0" dirty="0" smtClean="0"/>
              <a:t>Open </a:t>
            </a:r>
            <a:r>
              <a:rPr lang="en-US" sz="1600" b="0" dirty="0"/>
              <a:t>A</a:t>
            </a:r>
            <a:r>
              <a:rPr lang="en-US" sz="1600" b="0" dirty="0" smtClean="0"/>
              <a:t>ccess </a:t>
            </a:r>
            <a:r>
              <a:rPr lang="en-US" sz="1600" b="0" dirty="0"/>
              <a:t>to </a:t>
            </a:r>
            <a:r>
              <a:rPr lang="en-US" sz="1600" b="0" dirty="0" smtClean="0"/>
              <a:t>Peer-reviewed Research Articles </a:t>
            </a:r>
            <a:r>
              <a:rPr lang="en-US" sz="1600" b="0" dirty="0"/>
              <a:t>and </a:t>
            </a:r>
            <a:r>
              <a:rPr lang="en-US" sz="1600" b="0" dirty="0" smtClean="0"/>
              <a:t>	Their Preprints</a:t>
            </a:r>
            <a:r>
              <a:rPr lang="en-US" sz="1600" b="0" dirty="0"/>
              <a:t>, </a:t>
            </a:r>
            <a:r>
              <a:rPr lang="en-US" sz="1600" b="0" dirty="0" smtClean="0"/>
              <a:t>first put online </a:t>
            </a:r>
            <a:r>
              <a:rPr lang="en-US" sz="1600" b="0" dirty="0"/>
              <a:t>June 21, 2004.  Last revised November 6, 2010. </a:t>
            </a:r>
            <a:r>
              <a:rPr lang="en-US" sz="1600" b="0" dirty="0" smtClean="0"/>
              <a:t>	</a:t>
            </a:r>
            <a:r>
              <a:rPr lang="en-US" sz="1600" b="0" dirty="0" smtClean="0">
                <a:hlinkClick r:id="rId5"/>
              </a:rPr>
              <a:t>http</a:t>
            </a:r>
            <a:r>
              <a:rPr lang="en-US" sz="1600" b="0" dirty="0">
                <a:hlinkClick r:id="rId5"/>
              </a:rPr>
              <a:t>://www.earlham.edu/~</a:t>
            </a:r>
            <a:r>
              <a:rPr lang="en-US" sz="1600" b="0" dirty="0" smtClean="0">
                <a:hlinkClick r:id="rId5"/>
              </a:rPr>
              <a:t>peters/fos/overview.htm</a:t>
            </a:r>
            <a:endParaRPr lang="en-US" sz="1600" b="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b="0" dirty="0" smtClean="0"/>
              <a:t>Strategies </a:t>
            </a:r>
            <a:r>
              <a:rPr lang="en-US" sz="1600" b="0" dirty="0"/>
              <a:t>for Developing an Institutional </a:t>
            </a:r>
            <a:r>
              <a:rPr lang="en-US" sz="1600" b="0" dirty="0" smtClean="0"/>
              <a:t>Repository, </a:t>
            </a:r>
            <a:r>
              <a:rPr lang="en-US" sz="1600" b="0" dirty="0"/>
              <a:t>Boise State </a:t>
            </a:r>
            <a:r>
              <a:rPr lang="en-US" sz="1600" b="0" dirty="0" smtClean="0"/>
              <a:t>University 	</a:t>
            </a:r>
            <a:r>
              <a:rPr lang="en-US" sz="1600" b="0" dirty="0" smtClean="0">
                <a:hlinkClick r:id="rId6"/>
              </a:rPr>
              <a:t>http</a:t>
            </a:r>
            <a:r>
              <a:rPr lang="en-US" sz="1600" b="0" dirty="0">
                <a:hlinkClick r:id="rId6"/>
              </a:rPr>
              <a:t>://works.bepress.com/michelle_armstrong/</a:t>
            </a:r>
            <a:endParaRPr lang="en-US" sz="1600" b="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b="0" dirty="0"/>
              <a:t>What and the Why of Institutional repositories (IR’s), Susan </a:t>
            </a:r>
            <a:r>
              <a:rPr lang="en-US" sz="1600" b="0" dirty="0" err="1"/>
              <a:t>Veldsman</a:t>
            </a:r>
            <a:r>
              <a:rPr lang="en-US" sz="1600" b="0" dirty="0"/>
              <a:t>, </a:t>
            </a:r>
            <a:r>
              <a:rPr lang="en-US" sz="1600" b="0" dirty="0" err="1"/>
              <a:t>eIFL</a:t>
            </a:r>
            <a:r>
              <a:rPr lang="en-US" sz="1600" b="0" dirty="0"/>
              <a:t> Content </a:t>
            </a:r>
            <a:r>
              <a:rPr lang="en-US" sz="1600" b="0" dirty="0" smtClean="0"/>
              <a:t>Manager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600" b="0" dirty="0"/>
              <a:t>Leveraging Institutional Repositories to Support Your Institution's Strategic Mission, Richard W. </a:t>
            </a:r>
            <a:r>
              <a:rPr lang="en-US" sz="1600" b="0" dirty="0" smtClean="0"/>
              <a:t>	Clement</a:t>
            </a:r>
            <a:r>
              <a:rPr lang="en-US" sz="1600" b="0" dirty="0"/>
              <a:t>, Dean of Libraries, Utah State University</a:t>
            </a:r>
            <a:r>
              <a:rPr lang="en-US" sz="1600" b="0" dirty="0" smtClean="0"/>
              <a:t>.</a:t>
            </a:r>
          </a:p>
          <a:p>
            <a:endParaRPr lang="en-US" sz="1600" dirty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Arial Narrow" pitchFamily="34" charset="0"/>
            </a:endParaRPr>
          </a:p>
          <a:p>
            <a:endParaRPr lang="en-US" sz="1600" dirty="0" smtClean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References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200" dirty="0" smtClean="0"/>
              <a:t>(continued)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76" y="1463040"/>
            <a:ext cx="8229600" cy="5166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b="0" dirty="0" smtClean="0"/>
              <a:t>The Institutional Repository in 2010... and Beyond, Online Information Conference 2009, 	Dec. 2, 2009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1400" b="0" dirty="0" err="1" smtClean="0"/>
              <a:t>Institutional</a:t>
            </a:r>
            <a:r>
              <a:rPr lang="fr-FR" sz="1400" b="0" dirty="0" smtClean="0"/>
              <a:t> </a:t>
            </a:r>
            <a:r>
              <a:rPr lang="fr-FR" sz="1400" b="0" dirty="0" err="1" smtClean="0"/>
              <a:t>Repositories</a:t>
            </a:r>
            <a:r>
              <a:rPr lang="fr-FR" sz="1400" b="0" dirty="0" smtClean="0"/>
              <a:t>, Tout de Suite, </a:t>
            </a:r>
            <a:r>
              <a:rPr lang="en-US" sz="1400" b="0" dirty="0" smtClean="0"/>
              <a:t>Charles W. Bailey, Jr., Digital Scholarship, 2008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b="0" dirty="0" smtClean="0"/>
              <a:t>A </a:t>
            </a:r>
            <a:r>
              <a:rPr lang="en-US" sz="1400" b="0" dirty="0" err="1" smtClean="0"/>
              <a:t>DSpace</a:t>
            </a:r>
            <a:r>
              <a:rPr lang="en-US" sz="1400" b="0" dirty="0" smtClean="0"/>
              <a:t> Institutional Repository, Sue </a:t>
            </a:r>
            <a:r>
              <a:rPr lang="en-US" sz="1400" b="0" dirty="0" err="1" smtClean="0"/>
              <a:t>Kunda</a:t>
            </a:r>
            <a:r>
              <a:rPr lang="en-US" sz="1400" b="0" dirty="0" smtClean="0"/>
              <a:t>, Institutional Repositories: Disseminating, 	Promoting, and Preserving Scholarship, September 30, 2009.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b="0" dirty="0" err="1" smtClean="0"/>
              <a:t>ScholarWorks</a:t>
            </a:r>
            <a:r>
              <a:rPr lang="en-US" sz="1400" b="0" dirty="0" smtClean="0"/>
              <a:t>: Showcasing Faculty Research While Promoting Open Access, Michelle 	Armstrong, Albertsons Library, Boise State University, 2009. 	</a:t>
            </a:r>
            <a:r>
              <a:rPr lang="en-US" sz="1400" b="0" dirty="0" smtClean="0">
                <a:hlinkClick r:id="rId3"/>
              </a:rPr>
              <a:t>http://</a:t>
            </a:r>
            <a:r>
              <a:rPr lang="en-US" sz="1400" b="0" u="sng" dirty="0" smtClean="0">
                <a:hlinkClick r:id="rId3"/>
              </a:rPr>
              <a:t>commons.pacificu.edu/cgi/viewcontent.cgi?article=1004&amp;context=sustainableschol</a:t>
            </a:r>
            <a:endParaRPr lang="en-US" sz="1400" b="0" u="sng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b="0" dirty="0" smtClean="0"/>
              <a:t>Institutional Repositories: Strategies for the Present and the Future, Connie Foster, Western 	Kentucky University; Jean-Gabriel </a:t>
            </a:r>
            <a:r>
              <a:rPr lang="en-US" sz="1400" b="0" dirty="0" err="1" smtClean="0"/>
              <a:t>Bankier</a:t>
            </a:r>
            <a:r>
              <a:rPr lang="en-US" sz="1400" b="0" dirty="0" smtClean="0"/>
              <a:t>, President, Berkeley Electronic Press; Glen 	Wiley, Cornell University Library, Strategy Session, NASIG 23rd Annual Conference, June 	6, 2008. </a:t>
            </a:r>
            <a:r>
              <a:rPr lang="en-US" sz="1400" b="0" dirty="0" smtClean="0">
                <a:hlinkClick r:id="rId4"/>
              </a:rPr>
              <a:t>http://works.bepress.com/jean_gabriel_bankier/5</a:t>
            </a:r>
            <a:endParaRPr lang="en-US" sz="14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400" b="0" dirty="0" smtClean="0"/>
              <a:t>Implementing an Institutional Repository, Pre-Conference </a:t>
            </a:r>
            <a:r>
              <a:rPr lang="en-CA" sz="1400" b="0" dirty="0" smtClean="0"/>
              <a:t>16th North Carolina Serials 	Conference, March 29, 2007.  </a:t>
            </a:r>
            <a:r>
              <a:rPr lang="en-US" sz="1400" b="0" dirty="0" smtClean="0"/>
              <a:t>Carol Hixson, University Librarian, University of Regina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b="0" dirty="0" smtClean="0"/>
              <a:t>Digital Repositories and the Future of Preservation and Use of Scientific Knowledge, 	INFORMATOLOGIA, Vol.44 No.1 </a:t>
            </a:r>
            <a:r>
              <a:rPr lang="en-US" sz="1400" b="0" dirty="0" err="1" smtClean="0"/>
              <a:t>Ožujak</a:t>
            </a:r>
            <a:r>
              <a:rPr lang="en-US" sz="1400" b="0" dirty="0" smtClean="0"/>
              <a:t> 2011;  </a:t>
            </a:r>
            <a:r>
              <a:rPr lang="en-US" sz="1400" b="0" dirty="0" smtClean="0">
                <a:hlinkClick r:id="rId5"/>
              </a:rPr>
              <a:t>http://hrcak.srce.hr/file/99976</a:t>
            </a:r>
            <a:endParaRPr lang="en-US" sz="1400" b="0" dirty="0" smtClean="0"/>
          </a:p>
          <a:p>
            <a:pPr marL="457200">
              <a:lnSpc>
                <a:spcPct val="150000"/>
              </a:lnSpc>
              <a:spcBef>
                <a:spcPts val="0"/>
              </a:spcBef>
              <a:buNone/>
            </a:pP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1641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Justification &amp; </a:t>
            </a:r>
            <a:br>
              <a:rPr lang="en-US" sz="4400" dirty="0" smtClean="0"/>
            </a:br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51" y="1487186"/>
            <a:ext cx="8558373" cy="4989814"/>
          </a:xfrm>
        </p:spPr>
        <p:txBody>
          <a:bodyPr anchor="t">
            <a:normAutofit fontScale="925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1900" dirty="0" smtClean="0">
                <a:solidFill>
                  <a:srgbClr val="006041"/>
                </a:solidFill>
              </a:rPr>
              <a:t>Justification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1600" dirty="0" smtClean="0"/>
              <a:t>An institutional repository will establish the university’s research </a:t>
            </a:r>
            <a:r>
              <a:rPr lang="en-US" sz="1600" b="1" dirty="0" smtClean="0">
                <a:solidFill>
                  <a:srgbClr val="006041"/>
                </a:solidFill>
              </a:rPr>
              <a:t>distribution strategy</a:t>
            </a:r>
            <a:r>
              <a:rPr lang="en-US" sz="1600" dirty="0" smtClean="0"/>
              <a:t>.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1600" dirty="0" smtClean="0"/>
              <a:t>An Institutional repository will enable the University Cabinet  to better serve the </a:t>
            </a:r>
            <a:r>
              <a:rPr lang="en-US" sz="1600" b="1" dirty="0" smtClean="0">
                <a:solidFill>
                  <a:srgbClr val="006041"/>
                </a:solidFill>
              </a:rPr>
              <a:t>university’s mission</a:t>
            </a:r>
            <a:r>
              <a:rPr lang="en-US" sz="1600" dirty="0" smtClean="0"/>
              <a:t>:</a:t>
            </a:r>
          </a:p>
          <a:p>
            <a:pPr marL="932688" lvl="1" indent="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i="1" dirty="0" smtClean="0">
                <a:solidFill>
                  <a:srgbClr val="006041"/>
                </a:solidFill>
              </a:rPr>
              <a:t>“The university actively facilitates learning through the preservation, discovery, synthesis, and dissemination of knowledge.”</a:t>
            </a:r>
            <a:r>
              <a:rPr lang="en-US" sz="1600" dirty="0" smtClean="0">
                <a:solidFill>
                  <a:srgbClr val="006041"/>
                </a:solidFill>
              </a:rPr>
              <a:t> </a:t>
            </a:r>
            <a:endParaRPr lang="en-US" sz="1600" dirty="0" smtClean="0"/>
          </a:p>
          <a:p>
            <a:pPr>
              <a:lnSpc>
                <a:spcPct val="160000"/>
              </a:lnSpc>
            </a:pPr>
            <a:r>
              <a:rPr lang="en-US" sz="1900" dirty="0" smtClean="0">
                <a:solidFill>
                  <a:srgbClr val="006041"/>
                </a:solidFill>
              </a:rPr>
              <a:t>Objectives of an Institutional Repository (IR)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1600" dirty="0" smtClean="0"/>
              <a:t>Create </a:t>
            </a:r>
            <a:r>
              <a:rPr lang="en-US" sz="1600" b="1" dirty="0" smtClean="0">
                <a:solidFill>
                  <a:srgbClr val="006041"/>
                </a:solidFill>
              </a:rPr>
              <a:t>global visibility </a:t>
            </a:r>
            <a:r>
              <a:rPr lang="en-US" sz="1600" dirty="0" smtClean="0"/>
              <a:t>for an institution's scholarly research.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1600" dirty="0" smtClean="0"/>
              <a:t>Collect content in a </a:t>
            </a:r>
            <a:r>
              <a:rPr lang="en-US" sz="1600" b="1" dirty="0" smtClean="0">
                <a:solidFill>
                  <a:srgbClr val="006041"/>
                </a:solidFill>
              </a:rPr>
              <a:t>single location</a:t>
            </a:r>
            <a:r>
              <a:rPr lang="en-US" sz="1600" dirty="0" smtClean="0"/>
              <a:t>. 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1600" dirty="0" smtClean="0"/>
              <a:t>Provide </a:t>
            </a:r>
            <a:r>
              <a:rPr lang="en-US" sz="1600" b="1" dirty="0" smtClean="0">
                <a:solidFill>
                  <a:srgbClr val="006041"/>
                </a:solidFill>
              </a:rPr>
              <a:t>open access </a:t>
            </a:r>
            <a:r>
              <a:rPr lang="en-US" sz="1600" dirty="0" smtClean="0"/>
              <a:t>to institutional research output by self-archiving it.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6041"/>
                </a:solidFill>
              </a:rPr>
              <a:t>Store and preserve</a:t>
            </a:r>
            <a:r>
              <a:rPr lang="en-US" sz="1600" dirty="0" smtClean="0"/>
              <a:t> other institutional </a:t>
            </a:r>
            <a:r>
              <a:rPr lang="en-US" sz="1600" b="1" dirty="0" smtClean="0">
                <a:solidFill>
                  <a:srgbClr val="006041"/>
                </a:solidFill>
              </a:rPr>
              <a:t>digital assets</a:t>
            </a:r>
            <a:r>
              <a:rPr lang="en-US" sz="1600" dirty="0" smtClean="0"/>
              <a:t>, including unpublished or otherwise easily lost ("grey") literature (e.g., theses or technical reports).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55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Necessity</a:t>
            </a:r>
            <a:r>
              <a:rPr lang="en-US" sz="4000" dirty="0" smtClean="0"/>
              <a:t> of an IR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12" y="1487185"/>
            <a:ext cx="8856833" cy="5187187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>
                <a:solidFill>
                  <a:srgbClr val="006041"/>
                </a:solidFill>
              </a:rPr>
              <a:t>Developing a Research Distribution Strategy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1600" dirty="0" smtClean="0"/>
              <a:t>“Dissemination of knowledge is as important to the university mission as its production.” (ARL, 2009)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“Every university that produces research should have a publishing strategy.” (Brown, 2007)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600" dirty="0" smtClean="0"/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1600" dirty="0" smtClean="0"/>
              <a:t>“This represents a shift from a passive role in research distribution to an active one.” (</a:t>
            </a:r>
            <a:r>
              <a:rPr lang="en-US" sz="1600" dirty="0" err="1" smtClean="0"/>
              <a:t>Shulenburger</a:t>
            </a:r>
            <a:r>
              <a:rPr lang="en-US" sz="1600" dirty="0" smtClean="0"/>
              <a:t>, 2007)</a:t>
            </a:r>
          </a:p>
          <a:p>
            <a:pPr marL="585216" lvl="1" indent="0">
              <a:buNone/>
            </a:pPr>
            <a:endParaRPr lang="en-US" sz="900" dirty="0" smtClean="0"/>
          </a:p>
          <a:p>
            <a:pPr lvl="0"/>
            <a:r>
              <a:rPr lang="en-US" sz="1900" dirty="0" smtClean="0">
                <a:solidFill>
                  <a:srgbClr val="006041"/>
                </a:solidFill>
              </a:rPr>
              <a:t>National and International Trends</a:t>
            </a:r>
          </a:p>
          <a:p>
            <a:pPr marL="137160" lvl="0" indent="0">
              <a:buNone/>
            </a:pPr>
            <a:endParaRPr lang="en-US" b="1" dirty="0" smtClean="0"/>
          </a:p>
          <a:p>
            <a:pPr marL="137160" lvl="0" indent="0">
              <a:buNone/>
            </a:pPr>
            <a:endParaRPr lang="en-US" b="1" dirty="0" smtClean="0"/>
          </a:p>
          <a:p>
            <a:pPr marL="137160" lvl="0" indent="0">
              <a:buNone/>
            </a:pPr>
            <a:endParaRPr lang="en-US" b="1" dirty="0" smtClean="0"/>
          </a:p>
          <a:p>
            <a:pPr marL="137160" lvl="0" indent="0">
              <a:buNone/>
            </a:pPr>
            <a:endParaRPr lang="en-US" b="1" dirty="0" smtClean="0"/>
          </a:p>
          <a:p>
            <a:pPr marL="137160" lvl="0" indent="0">
              <a:buNone/>
            </a:pPr>
            <a:endParaRPr lang="en-US" b="1" dirty="0" smtClean="0"/>
          </a:p>
          <a:p>
            <a:pPr marL="137160" lvl="0" indent="0">
              <a:buNone/>
            </a:pPr>
            <a:r>
              <a:rPr lang="en-US" b="1" dirty="0" smtClean="0"/>
              <a:t> </a:t>
            </a:r>
          </a:p>
          <a:p>
            <a:pPr marL="651510" lvl="0" indent="-514350">
              <a:buFont typeface="+mj-lt"/>
              <a:buAutoNum type="alphaUcPeriod"/>
            </a:pPr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 smtClean="0"/>
          </a:p>
          <a:p>
            <a:pPr marL="651510" indent="-514350">
              <a:buFont typeface="+mj-lt"/>
              <a:buAutoNum type="alphaUcPeriod" startAt="2"/>
            </a:pPr>
            <a:endParaRPr lang="en-US" b="1" dirty="0">
              <a:solidFill>
                <a:srgbClr val="FFC000"/>
              </a:solidFill>
            </a:endParaRPr>
          </a:p>
          <a:p>
            <a:pPr marL="651510" indent="-514350">
              <a:buFont typeface="+mj-lt"/>
              <a:buAutoNum type="alphaUcPeriod" startAt="2"/>
            </a:pPr>
            <a:endParaRPr lang="en-US" b="1" dirty="0" smtClean="0">
              <a:solidFill>
                <a:srgbClr val="FFC000"/>
              </a:solidFill>
            </a:endParaRPr>
          </a:p>
          <a:p>
            <a:pPr marL="651510" indent="-514350">
              <a:buFont typeface="+mj-lt"/>
              <a:buAutoNum type="alphaUcPeriod" startAt="2"/>
            </a:pPr>
            <a:endParaRPr lang="en-US" b="1" dirty="0" smtClean="0">
              <a:solidFill>
                <a:srgbClr val="FFC000"/>
              </a:solidFill>
            </a:endParaRPr>
          </a:p>
          <a:p>
            <a:pPr marL="651510" indent="-514350">
              <a:buFont typeface="+mj-lt"/>
              <a:buAutoNum type="alphaUcPeriod" startAt="2"/>
            </a:pPr>
            <a:endParaRPr lang="en-US" b="1" dirty="0">
              <a:solidFill>
                <a:srgbClr val="FFC000"/>
              </a:solidFill>
            </a:endParaRPr>
          </a:p>
          <a:p>
            <a:pPr marL="137160" indent="0">
              <a:buNone/>
            </a:pPr>
            <a:endParaRPr lang="en-US" b="1" dirty="0" smtClean="0"/>
          </a:p>
          <a:p>
            <a:endParaRPr lang="en-US" dirty="0"/>
          </a:p>
          <a:p>
            <a:pPr lvl="0"/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4220797"/>
            <a:ext cx="5772504" cy="2278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2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Peers and WVU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370" y="1400298"/>
            <a:ext cx="7959860" cy="5175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2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Status of MU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3320762"/>
            <a:ext cx="4040188" cy="533400"/>
          </a:xfrm>
          <a:solidFill>
            <a:srgbClr val="005800"/>
          </a:solidFill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NEEDS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3646454"/>
            <a:ext cx="4114800" cy="2972071"/>
          </a:xfrm>
        </p:spPr>
        <p:txBody>
          <a:bodyPr>
            <a:normAutofit fontScale="85000" lnSpcReduction="10000"/>
          </a:bodyPr>
          <a:lstStyle/>
          <a:p>
            <a:pPr marL="114300" lvl="1" indent="0">
              <a:lnSpc>
                <a:spcPct val="110000"/>
              </a:lnSpc>
              <a:buNone/>
            </a:pPr>
            <a:endParaRPr lang="en-US" sz="1800" dirty="0" smtClean="0"/>
          </a:p>
          <a:p>
            <a:pPr marL="48006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>
                <a:solidFill>
                  <a:prstClr val="black"/>
                </a:solidFill>
              </a:rPr>
              <a:t>Improve access to existing resources</a:t>
            </a:r>
          </a:p>
          <a:p>
            <a:pPr marL="48006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>
                <a:solidFill>
                  <a:prstClr val="black"/>
                </a:solidFill>
              </a:rPr>
              <a:t>Clear, easy process to facilitate self-publishing</a:t>
            </a:r>
          </a:p>
          <a:p>
            <a:pPr marL="48006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>
                <a:solidFill>
                  <a:prstClr val="black"/>
                </a:solidFill>
              </a:rPr>
              <a:t>Promote MU research work to global community</a:t>
            </a:r>
          </a:p>
          <a:p>
            <a:pPr marL="48006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>
                <a:solidFill>
                  <a:prstClr val="black"/>
                </a:solidFill>
              </a:rPr>
              <a:t>Secure management and maintenance of items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646455"/>
            <a:ext cx="4041775" cy="2961174"/>
          </a:xfrm>
        </p:spPr>
        <p:txBody>
          <a:bodyPr>
            <a:noAutofit/>
          </a:bodyPr>
          <a:lstStyle/>
          <a:p>
            <a:pPr marL="137160" indent="0">
              <a:buSzPct val="80000"/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480060" lvl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</a:rPr>
              <a:t>Disparate or scattered storage locations</a:t>
            </a:r>
          </a:p>
          <a:p>
            <a:pPr marL="480060" lvl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</a:rPr>
              <a:t>Limited or no access outside MU </a:t>
            </a:r>
          </a:p>
          <a:p>
            <a:pPr marL="480060" lvl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</a:rPr>
              <a:t>Antiquated or non-existent search capability</a:t>
            </a:r>
          </a:p>
          <a:p>
            <a:pPr marL="480060" lvl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</a:rPr>
              <a:t>Long-term preservation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84218"/>
            <a:ext cx="8229600" cy="1142999"/>
          </a:xfrm>
          <a:prstGeom prst="rect">
            <a:avLst/>
          </a:prstGeom>
        </p:spPr>
        <p:txBody>
          <a:bodyPr vert="horz">
            <a:noAutofit/>
          </a:bodyPr>
          <a:lstStyle>
            <a:lvl1pPr marL="480060" indent="-342900" algn="l" rtl="0" eaLnBrk="1" latinLnBrk="0" hangingPunct="1">
              <a:spcBef>
                <a:spcPct val="20000"/>
              </a:spcBef>
              <a:buClr>
                <a:srgbClr val="006041"/>
              </a:buClr>
              <a:buSzPct val="65000"/>
              <a:buFont typeface="Wingdings 2" pitchFamily="18" charset="2"/>
              <a:buChar char=""/>
              <a:defRPr kumimoji="0"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28116" indent="-342900" algn="l" rtl="0" eaLnBrk="1" latinLnBrk="0" hangingPunct="1">
              <a:spcBef>
                <a:spcPct val="20000"/>
              </a:spcBef>
              <a:buClr>
                <a:srgbClr val="006041"/>
              </a:buClr>
              <a:buSzPct val="80000"/>
              <a:buFont typeface="Wingdings 2" pitchFamily="18" charset="2"/>
              <a:buChar char=""/>
              <a:defRPr kumimoji="0"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91006" indent="-285750" algn="l" rtl="0" eaLnBrk="1" latinLnBrk="0" hangingPunct="1">
              <a:spcBef>
                <a:spcPct val="20000"/>
              </a:spcBef>
              <a:buClr>
                <a:srgbClr val="006041"/>
              </a:buClr>
              <a:buSzPct val="95000"/>
              <a:buFont typeface="Wingdings 2" pitchFamily="18" charset="2"/>
              <a:buChar char=""/>
              <a:defRPr kumimoji="0"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56182" indent="-285750" algn="l" rtl="0" eaLnBrk="1" latinLnBrk="0" hangingPunct="1">
              <a:spcBef>
                <a:spcPct val="20000"/>
              </a:spcBef>
              <a:buClr>
                <a:srgbClr val="006041"/>
              </a:buClr>
              <a:buSzPct val="100000"/>
              <a:buFont typeface="Wingdings 2" pitchFamily="18" charset="2"/>
              <a:buChar char=""/>
              <a:defRPr kumimoji="0"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48206" indent="-285750" algn="l" rtl="0" eaLnBrk="1" latinLnBrk="0" hangingPunct="1">
              <a:spcBef>
                <a:spcPct val="20000"/>
              </a:spcBef>
              <a:buClr>
                <a:srgbClr val="006041"/>
              </a:buClr>
              <a:buFont typeface="Wingdings 2" pitchFamily="18" charset="2"/>
              <a:buChar char=""/>
              <a:defRPr kumimoji="0"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b="1" dirty="0" smtClean="0">
                <a:solidFill>
                  <a:srgbClr val="005C00"/>
                </a:solidFill>
              </a:rPr>
              <a:t>Marshall University has—and continues to produce—an  extensive, varied range of valuable, historic, significant, and unique content, by faculty, staff, and students.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1412113"/>
            <a:ext cx="8229600" cy="533400"/>
          </a:xfrm>
          <a:prstGeom prst="rect">
            <a:avLst/>
          </a:prstGeom>
          <a:solidFill>
            <a:srgbClr val="005800"/>
          </a:solidFill>
          <a:scene3d>
            <a:camera prst="orthographicFront"/>
            <a:lightRig rig="threePt" dir="t"/>
          </a:scene3d>
          <a:sp3d prstMaterial="matte"/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rgbClr val="006041"/>
              </a:buClr>
              <a:buSzPct val="65000"/>
              <a:buFont typeface="Wingdings 2" pitchFamily="18" charset="2"/>
              <a:buNone/>
              <a:defRPr kumimoji="0" sz="2400" b="0" kern="1200" cap="all" baseline="0">
                <a:solidFill>
                  <a:srgbClr val="00604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28116" indent="-342900" algn="l" rtl="0" eaLnBrk="1" latinLnBrk="0" hangingPunct="1">
              <a:spcBef>
                <a:spcPct val="20000"/>
              </a:spcBef>
              <a:buClr>
                <a:srgbClr val="006041"/>
              </a:buClr>
              <a:buSzPct val="80000"/>
              <a:buFont typeface="Wingdings 2" pitchFamily="18" charset="2"/>
              <a:buNone/>
              <a:defRPr kumimoji="0"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48156" indent="-342900" algn="l" rtl="0" eaLnBrk="1" latinLnBrk="0" hangingPunct="1">
              <a:spcBef>
                <a:spcPct val="20000"/>
              </a:spcBef>
              <a:buClr>
                <a:srgbClr val="006041"/>
              </a:buClr>
              <a:buSzPct val="95000"/>
              <a:buFont typeface="Wingdings 2" pitchFamily="18" charset="2"/>
              <a:buNone/>
              <a:defRPr kumimoji="0" sz="1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13332" indent="-342900" algn="l" rtl="0" eaLnBrk="1" latinLnBrk="0" hangingPunct="1">
              <a:spcBef>
                <a:spcPct val="20000"/>
              </a:spcBef>
              <a:buClr>
                <a:srgbClr val="006041"/>
              </a:buClr>
              <a:buSzPct val="100000"/>
              <a:buFont typeface="Wingdings 2" pitchFamily="18" charset="2"/>
              <a:buNone/>
              <a:defRPr kumimoji="0"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05356" indent="-342900" algn="l" rtl="0" eaLnBrk="1" latinLnBrk="0" hangingPunct="1">
              <a:spcBef>
                <a:spcPct val="20000"/>
              </a:spcBef>
              <a:buClr>
                <a:srgbClr val="006041"/>
              </a:buClr>
              <a:buFont typeface="Wingdings 2" pitchFamily="18" charset="2"/>
              <a:buNone/>
              <a:defRPr kumimoji="0"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CONTENT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4646612" y="3320758"/>
            <a:ext cx="4040188" cy="533400"/>
          </a:xfrm>
          <a:solidFill>
            <a:srgbClr val="005800"/>
          </a:solidFill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ISSUES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0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Content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675" y="1497460"/>
            <a:ext cx="4745303" cy="5152722"/>
          </a:xfrm>
        </p:spPr>
        <p:txBody>
          <a:bodyPr>
            <a:noAutofit/>
          </a:bodyPr>
          <a:lstStyle/>
          <a:p>
            <a:pPr marL="548640"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01652F"/>
                </a:solidFill>
              </a:rPr>
              <a:t>Scholarly Works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/>
              <a:t>Published material 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6041"/>
                </a:solidFill>
              </a:rPr>
              <a:t>Journal papers (post-prints) 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6041"/>
                </a:solidFill>
              </a:rPr>
              <a:t>Book chapters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6041"/>
                </a:solidFill>
              </a:rPr>
              <a:t>Books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6041"/>
                </a:solidFill>
              </a:rPr>
              <a:t>Patents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6041"/>
                </a:solidFill>
              </a:rPr>
              <a:t>Conference papers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/>
              <a:t>Unpublished / “grey” material  </a:t>
            </a:r>
            <a:r>
              <a:rPr lang="en-US" sz="1600" dirty="0" smtClean="0"/>
              <a:t>(PC, personal webpages, etc.)</a:t>
            </a:r>
          </a:p>
          <a:p>
            <a:pPr lvl="2" indent="-365760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6041"/>
                </a:solidFill>
              </a:rPr>
              <a:t>Pre-prints</a:t>
            </a:r>
          </a:p>
          <a:p>
            <a:pPr lvl="2" indent="-365760">
              <a:lnSpc>
                <a:spcPct val="11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6041"/>
                </a:solidFill>
              </a:rPr>
              <a:t>Theses and dissertations</a:t>
            </a:r>
            <a:endParaRPr lang="en-US" sz="1200" u="sng" dirty="0" smtClean="0">
              <a:solidFill>
                <a:srgbClr val="006041"/>
              </a:solidFill>
              <a:hlinkClick r:id="rId3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6041"/>
                </a:solidFill>
              </a:rPr>
              <a:t>Undergraduate honors theses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6041"/>
                </a:solidFill>
              </a:rPr>
              <a:t>Working papers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6041"/>
                </a:solidFill>
              </a:rPr>
              <a:t>Technical reports</a:t>
            </a:r>
          </a:p>
          <a:p>
            <a:pPr marL="548640">
              <a:lnSpc>
                <a:spcPct val="110000"/>
              </a:lnSpc>
              <a:spcBef>
                <a:spcPts val="0"/>
              </a:spcBef>
            </a:pPr>
            <a:endParaRPr lang="en-US" sz="1200" u="sng" dirty="0" smtClean="0">
              <a:solidFill>
                <a:srgbClr val="006041"/>
              </a:solidFill>
              <a:hlinkClick r:id="rId3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127" y="1452118"/>
            <a:ext cx="4170373" cy="5198064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600" b="1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/>
              <a:t>Unpublished / “grey” material  (continued) </a:t>
            </a:r>
            <a:endParaRPr lang="en-US" sz="1600" dirty="0" smtClean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5C00"/>
                </a:solidFill>
              </a:rPr>
              <a:t>Progress/status reports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5C00"/>
                </a:solidFill>
              </a:rPr>
              <a:t>Committee reports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5C00"/>
                </a:solidFill>
              </a:rPr>
              <a:t>White papers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5C00"/>
                </a:solidFill>
              </a:rPr>
              <a:t>Final research reports 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5C00"/>
                </a:solidFill>
              </a:rPr>
              <a:t>Presentations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5C00"/>
                </a:solidFill>
              </a:rPr>
              <a:t>Posters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/>
              <a:t>Supporting material 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6000"/>
                </a:solidFill>
              </a:rPr>
              <a:t>Data sets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6000"/>
                </a:solidFill>
              </a:rPr>
              <a:t>Models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6000"/>
                </a:solidFill>
              </a:rPr>
              <a:t>Simulations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Content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200" dirty="0"/>
              <a:t>C</a:t>
            </a:r>
            <a:r>
              <a:rPr lang="en-US" sz="2200" dirty="0" smtClean="0"/>
              <a:t>ontinued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676" y="1444560"/>
            <a:ext cx="4208124" cy="53114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rgbClr val="006600"/>
                </a:solidFill>
              </a:rPr>
              <a:t>Faculty &amp; Student Creative Works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5600" dirty="0" smtClean="0"/>
              <a:t>Music Scores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5600" dirty="0" smtClean="0"/>
              <a:t>Poetry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5600" dirty="0" smtClean="0"/>
              <a:t>Fiction and Creative Non-Fiction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5600" dirty="0" smtClean="0"/>
              <a:t>Art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5600" dirty="0"/>
              <a:t>Dance and Music Performances</a:t>
            </a:r>
            <a:endParaRPr lang="en-US" sz="5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rgbClr val="006600"/>
                </a:solidFill>
              </a:rPr>
              <a:t>Classroom Resources 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5600" dirty="0" smtClean="0"/>
              <a:t>Learning Objects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5600" dirty="0" smtClean="0"/>
              <a:t>Lectures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5600" dirty="0" smtClean="0"/>
              <a:t>Textbooks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5600" dirty="0" smtClean="0"/>
              <a:t>Syllabi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5600" dirty="0" smtClean="0"/>
              <a:t>Supplementary Course Material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rgbClr val="006600"/>
                </a:solidFill>
              </a:rPr>
              <a:t>Manuscripts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5600" dirty="0" smtClean="0"/>
              <a:t>Diaries</a:t>
            </a:r>
            <a:endParaRPr lang="en-US" sz="5600" dirty="0"/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5600" dirty="0" smtClean="0"/>
              <a:t>Notebooks</a:t>
            </a:r>
            <a:endParaRPr lang="en-US" sz="5600" dirty="0"/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5600" dirty="0" smtClean="0"/>
              <a:t>Correspondence</a:t>
            </a:r>
            <a:endParaRPr lang="en-US" sz="7200" dirty="0" smtClean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44561"/>
            <a:ext cx="4177301" cy="5198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006600"/>
                </a:solidFill>
              </a:rPr>
              <a:t>University Archives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/>
              <a:t>Yearbooks: </a:t>
            </a:r>
            <a:r>
              <a:rPr lang="en-US" sz="1400" i="1" dirty="0" err="1" smtClean="0"/>
              <a:t>Mirabilia</a:t>
            </a:r>
            <a:r>
              <a:rPr lang="en-US" sz="1400" i="1" dirty="0" smtClean="0"/>
              <a:t>, Chief Justice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/>
              <a:t>Newspapers: </a:t>
            </a:r>
            <a:r>
              <a:rPr lang="en-US" sz="1400" i="1" dirty="0" smtClean="0"/>
              <a:t>The Parthenon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/>
              <a:t>Commencement programs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/>
              <a:t>“50 Years Ago Today” with the WSAZ-TV news film: 1952-present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/>
              <a:t>Administration documents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/>
              <a:t>Newsletters: Academic Affairs, MU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/>
              <a:t>Minutes: Board of Governors meetings, Faculty Senate meetings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/>
              <a:t>MU events: Commencements, Cyber-Infrastructure Day, Week of Welcome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/>
              <a:t>Other department-produced materials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/>
              <a:t>Campus lectures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/>
              <a:t>Campus web pages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66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arshall University &amp;#x0D;&amp;#x0A;Institutional Repository Proposal&amp;quot;&quot;/&gt;&lt;property id=&quot;20307&quot; value=&quot;256&quot;/&gt;&lt;/object&gt;&lt;object type=&quot;3&quot; unique_id=&quot;10067&quot;&gt;&lt;property id=&quot;20148&quot; value=&quot;5&quot;/&gt;&lt;property id=&quot;20300&quot; value=&quot;Slide 32 - &amp;quot;References&amp;quot;&quot;/&gt;&lt;property id=&quot;20307&quot; value=&quot;262&quot;/&gt;&lt;/object&gt;&lt;object type=&quot;3&quot; unique_id=&quot;10140&quot;&gt;&lt;property id=&quot;20148&quot; value=&quot;5&quot;/&gt;&lt;property id=&quot;20300&quot; value=&quot;Slide 3 - &amp;quot;What is an Institutional Repository (IR)?&amp;quot;&quot;/&gt;&lt;property id=&quot;20307&quot; value=&quot;263&quot;/&gt;&lt;/object&gt;&lt;object type=&quot;3&quot; unique_id=&quot;10142&quot;&gt;&lt;property id=&quot;20148&quot; value=&quot;5&quot;/&gt;&lt;property id=&quot;20300&quot; value=&quot;Slide 8 - &amp;quot;Content&amp;quot;&quot;/&gt;&lt;property id=&quot;20307&quot; value=&quot;265&quot;/&gt;&lt;/object&gt;&lt;object type=&quot;3&quot; unique_id=&quot;10272&quot;&gt;&lt;property id=&quot;20148&quot; value=&quot;5&quot;/&gt;&lt;property id=&quot;20300&quot; value=&quot;Slide 30 - &amp;quot;Conclusion&amp;quot;&quot;/&gt;&lt;property id=&quot;20307&quot; value=&quot;271&quot;/&gt;&lt;/object&gt;&lt;object type=&quot;3&quot; unique_id=&quot;10664&quot;&gt;&lt;property id=&quot;20148&quot; value=&quot;5&quot;/&gt;&lt;property id=&quot;20300&quot; value=&quot;Slide 31 - &amp;quot;Questions?&amp;quot;&quot;/&gt;&lt;property id=&quot;20307&quot; value=&quot;284&quot;/&gt;&lt;/object&gt;&lt;object type=&quot;3&quot; unique_id=&quot;11916&quot;&gt;&lt;property id=&quot;20148&quot; value=&quot;5&quot;/&gt;&lt;property id=&quot;20300&quot; value=&quot;Slide 17 - &amp;quot;Benefits to&amp;#x0D;&amp;#x0A;Marshall University&amp;quot;&quot;/&gt;&lt;property id=&quot;20307&quot; value=&quot;301&quot;/&gt;&lt;/object&gt;&lt;object type=&quot;3&quot; unique_id=&quot;12771&quot;&gt;&lt;property id=&quot;20148&quot; value=&quot;5&quot;/&gt;&lt;property id=&quot;20300&quot; value=&quot;Slide 28 - &amp;quot;Measuring Success&amp;quot;&quot;/&gt;&lt;property id=&quot;20307&quot; value=&quot;313&quot;/&gt;&lt;/object&gt;&lt;object type=&quot;3&quot; unique_id=&quot;13483&quot;&gt;&lt;property id=&quot;20148&quot; value=&quot;5&quot;/&gt;&lt;property id=&quot;20300&quot; value=&quot;Slide 5 - &amp;quot;Necessity of an IR&amp;quot;&quot;/&gt;&lt;property id=&quot;20307&quot; value=&quot;314&quot;/&gt;&lt;/object&gt;&lt;object type=&quot;3&quot; unique_id=&quot;13742&quot;&gt;&lt;property id=&quot;20148&quot; value=&quot;5&quot;/&gt;&lt;property id=&quot;20300&quot; value=&quot;Slide 20 - &amp;quot;Proposal&amp;quot;&quot;/&gt;&lt;property id=&quot;20307&quot; value=&quot;319&quot;/&gt;&lt;/object&gt;&lt;object type=&quot;3&quot; unique_id=&quot;13743&quot;&gt;&lt;property id=&quot;20148&quot; value=&quot;5&quot;/&gt;&lt;property id=&quot;20300&quot; value=&quot;Slide 21 - &amp;quot;&amp;#x0D;&amp;#x0A;Proposal Timeline&amp;#x0D;&amp;#x0A;&amp;quot;&quot;/&gt;&lt;property id=&quot;20307&quot; value=&quot;320&quot;/&gt;&lt;/object&gt;&lt;object type=&quot;3&quot; unique_id=&quot;13744&quot;&gt;&lt;property id=&quot;20148&quot; value=&quot;5&quot;/&gt;&lt;property id=&quot;20300&quot; value=&quot;Slide 22 - &amp;quot;Proposal Timeline&amp;#x0D;&amp;#x0A;(continued)&amp;quot;&quot;/&gt;&lt;property id=&quot;20307&quot; value=&quot;321&quot;/&gt;&lt;/object&gt;&lt;object type=&quot;3&quot; unique_id=&quot;13745&quot;&gt;&lt;property id=&quot;20148&quot; value=&quot;5&quot;/&gt;&lt;property id=&quot;20300&quot; value=&quot;Slide 23 - &amp;quot;Proposal Timeline&amp;#x0D;&amp;#x0A;(continued)&amp;quot;&quot;/&gt;&lt;property id=&quot;20307&quot; value=&quot;322&quot;/&gt;&lt;/object&gt;&lt;object type=&quot;3&quot; unique_id=&quot;13747&quot;&gt;&lt;property id=&quot;20148&quot; value=&quot;5&quot;/&gt;&lt;property id=&quot;20300&quot; value=&quot;Slide 29 - &amp;quot;Future Challenges &amp;#x0D;&amp;#x0A;&amp;amp; Opportunities&amp;quot;&quot;/&gt;&lt;property id=&quot;20307&quot; value=&quot;318&quot;/&gt;&lt;/object&gt;&lt;object type=&quot;3&quot; unique_id=&quot;13824&quot;&gt;&lt;property id=&quot;20148&quot; value=&quot;5&quot;/&gt;&lt;property id=&quot;20300&quot; value=&quot;Slide 9 - &amp;quot;Content&amp;#x0D;&amp;#x0A;Continued&amp;quot;&quot;/&gt;&lt;property id=&quot;20307&quot; value=&quot;324&quot;/&gt;&lt;/object&gt;&lt;object type=&quot;3&quot; unique_id=&quot;13853&quot;&gt;&lt;property id=&quot;20148&quot; value=&quot;5&quot;/&gt;&lt;property id=&quot;20300&quot; value=&quot;Slide 4 - &amp;quot;Justification &amp;amp; &amp;#x0D;&amp;#x0A;Objectives&amp;quot;&quot;/&gt;&lt;property id=&quot;20307&quot; value=&quot;325&quot;/&gt;&lt;/object&gt;&lt;object type=&quot;3&quot; unique_id=&quot;13966&quot;&gt;&lt;property id=&quot;20148&quot; value=&quot;5&quot;/&gt;&lt;property id=&quot;20300&quot; value=&quot;Slide 6 - &amp;quot;Peers and WVU&amp;quot;&quot;/&gt;&lt;property id=&quot;20307&quot; value=&quot;326&quot;/&gt;&lt;/object&gt;&lt;object type=&quot;3&quot; unique_id=&quot;13993&quot;&gt;&lt;property id=&quot;20148&quot; value=&quot;5&quot;/&gt;&lt;property id=&quot;20300&quot; value=&quot;Slide 18 - &amp;quot;Benefits to Faculty/Researchers&amp;quot;&quot;/&gt;&lt;property id=&quot;20307&quot; value=&quot;328&quot;/&gt;&lt;/object&gt;&lt;object type=&quot;3&quot; unique_id=&quot;13995&quot;&gt;&lt;property id=&quot;20148&quot; value=&quot;5&quot;/&gt;&lt;property id=&quot;20300&quot; value=&quot;Slide 10 - &amp;quot;Locations of Content &amp;#x0D;&amp;#x0A;(Example 1)&amp;quot;&quot;/&gt;&lt;property id=&quot;20307&quot; value=&quot;329&quot;/&gt;&lt;/object&gt;&lt;object type=&quot;3&quot; unique_id=&quot;13996&quot;&gt;&lt;property id=&quot;20148&quot; value=&quot;5&quot;/&gt;&lt;property id=&quot;20300&quot; value=&quot;Slide 24 - &amp;quot;Ensuring Success&amp;quot;&quot;/&gt;&lt;property id=&quot;20307&quot; value=&quot;330&quot;/&gt;&lt;/object&gt;&lt;object type=&quot;3&quot; unique_id=&quot;13998&quot;&gt;&lt;property id=&quot;20148&quot; value=&quot;5&quot;/&gt;&lt;property id=&quot;20300&quot; value=&quot;Slide 33 - &amp;quot;References&amp;#x0D;&amp;#x0A;(continued)&amp;quot;&quot;/&gt;&lt;property id=&quot;20307&quot; value=&quot;333&quot;/&gt;&lt;/object&gt;&lt;object type=&quot;3&quot; unique_id=&quot;14198&quot;&gt;&lt;property id=&quot;20148&quot; value=&quot;5&quot;/&gt;&lt;property id=&quot;20300&quot; value=&quot;Slide 2 - &amp;quot;Ad Hoc Committee on MU &amp;#x0D;&amp;#x0A;Institutional Repository&amp;quot;&quot;/&gt;&lt;property id=&quot;20307&quot; value=&quot;334&quot;/&gt;&lt;/object&gt;&lt;object type=&quot;3&quot; unique_id=&quot;14200&quot;&gt;&lt;property id=&quot;20148&quot; value=&quot;5&quot;/&gt;&lt;property id=&quot;20300&quot; value=&quot;Slide 11 - &amp;quot;Locations of Content &amp;#x0D;&amp;#x0A;(Example 2)&amp;quot;&quot;/&gt;&lt;property id=&quot;20307&quot; value=&quot;336&quot;/&gt;&lt;/object&gt;&lt;object type=&quot;3&quot; unique_id=&quot;14701&quot;&gt;&lt;property id=&quot;20148&quot; value=&quot;5&quot;/&gt;&lt;property id=&quot;20300&quot; value=&quot;Slide 27 - &amp;quot;Digital CommonsTM &amp;#x0D;&amp;#x0A;Features (continued)&amp;quot;&quot;/&gt;&lt;property id=&quot;20307&quot; value=&quot;339&quot;/&gt;&lt;/object&gt;&lt;object type=&quot;3&quot; unique_id=&quot;14702&quot;&gt;&lt;property id=&quot;20148&quot; value=&quot;5&quot;/&gt;&lt;property id=&quot;20300&quot; value=&quot;Slide 26 - &amp;quot;Digital CommonsTM &amp;#x0D;&amp;#x0A;Features (continued)&amp;quot;&quot;/&gt;&lt;property id=&quot;20307&quot; value=&quot;340&quot;/&gt;&lt;/object&gt;&lt;object type=&quot;3&quot; unique_id=&quot;14735&quot;&gt;&lt;property id=&quot;20148&quot; value=&quot;5&quot;/&gt;&lt;property id=&quot;20300&quot; value=&quot;Slide 13 - &amp;quot;Proposed IR Content&amp;quot;&quot;/&gt;&lt;property id=&quot;20307&quot; value=&quot;342&quot;/&gt;&lt;/object&gt;&lt;object type=&quot;3&quot; unique_id=&quot;14738&quot;&gt;&lt;property id=&quot;20148&quot; value=&quot;5&quot;/&gt;&lt;property id=&quot;20300&quot; value=&quot;Slide 16 - &amp;quot;Institutional&amp;#x0D;&amp;#x0A;Repository&amp;quot;&quot;/&gt;&lt;property id=&quot;20307&quot; value=&quot;346&quot;/&gt;&lt;/object&gt;&lt;object type=&quot;3&quot; unique_id=&quot;14774&quot;&gt;&lt;property id=&quot;20148&quot; value=&quot;5&quot;/&gt;&lt;property id=&quot;20300&quot; value=&quot;Slide 14 - &amp;quot;Proposed IR Content&amp;#x0D;&amp;#x0A;Continued&amp;quot;&quot;/&gt;&lt;property id=&quot;20307&quot; value=&quot;347&quot;/&gt;&lt;/object&gt;&lt;object type=&quot;3&quot; unique_id=&quot;14775&quot;&gt;&lt;property id=&quot;20148&quot; value=&quot;5&quot;/&gt;&lt;property id=&quot;20300&quot; value=&quot;Slide 25 - &amp;quot;Digital CommonsTM &amp;#x0D;&amp;#x0A; Features&amp;quot;&quot;/&gt;&lt;property id=&quot;20307&quot; value=&quot;350&quot;/&gt;&lt;/object&gt;&lt;object type=&quot;3&quot; unique_id=&quot;15255&quot;&gt;&lt;property id=&quot;20148&quot; value=&quot;5&quot;/&gt;&lt;property id=&quot;20300&quot; value=&quot;Slide 19 - &amp;quot;Faculty Comment&amp;quot;&quot;/&gt;&lt;property id=&quot;20307&quot; value=&quot;355&quot;/&gt;&lt;/object&gt;&lt;object type=&quot;3&quot; unique_id=&quot;16517&quot;&gt;&lt;property id=&quot;20148&quot; value=&quot;5&quot;/&gt;&lt;property id=&quot;20300&quot; value=&quot;Slide 12 - &amp;quot;Solution: MU IR&amp;quot;&quot;/&gt;&lt;property id=&quot;20307&quot; value=&quot;370&quot;/&gt;&lt;/object&gt;&lt;object type=&quot;3&quot; unique_id=&quot;16663&quot;&gt;&lt;property id=&quot;20148&quot; value=&quot;5&quot;/&gt;&lt;property id=&quot;20300&quot; value=&quot;Slide 7 - &amp;quot;Status of MU &amp;quot;&quot;/&gt;&lt;property id=&quot;20307&quot; value=&quot;375&quot;/&gt;&lt;/object&gt;&lt;object type=&quot;3&quot; unique_id=&quot;16664&quot;&gt;&lt;property id=&quot;20148&quot; value=&quot;5&quot;/&gt;&lt;property id=&quot;20300&quot; value=&quot;Slide 15 - &amp;quot;Collect&amp;quot;&quot;/&gt;&lt;property id=&quot;20307&quot; value=&quot;37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8E5500"/>
      </a:hlink>
      <a:folHlink>
        <a:srgbClr val="7E953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5557</TotalTime>
  <Words>2149</Words>
  <Application>Microsoft Office PowerPoint</Application>
  <PresentationFormat>On-screen Show (4:3)</PresentationFormat>
  <Paragraphs>452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Marshall University  Institutional Repository Proposal</vt:lpstr>
      <vt:lpstr>Ad Hoc Committee on MU  Institutional Repository</vt:lpstr>
      <vt:lpstr>What is an Institutional Repository (IR)?</vt:lpstr>
      <vt:lpstr>Justification &amp;  Objectives</vt:lpstr>
      <vt:lpstr>Necessity of an IR</vt:lpstr>
      <vt:lpstr>Peers and WVU</vt:lpstr>
      <vt:lpstr>Status of MU </vt:lpstr>
      <vt:lpstr>Content</vt:lpstr>
      <vt:lpstr>Content Continued</vt:lpstr>
      <vt:lpstr>Locations of Content  (Example 1)</vt:lpstr>
      <vt:lpstr>Locations of Content  (Example 2)</vt:lpstr>
      <vt:lpstr>Solution: MU IR</vt:lpstr>
      <vt:lpstr>Proposed IR Content</vt:lpstr>
      <vt:lpstr>Proposed IR Content Continued</vt:lpstr>
      <vt:lpstr>Collect</vt:lpstr>
      <vt:lpstr>Institutional Repository</vt:lpstr>
      <vt:lpstr>Benefits to Marshall University</vt:lpstr>
      <vt:lpstr>Benefits to Faculty/Researchers</vt:lpstr>
      <vt:lpstr>Faculty Comment</vt:lpstr>
      <vt:lpstr>Proposal</vt:lpstr>
      <vt:lpstr> Proposal Timeline </vt:lpstr>
      <vt:lpstr>Proposal Timeline (continued)</vt:lpstr>
      <vt:lpstr>Proposal Timeline (continued)</vt:lpstr>
      <vt:lpstr>Ensuring Success</vt:lpstr>
      <vt:lpstr>Digital CommonsTM   Features</vt:lpstr>
      <vt:lpstr>Digital CommonsTM  Features (continued)</vt:lpstr>
      <vt:lpstr>Digital CommonsTM  Features (continued)</vt:lpstr>
      <vt:lpstr>Measuring Success</vt:lpstr>
      <vt:lpstr>Future Challenges  &amp; Opportunities</vt:lpstr>
      <vt:lpstr>Conclusion</vt:lpstr>
      <vt:lpstr>Questions?</vt:lpstr>
      <vt:lpstr>References</vt:lpstr>
      <vt:lpstr>References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Marshall University  Institutional Repository Proposal</dc:title>
  <dc:creator>Kaplan, Paula</dc:creator>
  <cp:lastModifiedBy>zhangj</cp:lastModifiedBy>
  <cp:revision>409</cp:revision>
  <cp:lastPrinted>2011-06-08T23:30:22Z</cp:lastPrinted>
  <dcterms:created xsi:type="dcterms:W3CDTF">2011-05-18T18:20:07Z</dcterms:created>
  <dcterms:modified xsi:type="dcterms:W3CDTF">2011-06-13T13:58:50Z</dcterms:modified>
</cp:coreProperties>
</file>