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2" r:id="rId3"/>
    <p:sldId id="263" r:id="rId4"/>
    <p:sldId id="257" r:id="rId5"/>
    <p:sldId id="258" r:id="rId6"/>
    <p:sldId id="259" r:id="rId7"/>
    <p:sldId id="260" r:id="rId8"/>
    <p:sldId id="261" r:id="rId9"/>
    <p:sldId id="286" r:id="rId10"/>
    <p:sldId id="264" r:id="rId11"/>
    <p:sldId id="265" r:id="rId12"/>
    <p:sldId id="267" r:id="rId13"/>
    <p:sldId id="269" r:id="rId14"/>
    <p:sldId id="273" r:id="rId15"/>
    <p:sldId id="271" r:id="rId16"/>
    <p:sldId id="274" r:id="rId17"/>
    <p:sldId id="272" r:id="rId18"/>
    <p:sldId id="275" r:id="rId19"/>
    <p:sldId id="276" r:id="rId20"/>
    <p:sldId id="268" r:id="rId21"/>
    <p:sldId id="279" r:id="rId22"/>
    <p:sldId id="270" r:id="rId23"/>
    <p:sldId id="285" r:id="rId24"/>
    <p:sldId id="277" r:id="rId25"/>
    <p:sldId id="282" r:id="rId26"/>
    <p:sldId id="278" r:id="rId27"/>
    <p:sldId id="280" r:id="rId28"/>
    <p:sldId id="284" r:id="rId29"/>
    <p:sldId id="281" r:id="rId30"/>
    <p:sldId id="283" r:id="rId31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B3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0" y="3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06C74-C327-4B8B-B8FC-729B19E123F0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8B615-04F5-4F10-BE94-CF743F20B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28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968EE-58F5-4798-BDE2-55BBB0190D06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DFD8B-2204-4C1C-9F67-8DE81E5FF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79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This is a “101” class.  Our goal is not to make you experts!  The goal is to introduce</a:t>
            </a:r>
            <a:r>
              <a:rPr lang="en-US" baseline="0" dirty="0" smtClean="0"/>
              <a:t> you to the basic concepts and complexities associated with a digital project of ANY size.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There are at least 4 other stand alone workshops here… Copyright, Metadata, Outsourcing, and editing images.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DFD8B-2204-4C1C-9F67-8DE81E5FF3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66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going to stick a funnel in your ear and pour in the information.  Session 0ne and Session Three are broad and general and Session Two gets</a:t>
            </a:r>
            <a:r>
              <a:rPr lang="en-US" baseline="0" dirty="0" smtClean="0"/>
              <a:t> very technical.  Lori and I will be watching for glazed looks and nodding heads and we may take some smaller breaks if necessary.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Please feel free to ask questions, but if they take more than about 30 seconds to answer, we will defer them to the last period Q&amp;A session.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DFD8B-2204-4C1C-9F67-8DE81E5FF3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43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you begin any digitization project – especially a large scale project – you MUST do some advance planning.  Even if it is your 15</a:t>
            </a:r>
            <a:r>
              <a:rPr lang="en-US" baseline="30000" dirty="0" smtClean="0"/>
              <a:t>th</a:t>
            </a:r>
            <a:r>
              <a:rPr lang="en-US" dirty="0" smtClean="0"/>
              <a:t> project, there will always be new issues related to software, hardware, and best practices.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DFD8B-2204-4C1C-9F67-8DE81E5FF3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61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all have unique items</a:t>
            </a:r>
            <a:r>
              <a:rPr lang="en-US" baseline="0" dirty="0" smtClean="0"/>
              <a:t> and collections in our institutions and SOME of them are definitely worth converting to a digital form.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DFD8B-2204-4C1C-9F67-8DE81E5FF3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07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people tend to think of digitization projects in terms of just photographic images, or maybe some textual materials.</a:t>
            </a:r>
            <a:r>
              <a:rPr lang="en-US" baseline="0" dirty="0" smtClean="0"/>
              <a:t>  But some collections can contain a variety of different formats.  Ask yourself… CAN I do them all?  SHOULD I do them all?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DFD8B-2204-4C1C-9F67-8DE81E5FF3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75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99E3-F15C-40A2-97E1-150F1FFD3355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D6F4-C8FC-410E-AF13-880FE282C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97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99E3-F15C-40A2-97E1-150F1FFD3355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D6F4-C8FC-410E-AF13-880FE282C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25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99E3-F15C-40A2-97E1-150F1FFD3355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D6F4-C8FC-410E-AF13-880FE282C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56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99E3-F15C-40A2-97E1-150F1FFD3355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D6F4-C8FC-410E-AF13-880FE282C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71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99E3-F15C-40A2-97E1-150F1FFD3355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D6F4-C8FC-410E-AF13-880FE282C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13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99E3-F15C-40A2-97E1-150F1FFD3355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D6F4-C8FC-410E-AF13-880FE282C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79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99E3-F15C-40A2-97E1-150F1FFD3355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D6F4-C8FC-410E-AF13-880FE282C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65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99E3-F15C-40A2-97E1-150F1FFD3355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D6F4-C8FC-410E-AF13-880FE282C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92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99E3-F15C-40A2-97E1-150F1FFD3355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D6F4-C8FC-410E-AF13-880FE282C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1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99E3-F15C-40A2-97E1-150F1FFD3355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D6F4-C8FC-410E-AF13-880FE282C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87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99E3-F15C-40A2-97E1-150F1FFD3355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D6F4-C8FC-410E-AF13-880FE282C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46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C99E3-F15C-40A2-97E1-150F1FFD3355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BD6F4-C8FC-410E-AF13-880FE282C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7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dictionary.reference.com/browse/copy" TargetMode="External"/><Relationship Id="rId4" Type="http://schemas.openxmlformats.org/officeDocument/2006/relationships/hyperlink" Target="http://dictionary.reference.com/browse/righ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lickr.com/groups/fiveflickrfavs/discuss/72157602128297809/" TargetMode="Externa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hyperlink" Target="http://beliefbreakout.blogspot.com/2012/06/happy-friday-everyone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2238" y="5552303"/>
            <a:ext cx="9144000" cy="8656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DIGITIZATION 101:</a:t>
            </a:r>
            <a:br>
              <a:rPr lang="en-US" dirty="0" smtClean="0"/>
            </a:br>
            <a:r>
              <a:rPr lang="en-US" b="1" dirty="0"/>
              <a:t>To Digitize or Not to Digitize</a:t>
            </a:r>
            <a:r>
              <a:rPr lang="en-US" b="1" dirty="0" smtClean="0"/>
              <a:t>?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That is the Question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184" y="2719392"/>
            <a:ext cx="1854886" cy="248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1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72" y="5881815"/>
            <a:ext cx="726603" cy="7266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86984" y="0"/>
            <a:ext cx="1005016" cy="6858000"/>
          </a:xfrm>
          <a:prstGeom prst="rect">
            <a:avLst/>
          </a:prstGeom>
          <a:solidFill>
            <a:srgbClr val="55B3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0472" y="108666"/>
            <a:ext cx="47044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/>
              <a:t>To </a:t>
            </a:r>
            <a:r>
              <a:rPr lang="en-US" sz="6000" b="1" dirty="0" smtClean="0"/>
              <a:t>Digitize… ? 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470778" y="1268627"/>
            <a:ext cx="97595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lphaLcPeriod"/>
            </a:pPr>
            <a:r>
              <a:rPr lang="en-US" sz="2400" dirty="0" smtClean="0"/>
              <a:t>Preservation – To prevent further damage or deterioration to the item(s).</a:t>
            </a:r>
          </a:p>
          <a:p>
            <a:pPr marL="457200" indent="-457200">
              <a:buAutoNum type="alphaLcPeriod"/>
            </a:pPr>
            <a:r>
              <a:rPr lang="en-US" sz="2400" dirty="0" smtClean="0"/>
              <a:t>Access – Make materials available to your patrons – locally and globally.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78" y="2399522"/>
            <a:ext cx="3648977" cy="26823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922" y="2399522"/>
            <a:ext cx="4543656" cy="27243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6964" y="2243922"/>
            <a:ext cx="5277340" cy="410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6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72" y="5881815"/>
            <a:ext cx="726603" cy="7266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86984" y="0"/>
            <a:ext cx="1005016" cy="6858000"/>
          </a:xfrm>
          <a:prstGeom prst="rect">
            <a:avLst/>
          </a:prstGeom>
          <a:solidFill>
            <a:srgbClr val="55B3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0472" y="108666"/>
            <a:ext cx="47044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/>
              <a:t>To </a:t>
            </a:r>
            <a:r>
              <a:rPr lang="en-US" sz="6000" b="1" dirty="0" smtClean="0"/>
              <a:t>Digitize… ? 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470778" y="1268627"/>
            <a:ext cx="105866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lphaLcPeriod"/>
            </a:pPr>
            <a:r>
              <a:rPr lang="en-US" sz="2400" dirty="0" smtClean="0"/>
              <a:t>Preservation – To prevent further damage or deterioration to the item(s).</a:t>
            </a:r>
          </a:p>
          <a:p>
            <a:pPr marL="457200" indent="-457200">
              <a:buAutoNum type="alphaLcPeriod"/>
            </a:pPr>
            <a:r>
              <a:rPr lang="en-US" sz="2400" dirty="0" smtClean="0"/>
              <a:t>Access – Make materials available to your patrons – locally and globally.</a:t>
            </a:r>
          </a:p>
          <a:p>
            <a:pPr marL="457200" indent="-457200">
              <a:buAutoNum type="alphaLcPeriod"/>
            </a:pPr>
            <a:r>
              <a:rPr lang="en-US" sz="2400" dirty="0" smtClean="0"/>
              <a:t>Marketing/Publicity/Outreach – Displays, fundraising, public presentations, etc.</a:t>
            </a:r>
            <a:endParaRPr lang="en-US" sz="2400" dirty="0"/>
          </a:p>
          <a:p>
            <a:r>
              <a:rPr lang="en-US" sz="2400" dirty="0"/>
              <a:t> </a:t>
            </a:r>
            <a:r>
              <a:rPr lang="en-US" sz="2400" dirty="0" smtClean="0"/>
              <a:t>        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41253" y="2597598"/>
            <a:ext cx="4643844" cy="3284217"/>
            <a:chOff x="643773" y="2838287"/>
            <a:chExt cx="3151124" cy="255950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513" y="2838287"/>
              <a:ext cx="3084384" cy="231328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43773" y="5151575"/>
              <a:ext cx="25699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Photo by: The South Dakota Pilots Association</a:t>
              </a:r>
              <a:endParaRPr lang="en-US" sz="1000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294" y="2597598"/>
            <a:ext cx="4730327" cy="29682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64294" y="5565878"/>
            <a:ext cx="21162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Photo by: The University of Delaware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9395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72" y="5881815"/>
            <a:ext cx="726603" cy="7266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86984" y="0"/>
            <a:ext cx="1005016" cy="6858000"/>
          </a:xfrm>
          <a:prstGeom prst="rect">
            <a:avLst/>
          </a:prstGeom>
          <a:solidFill>
            <a:srgbClr val="55B3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0472" y="108666"/>
            <a:ext cx="47044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/>
              <a:t>To </a:t>
            </a:r>
            <a:r>
              <a:rPr lang="en-US" sz="6000" b="1" dirty="0" smtClean="0"/>
              <a:t>Digitize… ? </a:t>
            </a:r>
            <a:endParaRPr lang="en-US" sz="6000" dirty="0"/>
          </a:p>
        </p:txBody>
      </p:sp>
      <p:sp>
        <p:nvSpPr>
          <p:cNvPr id="6" name="Rectangle 5"/>
          <p:cNvSpPr/>
          <p:nvPr/>
        </p:nvSpPr>
        <p:spPr>
          <a:xfrm>
            <a:off x="1605191" y="1758193"/>
            <a:ext cx="8983678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/>
              <a:t>Question 3.  Do I have the</a:t>
            </a:r>
          </a:p>
          <a:p>
            <a:r>
              <a:rPr lang="en-US" sz="6000" b="1" dirty="0"/>
              <a:t>l</a:t>
            </a:r>
            <a:r>
              <a:rPr lang="en-US" sz="6000" b="1" dirty="0" smtClean="0"/>
              <a:t>egal authority (copyright)</a:t>
            </a:r>
          </a:p>
          <a:p>
            <a:r>
              <a:rPr lang="en-US" sz="6000" b="1" dirty="0" smtClean="0"/>
              <a:t>or permission of the owner</a:t>
            </a:r>
          </a:p>
          <a:p>
            <a:r>
              <a:rPr lang="en-US" sz="6000" b="1" dirty="0" smtClean="0"/>
              <a:t>to digitize the materials?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7174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72" y="5881815"/>
            <a:ext cx="726603" cy="7266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86984" y="0"/>
            <a:ext cx="1005016" cy="6858000"/>
          </a:xfrm>
          <a:prstGeom prst="rect">
            <a:avLst/>
          </a:prstGeom>
          <a:solidFill>
            <a:srgbClr val="55B3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890" y="814998"/>
            <a:ext cx="4375902" cy="41068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0472" y="108666"/>
            <a:ext cx="47044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/>
              <a:t>To </a:t>
            </a:r>
            <a:r>
              <a:rPr lang="en-US" sz="6000" b="1" dirty="0" smtClean="0"/>
              <a:t>Digitize… ? 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1938602" y="4966932"/>
            <a:ext cx="7490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exclusive </a:t>
            </a:r>
            <a:r>
              <a:rPr lang="en-US" sz="2400" dirty="0">
                <a:hlinkClick r:id="rId4"/>
              </a:rPr>
              <a:t>right</a:t>
            </a:r>
            <a:r>
              <a:rPr lang="en-US" sz="2400" dirty="0"/>
              <a:t> to make </a:t>
            </a:r>
            <a:r>
              <a:rPr lang="en-US" sz="2400" dirty="0">
                <a:hlinkClick r:id="rId5"/>
              </a:rPr>
              <a:t>copies</a:t>
            </a:r>
            <a:r>
              <a:rPr lang="en-US" sz="2400" dirty="0"/>
              <a:t>, license, and otherwise exploit a literary, musical, or artistic work, whether printed, audio, video, etc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 rot="2411139">
            <a:off x="2502500" y="2093582"/>
            <a:ext cx="4477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Lucida Sans Typewriter" panose="020B0509030504030204" pitchFamily="49" charset="0"/>
              </a:rPr>
              <a:t>Life of the author + 70 years…</a:t>
            </a:r>
            <a:endParaRPr lang="en-US" b="1" dirty="0">
              <a:solidFill>
                <a:srgbClr val="FF0000"/>
              </a:solidFill>
              <a:latin typeface="Lucida Sans Typewriter" panose="020B0509030504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265537">
            <a:off x="4938623" y="1862078"/>
            <a:ext cx="5355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Lucida Sans Typewriter" panose="020B0509030504030204" pitchFamily="49" charset="0"/>
              </a:rPr>
              <a:t>120 years from the date of creation…</a:t>
            </a:r>
            <a:endParaRPr lang="en-US" b="1" dirty="0">
              <a:solidFill>
                <a:srgbClr val="FF0000"/>
              </a:solidFill>
              <a:latin typeface="Lucida Sans Typewriter" panose="020B05090305040302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0321746">
            <a:off x="2070548" y="3181699"/>
            <a:ext cx="2318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Lucida Sans Typewriter" panose="020B0509030504030204" pitchFamily="49" charset="0"/>
              </a:rPr>
              <a:t>Public Domain…</a:t>
            </a:r>
            <a:endParaRPr lang="en-US" b="1" dirty="0">
              <a:solidFill>
                <a:srgbClr val="FF0000"/>
              </a:solidFill>
              <a:latin typeface="Lucida Sans Typewriter" panose="020B05090305040302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747079">
            <a:off x="6285655" y="2762513"/>
            <a:ext cx="1445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Lucida Sans Typewriter" panose="020B0509030504030204" pitchFamily="49" charset="0"/>
              </a:rPr>
              <a:t>Fair use…</a:t>
            </a:r>
            <a:endParaRPr lang="en-US" b="1" dirty="0">
              <a:solidFill>
                <a:srgbClr val="FF0000"/>
              </a:solidFill>
              <a:latin typeface="Lucida Sans Typewriter" panose="020B05090305040302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9908509">
            <a:off x="7920272" y="3922979"/>
            <a:ext cx="2184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Lucida Sans Typewriter" panose="020B0509030504030204" pitchFamily="49" charset="0"/>
              </a:rPr>
              <a:t>Orphan works…</a:t>
            </a:r>
            <a:endParaRPr lang="en-US" b="1" dirty="0">
              <a:solidFill>
                <a:srgbClr val="FF0000"/>
              </a:solidFill>
              <a:latin typeface="Lucida Sans Typewriter" panose="020B05090305040302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426395">
            <a:off x="177601" y="4201627"/>
            <a:ext cx="5286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Lucida Sans Typewriter" panose="020B0509030504030204" pitchFamily="49" charset="0"/>
              </a:rPr>
              <a:t>Published without copyright notice…</a:t>
            </a:r>
            <a:endParaRPr lang="en-US" b="1" dirty="0">
              <a:solidFill>
                <a:srgbClr val="FF0000"/>
              </a:solidFill>
              <a:latin typeface="Lucida Sans Typewriter" panose="020B0509030504030204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0453328">
            <a:off x="7944255" y="1074296"/>
            <a:ext cx="2858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Lucida Sans Typewriter" panose="020B0509030504030204" pitchFamily="49" charset="0"/>
              </a:rPr>
              <a:t>Copyright renewed…</a:t>
            </a:r>
            <a:endParaRPr lang="en-US" b="1" dirty="0">
              <a:solidFill>
                <a:srgbClr val="FF0000"/>
              </a:solidFill>
              <a:latin typeface="Lucida Sans Typewriter" panose="020B0509030504030204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355" y="2046745"/>
            <a:ext cx="4112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Lucida Sans Typewriter" panose="020B0509030504030204" pitchFamily="49" charset="0"/>
              </a:rPr>
              <a:t>Published outside the U.S.…</a:t>
            </a:r>
            <a:r>
              <a:rPr lang="en-US" b="1" dirty="0" smtClean="0">
                <a:latin typeface="Lucida Sans Typewriter" panose="020B0509030504030204" pitchFamily="49" charset="0"/>
              </a:rPr>
              <a:t> </a:t>
            </a:r>
            <a:endParaRPr lang="en-US" b="1" dirty="0">
              <a:latin typeface="Lucida Sans Typewriter" panose="020B05090305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72" y="5881815"/>
            <a:ext cx="726603" cy="7266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86984" y="0"/>
            <a:ext cx="1005016" cy="6858000"/>
          </a:xfrm>
          <a:prstGeom prst="rect">
            <a:avLst/>
          </a:prstGeom>
          <a:solidFill>
            <a:srgbClr val="55B3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0472" y="108666"/>
            <a:ext cx="47044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/>
              <a:t>To </a:t>
            </a:r>
            <a:r>
              <a:rPr lang="en-US" sz="6000" b="1" dirty="0" smtClean="0"/>
              <a:t>Digitize… ? </a:t>
            </a:r>
            <a:endParaRPr lang="en-US" sz="6000" dirty="0"/>
          </a:p>
        </p:txBody>
      </p:sp>
      <p:grpSp>
        <p:nvGrpSpPr>
          <p:cNvPr id="5" name="Group 4"/>
          <p:cNvGrpSpPr/>
          <p:nvPr/>
        </p:nvGrpSpPr>
        <p:grpSpPr>
          <a:xfrm>
            <a:off x="399055" y="1070784"/>
            <a:ext cx="4057614" cy="1103421"/>
            <a:chOff x="643773" y="1338368"/>
            <a:chExt cx="4960218" cy="144313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773" y="1338368"/>
              <a:ext cx="1537686" cy="144313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286001" y="1798982"/>
              <a:ext cx="3317990" cy="694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Copyright Basics</a:t>
              </a:r>
              <a:endParaRPr lang="en-US" sz="3200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0574" y="226926"/>
            <a:ext cx="4186280" cy="624409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99055" y="3136323"/>
            <a:ext cx="6613193" cy="1092940"/>
            <a:chOff x="1007075" y="3563041"/>
            <a:chExt cx="6613193" cy="1092940"/>
          </a:xfrm>
        </p:grpSpPr>
        <p:sp>
          <p:nvSpPr>
            <p:cNvPr id="10" name="Rectangle 9"/>
            <p:cNvSpPr/>
            <p:nvPr/>
          </p:nvSpPr>
          <p:spPr>
            <a:xfrm>
              <a:off x="1007075" y="4009650"/>
              <a:ext cx="6096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/>
                <a:t>https://ecommons.cornell.edu/bitstream/handle/1813/14142/Hirtle-Copyright_final_RGB_lowres-cover1.pdf?sequence=2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13522" y="3563041"/>
              <a:ext cx="66067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Copyright and Cultural Institutions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899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72" y="5881815"/>
            <a:ext cx="726603" cy="7266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86984" y="0"/>
            <a:ext cx="1005016" cy="6858000"/>
          </a:xfrm>
          <a:prstGeom prst="rect">
            <a:avLst/>
          </a:prstGeom>
          <a:solidFill>
            <a:srgbClr val="55B3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0472" y="108666"/>
            <a:ext cx="47044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/>
              <a:t>To </a:t>
            </a:r>
            <a:r>
              <a:rPr lang="en-US" sz="6000" b="1" dirty="0" smtClean="0"/>
              <a:t>Digitize… ? </a:t>
            </a:r>
            <a:endParaRPr lang="en-US" sz="6000" dirty="0"/>
          </a:p>
        </p:txBody>
      </p:sp>
      <p:grpSp>
        <p:nvGrpSpPr>
          <p:cNvPr id="8" name="Group 7"/>
          <p:cNvGrpSpPr/>
          <p:nvPr/>
        </p:nvGrpSpPr>
        <p:grpSpPr>
          <a:xfrm>
            <a:off x="5234666" y="0"/>
            <a:ext cx="5219618" cy="1443136"/>
            <a:chOff x="643773" y="1338368"/>
            <a:chExt cx="5219618" cy="144313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773" y="1338368"/>
              <a:ext cx="1537686" cy="144313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286001" y="1798982"/>
              <a:ext cx="357739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Copyright Basics</a:t>
              </a:r>
              <a:endParaRPr lang="en-US" sz="40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800210" y="1637396"/>
            <a:ext cx="84065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What types of material are covered by copyright?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875005" y="2545769"/>
            <a:ext cx="68659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Literary Works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Musical works, including any accompanying words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Dramatic works, including any accompanying music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Pantomimes and choreographic works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Pictorial, graphic, and sculptural works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Motion pictures and other audiovisual works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Sound recordings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Architectural works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355874" y="5799437"/>
            <a:ext cx="59041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This is NOT a complete list 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929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72" y="5881815"/>
            <a:ext cx="726603" cy="7266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86984" y="0"/>
            <a:ext cx="1005016" cy="6858000"/>
          </a:xfrm>
          <a:prstGeom prst="rect">
            <a:avLst/>
          </a:prstGeom>
          <a:solidFill>
            <a:srgbClr val="55B3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2718242"/>
            <a:ext cx="60595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What are the prerequisites</a:t>
            </a:r>
          </a:p>
          <a:p>
            <a:pPr algn="ctr"/>
            <a:r>
              <a:rPr lang="en-US" sz="3200" dirty="0" smtClean="0"/>
              <a:t> for a work to be protected by copyright?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80472" y="108666"/>
            <a:ext cx="47044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/>
              <a:t>To </a:t>
            </a:r>
            <a:r>
              <a:rPr lang="en-US" sz="6000" b="1" dirty="0" smtClean="0"/>
              <a:t>Digitize… ? </a:t>
            </a:r>
            <a:endParaRPr lang="en-US" sz="6000" dirty="0"/>
          </a:p>
        </p:txBody>
      </p:sp>
      <p:grpSp>
        <p:nvGrpSpPr>
          <p:cNvPr id="6" name="Group 5"/>
          <p:cNvGrpSpPr/>
          <p:nvPr/>
        </p:nvGrpSpPr>
        <p:grpSpPr>
          <a:xfrm>
            <a:off x="399055" y="1070784"/>
            <a:ext cx="4057614" cy="1103421"/>
            <a:chOff x="643773" y="1338368"/>
            <a:chExt cx="4960218" cy="144313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773" y="1338368"/>
              <a:ext cx="1537686" cy="144313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86001" y="1798982"/>
              <a:ext cx="3317990" cy="694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Copyright Basics</a:t>
              </a:r>
              <a:endParaRPr lang="en-US" sz="32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689123" y="1422969"/>
            <a:ext cx="3149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sz="2400" dirty="0" smtClean="0"/>
              <a:t>Exist in a tangible form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689123" y="2086115"/>
            <a:ext cx="3286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sz="2400" dirty="0" smtClean="0"/>
              <a:t>Be a work of authorship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689123" y="2749261"/>
            <a:ext cx="224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sz="2400" dirty="0" smtClean="0"/>
              <a:t>Be original, and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689123" y="3412407"/>
            <a:ext cx="34667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Meet the requirements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regarding the nationality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of the author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377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72" y="5881815"/>
            <a:ext cx="726603" cy="7266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86984" y="0"/>
            <a:ext cx="1005016" cy="6858000"/>
          </a:xfrm>
          <a:prstGeom prst="rect">
            <a:avLst/>
          </a:prstGeom>
          <a:solidFill>
            <a:srgbClr val="55B3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0472" y="108666"/>
            <a:ext cx="47044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/>
              <a:t>To </a:t>
            </a:r>
            <a:r>
              <a:rPr lang="en-US" sz="6000" b="1" dirty="0" smtClean="0"/>
              <a:t>Digitize… ? </a:t>
            </a:r>
            <a:endParaRPr lang="en-US" sz="6000" dirty="0"/>
          </a:p>
        </p:txBody>
      </p:sp>
      <p:grpSp>
        <p:nvGrpSpPr>
          <p:cNvPr id="5" name="Group 4"/>
          <p:cNvGrpSpPr/>
          <p:nvPr/>
        </p:nvGrpSpPr>
        <p:grpSpPr>
          <a:xfrm>
            <a:off x="184872" y="1013253"/>
            <a:ext cx="4341326" cy="1214497"/>
            <a:chOff x="643773" y="1338368"/>
            <a:chExt cx="4960218" cy="144313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773" y="1338368"/>
              <a:ext cx="1537686" cy="144313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286001" y="1798982"/>
              <a:ext cx="3317990" cy="694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Copyright Basics</a:t>
              </a:r>
              <a:endParaRPr lang="en-US" sz="3200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0175" y="83001"/>
            <a:ext cx="4440179" cy="67486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6650" y="2658974"/>
            <a:ext cx="41483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Copyrighted? … Or not?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812020" y="3762395"/>
            <a:ext cx="43501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Originality, not aesthetic </a:t>
            </a:r>
          </a:p>
          <a:p>
            <a:pPr algn="ctr"/>
            <a:r>
              <a:rPr lang="en-US" sz="3200" dirty="0" smtClean="0"/>
              <a:t>merit is the basis of </a:t>
            </a:r>
          </a:p>
          <a:p>
            <a:pPr algn="ctr"/>
            <a:r>
              <a:rPr lang="en-US" sz="3200" dirty="0" smtClean="0"/>
              <a:t>copyright protection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4775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72" y="5881815"/>
            <a:ext cx="726603" cy="7266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86984" y="0"/>
            <a:ext cx="1005016" cy="6858000"/>
          </a:xfrm>
          <a:prstGeom prst="rect">
            <a:avLst/>
          </a:prstGeom>
          <a:solidFill>
            <a:srgbClr val="55B3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0472" y="108666"/>
            <a:ext cx="47044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/>
              <a:t>To </a:t>
            </a:r>
            <a:r>
              <a:rPr lang="en-US" sz="6000" b="1" dirty="0" smtClean="0"/>
              <a:t>Digitize… ? </a:t>
            </a:r>
            <a:endParaRPr lang="en-US" sz="6000" dirty="0"/>
          </a:p>
        </p:txBody>
      </p:sp>
      <p:grpSp>
        <p:nvGrpSpPr>
          <p:cNvPr id="5" name="Group 4"/>
          <p:cNvGrpSpPr/>
          <p:nvPr/>
        </p:nvGrpSpPr>
        <p:grpSpPr>
          <a:xfrm>
            <a:off x="288242" y="1108835"/>
            <a:ext cx="2491420" cy="641967"/>
            <a:chOff x="643774" y="1941892"/>
            <a:chExt cx="3045629" cy="83961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774" y="1941892"/>
              <a:ext cx="894621" cy="83961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387045" y="2100051"/>
              <a:ext cx="2302358" cy="5232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Copyright Basics</a:t>
              </a:r>
              <a:endParaRPr lang="en-US" sz="20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97709" y="2053450"/>
            <a:ext cx="10652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SO… Obviously EVERYTHING is copyrighted!  I will never be able to digitize anything!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34" y="2671146"/>
            <a:ext cx="3295135" cy="34685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14365" y="6058266"/>
            <a:ext cx="91614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https://www.flickr.com/groups/fiveflickrfavs/discuss/72157602128297809</a:t>
            </a:r>
            <a:r>
              <a:rPr lang="en-US" sz="1200" dirty="0" smtClean="0">
                <a:hlinkClick r:id="rId5"/>
              </a:rPr>
              <a:t>/</a:t>
            </a:r>
            <a:r>
              <a:rPr lang="en-US" sz="1200" dirty="0" smtClean="0"/>
              <a:t>  Accessed 9/11/2015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3062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72" y="5881815"/>
            <a:ext cx="726603" cy="7266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86984" y="0"/>
            <a:ext cx="1005016" cy="6858000"/>
          </a:xfrm>
          <a:prstGeom prst="rect">
            <a:avLst/>
          </a:prstGeom>
          <a:solidFill>
            <a:srgbClr val="55B3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80472" y="108666"/>
            <a:ext cx="4704493" cy="1657630"/>
            <a:chOff x="280472" y="108666"/>
            <a:chExt cx="4704493" cy="1657630"/>
          </a:xfrm>
        </p:grpSpPr>
        <p:sp>
          <p:nvSpPr>
            <p:cNvPr id="4" name="Rectangle 3"/>
            <p:cNvSpPr/>
            <p:nvPr/>
          </p:nvSpPr>
          <p:spPr>
            <a:xfrm>
              <a:off x="280472" y="108666"/>
              <a:ext cx="4704493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b="1" dirty="0"/>
                <a:t>To </a:t>
              </a:r>
              <a:r>
                <a:rPr lang="en-US" sz="6000" b="1" dirty="0" smtClean="0"/>
                <a:t>Digitize… ? </a:t>
              </a:r>
              <a:endParaRPr lang="en-US" sz="6000" dirty="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11810" y="1124329"/>
              <a:ext cx="2491420" cy="641967"/>
              <a:chOff x="643774" y="1941892"/>
              <a:chExt cx="3045629" cy="839612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774" y="1941892"/>
                <a:ext cx="894621" cy="839612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1387045" y="2100051"/>
                <a:ext cx="2302358" cy="5232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Copyright Basics</a:t>
                </a:r>
                <a:endParaRPr lang="en-US" sz="2000" dirty="0"/>
              </a:p>
            </p:txBody>
          </p:sp>
        </p:grpSp>
      </p:grpSp>
      <p:sp>
        <p:nvSpPr>
          <p:cNvPr id="11" name="Rectangle 10"/>
          <p:cNvSpPr/>
          <p:nvPr/>
        </p:nvSpPr>
        <p:spPr>
          <a:xfrm>
            <a:off x="5354595" y="4679092"/>
            <a:ext cx="5502875" cy="955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77272" y="4835611"/>
            <a:ext cx="79000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4"/>
              </a:rPr>
              <a:t>http://</a:t>
            </a:r>
            <a:r>
              <a:rPr lang="en-US" sz="1000" dirty="0" smtClean="0">
                <a:hlinkClick r:id="rId4"/>
              </a:rPr>
              <a:t>beliefbreakout.blogspot.com/2012/06/happy-friday-everyone.html</a:t>
            </a:r>
            <a:r>
              <a:rPr lang="en-US" sz="1000" dirty="0" smtClean="0"/>
              <a:t> Accessed 9/11/2015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1441109" y="2265405"/>
            <a:ext cx="29170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No!  </a:t>
            </a:r>
            <a:r>
              <a:rPr lang="en-US" dirty="0" smtClean="0"/>
              <a:t>There is always……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34357" y="1269240"/>
            <a:ext cx="10529721" cy="4365441"/>
            <a:chOff x="234357" y="1269240"/>
            <a:chExt cx="10529721" cy="436544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3118" y="1269240"/>
              <a:ext cx="5325714" cy="431952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34357" y="3455773"/>
              <a:ext cx="50240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Copyright Risk </a:t>
              </a:r>
              <a:r>
                <a:rPr lang="en-US" sz="3200" dirty="0" smtClean="0"/>
                <a:t>Management!</a:t>
              </a:r>
              <a:endParaRPr lang="en-US" sz="32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354595" y="4679092"/>
              <a:ext cx="5409483" cy="9555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7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72" y="5881815"/>
            <a:ext cx="726603" cy="7266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86984" y="0"/>
            <a:ext cx="1005016" cy="6858000"/>
          </a:xfrm>
          <a:prstGeom prst="rect">
            <a:avLst/>
          </a:prstGeom>
          <a:solidFill>
            <a:srgbClr val="55B3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42054" y="1120346"/>
            <a:ext cx="52198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WVLA Fall Conference</a:t>
            </a:r>
          </a:p>
          <a:p>
            <a:pPr algn="ctr"/>
            <a:r>
              <a:rPr lang="en-US" sz="4400" dirty="0" smtClean="0"/>
              <a:t>October 6, 2015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2064116" y="4077730"/>
            <a:ext cx="6775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Workshop Sponsored by the WVLA Preservation Roundtable</a:t>
            </a:r>
          </a:p>
          <a:p>
            <a:pPr algn="ctr"/>
            <a:r>
              <a:rPr lang="en-US" dirty="0" smtClean="0"/>
              <a:t>Presented by: Nat DeBruin and Lori Thompson of Marshall University’s</a:t>
            </a:r>
          </a:p>
          <a:p>
            <a:pPr algn="ctr"/>
            <a:r>
              <a:rPr lang="en-US" dirty="0" smtClean="0"/>
              <a:t>Archives and Special Collections Department.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91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72" y="5881815"/>
            <a:ext cx="726603" cy="7266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86984" y="0"/>
            <a:ext cx="1005016" cy="6858000"/>
          </a:xfrm>
          <a:prstGeom prst="rect">
            <a:avLst/>
          </a:prstGeom>
          <a:solidFill>
            <a:srgbClr val="55B3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0472" y="108666"/>
            <a:ext cx="4704493" cy="1657630"/>
            <a:chOff x="280472" y="108666"/>
            <a:chExt cx="4704493" cy="1657630"/>
          </a:xfrm>
        </p:grpSpPr>
        <p:sp>
          <p:nvSpPr>
            <p:cNvPr id="6" name="Rectangle 5"/>
            <p:cNvSpPr/>
            <p:nvPr/>
          </p:nvSpPr>
          <p:spPr>
            <a:xfrm>
              <a:off x="280472" y="108666"/>
              <a:ext cx="4704493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b="1" dirty="0"/>
                <a:t>To </a:t>
              </a:r>
              <a:r>
                <a:rPr lang="en-US" sz="6000" b="1" dirty="0" smtClean="0"/>
                <a:t>Digitize… ? </a:t>
              </a:r>
              <a:endParaRPr lang="en-US" sz="6000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11810" y="1124329"/>
              <a:ext cx="2491420" cy="641967"/>
              <a:chOff x="643774" y="1941892"/>
              <a:chExt cx="3045629" cy="83961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774" y="1941892"/>
                <a:ext cx="894621" cy="839612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387045" y="2100051"/>
                <a:ext cx="2302358" cy="5232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Copyright Basics</a:t>
                </a:r>
                <a:endParaRPr lang="en-US" sz="2000" dirty="0"/>
              </a:p>
            </p:txBody>
          </p:sp>
        </p:grp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3506" y="299447"/>
            <a:ext cx="4704936" cy="18916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32718" y="2417805"/>
            <a:ext cx="5024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Copyright Risk </a:t>
            </a:r>
            <a:r>
              <a:rPr lang="en-US" sz="3200" dirty="0" smtClean="0"/>
              <a:t>Management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7075" y="3566005"/>
            <a:ext cx="9290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1.  Reduce the number of ‘risky’ items in the collection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7075" y="4660356"/>
            <a:ext cx="94725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 startAt="2"/>
            </a:pPr>
            <a:r>
              <a:rPr lang="en-US" sz="3200" dirty="0" smtClean="0"/>
              <a:t>Reduce the number of people likely to sue you over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the collection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8859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72" y="5881815"/>
            <a:ext cx="726603" cy="7266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86984" y="0"/>
            <a:ext cx="1005016" cy="6858000"/>
          </a:xfrm>
          <a:prstGeom prst="rect">
            <a:avLst/>
          </a:prstGeom>
          <a:solidFill>
            <a:srgbClr val="55B3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0472" y="108666"/>
            <a:ext cx="4704493" cy="1657630"/>
            <a:chOff x="280472" y="108666"/>
            <a:chExt cx="4704493" cy="1657630"/>
          </a:xfrm>
        </p:grpSpPr>
        <p:sp>
          <p:nvSpPr>
            <p:cNvPr id="6" name="Rectangle 5"/>
            <p:cNvSpPr/>
            <p:nvPr/>
          </p:nvSpPr>
          <p:spPr>
            <a:xfrm>
              <a:off x="280472" y="108666"/>
              <a:ext cx="4704493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b="1" dirty="0"/>
                <a:t>To </a:t>
              </a:r>
              <a:r>
                <a:rPr lang="en-US" sz="6000" b="1" dirty="0" smtClean="0"/>
                <a:t>Digitize… ? </a:t>
              </a:r>
              <a:endParaRPr lang="en-US" sz="6000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11810" y="1124329"/>
              <a:ext cx="2491420" cy="641967"/>
              <a:chOff x="643774" y="1941892"/>
              <a:chExt cx="3045629" cy="83961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774" y="1941892"/>
                <a:ext cx="894621" cy="839612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387045" y="2100051"/>
                <a:ext cx="2302358" cy="5232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Copyright Basics</a:t>
                </a:r>
                <a:endParaRPr lang="en-US" sz="2000" dirty="0"/>
              </a:p>
            </p:txBody>
          </p:sp>
        </p:grp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307" y="215143"/>
            <a:ext cx="2937253" cy="11809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98530" y="1664968"/>
            <a:ext cx="6846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Copyright Risk </a:t>
            </a:r>
            <a:r>
              <a:rPr lang="en-US" sz="3200" dirty="0" smtClean="0"/>
              <a:t>Management - Strategies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883505" y="2367905"/>
            <a:ext cx="805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r>
              <a:rPr lang="en-US" sz="2400" dirty="0" smtClean="0"/>
              <a:t>.  Identify items in the collection that are in the public domain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361300" y="3031077"/>
            <a:ext cx="8474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 Get permission from the people or organizations most likely to complain or object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961529" y="3965626"/>
            <a:ext cx="9034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3"/>
            </a:pPr>
            <a:r>
              <a:rPr lang="en-US" sz="2400" dirty="0" smtClean="0"/>
              <a:t>Have a ‘take-down’ policy in place for any materials made subject</a:t>
            </a:r>
          </a:p>
          <a:p>
            <a:r>
              <a:rPr lang="en-US" sz="2400" dirty="0" smtClean="0"/>
              <a:t>of a complaint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527681" y="4961289"/>
            <a:ext cx="9034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4.  Recognize that many collections will be supported by a strong </a:t>
            </a:r>
          </a:p>
          <a:p>
            <a:r>
              <a:rPr lang="en-US" sz="2400" dirty="0" smtClean="0"/>
              <a:t>‘fair-use’ argument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865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72" y="5881815"/>
            <a:ext cx="726603" cy="7266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86984" y="0"/>
            <a:ext cx="1005016" cy="6858000"/>
          </a:xfrm>
          <a:prstGeom prst="rect">
            <a:avLst/>
          </a:prstGeom>
          <a:solidFill>
            <a:srgbClr val="55B3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54063" y="694307"/>
            <a:ext cx="224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Practical Exercise One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0472" y="1581664"/>
            <a:ext cx="100994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of our branch libraries has a wonderful collection of photographs of old buildings in the village </a:t>
            </a:r>
            <a:r>
              <a:rPr lang="en-US" dirty="0" smtClean="0"/>
              <a:t>where</a:t>
            </a:r>
          </a:p>
          <a:p>
            <a:r>
              <a:rPr lang="en-US" dirty="0" smtClean="0"/>
              <a:t> </a:t>
            </a:r>
            <a:r>
              <a:rPr lang="en-US" dirty="0"/>
              <a:t>the library is located</a:t>
            </a:r>
            <a:r>
              <a:rPr lang="en-US" dirty="0" smtClean="0"/>
              <a:t>.  I </a:t>
            </a:r>
            <a:r>
              <a:rPr lang="en-US" dirty="0"/>
              <a:t>would like to digitize these with captions and make them available on the public </a:t>
            </a:r>
            <a:endParaRPr lang="en-US" dirty="0" smtClean="0"/>
          </a:p>
          <a:p>
            <a:r>
              <a:rPr lang="en-US" dirty="0" smtClean="0"/>
              <a:t>computers </a:t>
            </a:r>
            <a:r>
              <a:rPr lang="en-US" dirty="0"/>
              <a:t>at the library and on the web.  I know who donated the photographs so I believe I can get </a:t>
            </a:r>
            <a:endParaRPr lang="en-US" dirty="0" smtClean="0"/>
          </a:p>
          <a:p>
            <a:r>
              <a:rPr lang="en-US" dirty="0" smtClean="0"/>
              <a:t>permission </a:t>
            </a:r>
            <a:r>
              <a:rPr lang="en-US" dirty="0"/>
              <a:t>to copy them</a:t>
            </a:r>
            <a:r>
              <a:rPr lang="en-US" dirty="0" smtClean="0"/>
              <a:t>.  Other </a:t>
            </a:r>
            <a:r>
              <a:rPr lang="en-US" dirty="0"/>
              <a:t>items, I’m not sure about ownership and </a:t>
            </a:r>
            <a:r>
              <a:rPr lang="en-US" dirty="0" smtClean="0"/>
              <a:t>copyright….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372497" y="2932868"/>
            <a:ext cx="5684107" cy="3664577"/>
            <a:chOff x="2372497" y="2932868"/>
            <a:chExt cx="5684107" cy="366457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2497" y="2932868"/>
              <a:ext cx="5684107" cy="366457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 rot="19112863">
              <a:off x="4164787" y="4025332"/>
              <a:ext cx="25835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Marshall University</a:t>
              </a:r>
            </a:p>
            <a:p>
              <a:r>
                <a:rPr 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Special Collections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128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72" y="5881815"/>
            <a:ext cx="726603" cy="7266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86984" y="0"/>
            <a:ext cx="1005016" cy="6858000"/>
          </a:xfrm>
          <a:prstGeom prst="rect">
            <a:avLst/>
          </a:prstGeom>
          <a:solidFill>
            <a:srgbClr val="55B3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19377" y="784923"/>
            <a:ext cx="2221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Practical Exercise One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0472" y="1581664"/>
            <a:ext cx="100994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of our branch libraries has a wonderful collection of photographs of old buildings in the village </a:t>
            </a:r>
            <a:r>
              <a:rPr lang="en-US" dirty="0" smtClean="0"/>
              <a:t>where</a:t>
            </a:r>
          </a:p>
          <a:p>
            <a:r>
              <a:rPr lang="en-US" dirty="0" smtClean="0"/>
              <a:t> </a:t>
            </a:r>
            <a:r>
              <a:rPr lang="en-US" dirty="0"/>
              <a:t>the library is located</a:t>
            </a:r>
            <a:r>
              <a:rPr lang="en-US" dirty="0" smtClean="0"/>
              <a:t>.  I </a:t>
            </a:r>
            <a:r>
              <a:rPr lang="en-US" dirty="0"/>
              <a:t>would like to digitize these with captions and make them available on the public </a:t>
            </a:r>
            <a:endParaRPr lang="en-US" dirty="0" smtClean="0"/>
          </a:p>
          <a:p>
            <a:r>
              <a:rPr lang="en-US" dirty="0" smtClean="0"/>
              <a:t>computers </a:t>
            </a:r>
            <a:r>
              <a:rPr lang="en-US" dirty="0"/>
              <a:t>at the library and on the web.  I know who donated the photographs so I believe I can get </a:t>
            </a:r>
            <a:endParaRPr lang="en-US" dirty="0" smtClean="0"/>
          </a:p>
          <a:p>
            <a:r>
              <a:rPr lang="en-US" dirty="0" smtClean="0"/>
              <a:t>permission </a:t>
            </a:r>
            <a:r>
              <a:rPr lang="en-US" dirty="0"/>
              <a:t>to copy them</a:t>
            </a:r>
            <a:r>
              <a:rPr lang="en-US" dirty="0" smtClean="0"/>
              <a:t>.  Other </a:t>
            </a:r>
            <a:r>
              <a:rPr lang="en-US" dirty="0"/>
              <a:t>items, I’m not sure about ownership and </a:t>
            </a:r>
            <a:r>
              <a:rPr lang="en-US" dirty="0" smtClean="0"/>
              <a:t>copyright….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51996" y="4215299"/>
            <a:ext cx="797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Question #2 – Does the donor of the photos have the authority to give permission?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88356" y="3498646"/>
            <a:ext cx="5883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Question #1 – Who owns the copyright for the photographs?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35508" y="4909939"/>
            <a:ext cx="6442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Question #3 – Would you publish these pictures on YOUR website?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34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72" y="5881815"/>
            <a:ext cx="726603" cy="7266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86984" y="0"/>
            <a:ext cx="1005016" cy="6858000"/>
          </a:xfrm>
          <a:prstGeom prst="rect">
            <a:avLst/>
          </a:prstGeom>
          <a:solidFill>
            <a:srgbClr val="55B3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0472" y="108666"/>
            <a:ext cx="47044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/>
              <a:t>To </a:t>
            </a:r>
            <a:r>
              <a:rPr lang="en-US" sz="6000" b="1" dirty="0" smtClean="0"/>
              <a:t>Digitize… ? </a:t>
            </a:r>
            <a:endParaRPr lang="en-US" sz="6000" dirty="0"/>
          </a:p>
        </p:txBody>
      </p:sp>
      <p:grpSp>
        <p:nvGrpSpPr>
          <p:cNvPr id="5" name="Group 4"/>
          <p:cNvGrpSpPr/>
          <p:nvPr/>
        </p:nvGrpSpPr>
        <p:grpSpPr>
          <a:xfrm>
            <a:off x="280472" y="108666"/>
            <a:ext cx="4704493" cy="1657630"/>
            <a:chOff x="280472" y="108666"/>
            <a:chExt cx="4704493" cy="1657630"/>
          </a:xfrm>
        </p:grpSpPr>
        <p:sp>
          <p:nvSpPr>
            <p:cNvPr id="6" name="Rectangle 5"/>
            <p:cNvSpPr/>
            <p:nvPr/>
          </p:nvSpPr>
          <p:spPr>
            <a:xfrm>
              <a:off x="280472" y="108666"/>
              <a:ext cx="4704493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b="1" dirty="0"/>
                <a:t>To </a:t>
              </a:r>
              <a:r>
                <a:rPr lang="en-US" sz="6000" b="1" dirty="0" smtClean="0"/>
                <a:t>Digitize… ? </a:t>
              </a:r>
              <a:endParaRPr lang="en-US" sz="6000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11810" y="1124329"/>
              <a:ext cx="2491420" cy="641967"/>
              <a:chOff x="643774" y="1941892"/>
              <a:chExt cx="3045629" cy="83961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774" y="1941892"/>
                <a:ext cx="894621" cy="839612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387045" y="2100051"/>
                <a:ext cx="2302358" cy="5232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Copyright Basics</a:t>
                </a:r>
                <a:endParaRPr lang="en-US" sz="2000" dirty="0"/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777724" y="3075057"/>
            <a:ext cx="10250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Copyright Resources – In your Workshop Packet!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2748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72" y="5881815"/>
            <a:ext cx="726603" cy="7266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86984" y="0"/>
            <a:ext cx="1005016" cy="6858000"/>
          </a:xfrm>
          <a:prstGeom prst="rect">
            <a:avLst/>
          </a:prstGeom>
          <a:solidFill>
            <a:srgbClr val="55B3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0472" y="108666"/>
            <a:ext cx="70352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/>
              <a:t>Or Not To Digitize… ? 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554393" y="2487756"/>
            <a:ext cx="32437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Sheer volume of</a:t>
            </a:r>
          </a:p>
          <a:p>
            <a:pPr algn="ctr"/>
            <a:r>
              <a:rPr lang="en-US" sz="3600" dirty="0" smtClean="0"/>
              <a:t> material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12" y="1482810"/>
            <a:ext cx="6293709" cy="472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6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72" y="5881815"/>
            <a:ext cx="726603" cy="7266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86984" y="0"/>
            <a:ext cx="1005016" cy="6858000"/>
          </a:xfrm>
          <a:prstGeom prst="rect">
            <a:avLst/>
          </a:prstGeom>
          <a:solidFill>
            <a:srgbClr val="55B3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0429" y="41513"/>
            <a:ext cx="70352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/>
              <a:t>Or Not To Digitize… ? 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279667" y="2965551"/>
            <a:ext cx="3878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Available Resources</a:t>
            </a:r>
            <a:endParaRPr lang="en-US" sz="3600" dirty="0"/>
          </a:p>
        </p:txBody>
      </p:sp>
      <p:grpSp>
        <p:nvGrpSpPr>
          <p:cNvPr id="8" name="Group 7"/>
          <p:cNvGrpSpPr/>
          <p:nvPr/>
        </p:nvGrpSpPr>
        <p:grpSpPr>
          <a:xfrm>
            <a:off x="6957446" y="191045"/>
            <a:ext cx="1897020" cy="2266352"/>
            <a:chOff x="7873056" y="314430"/>
            <a:chExt cx="1897020" cy="226635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3056" y="314430"/>
              <a:ext cx="1897020" cy="189702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496797" y="2211450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Time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87956" y="1803180"/>
            <a:ext cx="2066925" cy="2534502"/>
            <a:chOff x="5494260" y="1942328"/>
            <a:chExt cx="2066925" cy="253450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4260" y="1942328"/>
              <a:ext cx="2066925" cy="206692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096127" y="4107498"/>
              <a:ext cx="745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Funds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58519" y="4337682"/>
            <a:ext cx="3188043" cy="2176397"/>
            <a:chOff x="7227543" y="4009253"/>
            <a:chExt cx="3188043" cy="217639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7543" y="4009253"/>
              <a:ext cx="3188043" cy="179327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668646" y="5816318"/>
              <a:ext cx="612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Staff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295157" y="1530853"/>
            <a:ext cx="1399731" cy="2991495"/>
            <a:chOff x="9295157" y="1530853"/>
            <a:chExt cx="1399731" cy="299149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5157" y="1530853"/>
              <a:ext cx="1399731" cy="262216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756502" y="4153016"/>
              <a:ext cx="8955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Storage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1676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72" y="5881815"/>
            <a:ext cx="726603" cy="7266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86984" y="0"/>
            <a:ext cx="1005016" cy="6858000"/>
          </a:xfrm>
          <a:prstGeom prst="rect">
            <a:avLst/>
          </a:prstGeom>
          <a:solidFill>
            <a:srgbClr val="55B3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0472" y="108666"/>
            <a:ext cx="70352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/>
              <a:t>Or Not To Digitize… ? 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272" y="1294221"/>
            <a:ext cx="3819841" cy="35849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2148" y="5049078"/>
            <a:ext cx="9293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Unable to determine copyright or unwilling to take the risk…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864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72" y="5881815"/>
            <a:ext cx="726603" cy="7266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86984" y="0"/>
            <a:ext cx="1005016" cy="6858000"/>
          </a:xfrm>
          <a:prstGeom prst="rect">
            <a:avLst/>
          </a:prstGeom>
          <a:solidFill>
            <a:srgbClr val="55B3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0472" y="108666"/>
            <a:ext cx="70352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/>
              <a:t>Or Not To Digitize… ? 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88" y="1301579"/>
            <a:ext cx="3081493" cy="39479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40073" y="1515763"/>
            <a:ext cx="44359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Don’t have the resources in house? Consider outsourcing your project…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824151" y="3361038"/>
            <a:ext cx="3945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Cost effectiveness – usually requires a large amount of material.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24150" y="4144483"/>
            <a:ext cx="394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Quality Control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24149" y="4650929"/>
            <a:ext cx="394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Preservation of original materials</a:t>
            </a:r>
          </a:p>
        </p:txBody>
      </p:sp>
    </p:spTree>
    <p:extLst>
      <p:ext uri="{BB962C8B-B14F-4D97-AF65-F5344CB8AC3E}">
        <p14:creationId xmlns:p14="http://schemas.microsoft.com/office/powerpoint/2010/main" val="119186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72" y="5881815"/>
            <a:ext cx="726603" cy="7266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86984" y="0"/>
            <a:ext cx="1005016" cy="6858000"/>
          </a:xfrm>
          <a:prstGeom prst="rect">
            <a:avLst/>
          </a:prstGeom>
          <a:solidFill>
            <a:srgbClr val="55B3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0472" y="108666"/>
            <a:ext cx="70352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/>
              <a:t>Or Not To Digitize… ? 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2872409" y="1627035"/>
            <a:ext cx="5536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Number One reason NOT to digitize…?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7817" y="5541173"/>
            <a:ext cx="623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rare exceptions, NEVER discard the original item!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959996" y="2697479"/>
            <a:ext cx="6339178" cy="2383901"/>
            <a:chOff x="1959996" y="2697479"/>
            <a:chExt cx="6339178" cy="2383901"/>
          </a:xfrm>
        </p:grpSpPr>
        <p:sp>
          <p:nvSpPr>
            <p:cNvPr id="6" name="TextBox 5"/>
            <p:cNvSpPr txBox="1"/>
            <p:nvPr/>
          </p:nvSpPr>
          <p:spPr>
            <a:xfrm>
              <a:off x="1959996" y="3429000"/>
              <a:ext cx="3160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To make space!</a:t>
              </a:r>
              <a:endParaRPr lang="en-US" sz="3600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0640" y="2697479"/>
              <a:ext cx="3178534" cy="23839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354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72" y="5881815"/>
            <a:ext cx="726603" cy="7266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86984" y="0"/>
            <a:ext cx="1005016" cy="6858000"/>
          </a:xfrm>
          <a:prstGeom prst="rect">
            <a:avLst/>
          </a:prstGeom>
          <a:solidFill>
            <a:srgbClr val="55B3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04634" y="1120346"/>
            <a:ext cx="74946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Workshop Structure (tentative!)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2473903" y="4905633"/>
            <a:ext cx="709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  2:00 </a:t>
            </a:r>
            <a:r>
              <a:rPr lang="en-US" dirty="0"/>
              <a:t>p</a:t>
            </a:r>
            <a:r>
              <a:rPr lang="en-US" dirty="0" smtClean="0"/>
              <a:t>.m. to 2:50 </a:t>
            </a:r>
            <a:r>
              <a:rPr lang="en-US" dirty="0"/>
              <a:t>p</a:t>
            </a:r>
            <a:r>
              <a:rPr lang="en-US" dirty="0" smtClean="0"/>
              <a:t>.m. – Hands-on Projects, Q&amp;A Period, and Summary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007589" y="2594919"/>
            <a:ext cx="8029634" cy="754451"/>
            <a:chOff x="2007589" y="2594919"/>
            <a:chExt cx="8029634" cy="754451"/>
          </a:xfrm>
        </p:grpSpPr>
        <p:sp>
          <p:nvSpPr>
            <p:cNvPr id="5" name="TextBox 4"/>
            <p:cNvSpPr txBox="1"/>
            <p:nvPr/>
          </p:nvSpPr>
          <p:spPr>
            <a:xfrm>
              <a:off x="2007589" y="2594919"/>
              <a:ext cx="8029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1.  10:00 a.m. to 10:50 a.m. – Introduction and ‘Digitization Project Decision Making’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42728" y="2980038"/>
              <a:ext cx="759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Break</a:t>
              </a:r>
              <a:endParaRPr lang="en-US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185155" y="4135395"/>
            <a:ext cx="5477525" cy="754451"/>
            <a:chOff x="3185155" y="4135395"/>
            <a:chExt cx="5477525" cy="754451"/>
          </a:xfrm>
        </p:grpSpPr>
        <p:sp>
          <p:nvSpPr>
            <p:cNvPr id="7" name="TextBox 6"/>
            <p:cNvSpPr txBox="1"/>
            <p:nvPr/>
          </p:nvSpPr>
          <p:spPr>
            <a:xfrm>
              <a:off x="3185155" y="4135395"/>
              <a:ext cx="54775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3.  1:00 </a:t>
              </a:r>
              <a:r>
                <a:rPr lang="en-US" dirty="0"/>
                <a:t>p</a:t>
              </a:r>
              <a:r>
                <a:rPr lang="en-US" dirty="0" smtClean="0"/>
                <a:t>.m. to 1:50 </a:t>
              </a:r>
              <a:r>
                <a:rPr lang="en-US" dirty="0"/>
                <a:t>p</a:t>
              </a:r>
              <a:r>
                <a:rPr lang="en-US" dirty="0" smtClean="0"/>
                <a:t>.m. –  ‘Soldier, Prepare to Digitize!’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42728" y="4520514"/>
              <a:ext cx="759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Break</a:t>
              </a:r>
              <a:endParaRPr lang="en-US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580502" y="3365157"/>
            <a:ext cx="6883808" cy="754451"/>
            <a:chOff x="2580502" y="3365157"/>
            <a:chExt cx="6883808" cy="754451"/>
          </a:xfrm>
        </p:grpSpPr>
        <p:sp>
          <p:nvSpPr>
            <p:cNvPr id="6" name="TextBox 5"/>
            <p:cNvSpPr txBox="1"/>
            <p:nvPr/>
          </p:nvSpPr>
          <p:spPr>
            <a:xfrm>
              <a:off x="2580502" y="3365157"/>
              <a:ext cx="68838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2.  11:00 a.m. to 11:50 a.m. – Hardware, Software, and ‘Best Practices’ 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42728" y="3750276"/>
              <a:ext cx="759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Lunch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77773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72" y="5881815"/>
            <a:ext cx="726603" cy="7266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86984" y="0"/>
            <a:ext cx="1005016" cy="6858000"/>
          </a:xfrm>
          <a:prstGeom prst="rect">
            <a:avLst/>
          </a:prstGeom>
          <a:solidFill>
            <a:srgbClr val="55B3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659" y="1235676"/>
            <a:ext cx="3387350" cy="45390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2151" y="1647568"/>
            <a:ext cx="49838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/>
              <a:t>Takest</a:t>
            </a:r>
            <a:r>
              <a:rPr lang="en-US" sz="6000" dirty="0" smtClean="0"/>
              <a:t> thou a break!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1322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72" y="5881815"/>
            <a:ext cx="726603" cy="7266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86984" y="0"/>
            <a:ext cx="1005016" cy="6858000"/>
          </a:xfrm>
          <a:prstGeom prst="rect">
            <a:avLst/>
          </a:prstGeom>
          <a:solidFill>
            <a:srgbClr val="55B3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11253" y="525848"/>
            <a:ext cx="47044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/>
              <a:t>To </a:t>
            </a:r>
            <a:r>
              <a:rPr lang="en-US" sz="6000" b="1" dirty="0" smtClean="0"/>
              <a:t>Digitize… ? </a:t>
            </a:r>
            <a:endParaRPr lang="en-US" sz="6000" dirty="0"/>
          </a:p>
        </p:txBody>
      </p:sp>
      <p:sp>
        <p:nvSpPr>
          <p:cNvPr id="5" name="Rectangle 4"/>
          <p:cNvSpPr/>
          <p:nvPr/>
        </p:nvSpPr>
        <p:spPr>
          <a:xfrm>
            <a:off x="1374399" y="3273167"/>
            <a:ext cx="89891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/>
              <a:t>Answer these 3 questions…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9714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72" y="5881815"/>
            <a:ext cx="726603" cy="7266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86984" y="0"/>
            <a:ext cx="1005016" cy="6858000"/>
          </a:xfrm>
          <a:prstGeom prst="rect">
            <a:avLst/>
          </a:prstGeom>
          <a:solidFill>
            <a:srgbClr val="55B3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11253" y="525848"/>
            <a:ext cx="47044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/>
              <a:t>To </a:t>
            </a:r>
            <a:r>
              <a:rPr lang="en-US" sz="6000" b="1" dirty="0" smtClean="0"/>
              <a:t>Digitize… ? </a:t>
            </a:r>
            <a:endParaRPr lang="en-US" sz="6000" dirty="0"/>
          </a:p>
        </p:txBody>
      </p:sp>
      <p:sp>
        <p:nvSpPr>
          <p:cNvPr id="6" name="Rectangle 5"/>
          <p:cNvSpPr/>
          <p:nvPr/>
        </p:nvSpPr>
        <p:spPr>
          <a:xfrm>
            <a:off x="1901484" y="2742167"/>
            <a:ext cx="751866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/>
              <a:t>Question 1.  </a:t>
            </a:r>
            <a:r>
              <a:rPr lang="en-US" sz="6000" b="1" u="sng" dirty="0" smtClean="0"/>
              <a:t>What</a:t>
            </a:r>
            <a:r>
              <a:rPr lang="en-US" sz="6000" b="1" dirty="0" smtClean="0"/>
              <a:t> do I </a:t>
            </a:r>
          </a:p>
          <a:p>
            <a:r>
              <a:rPr lang="en-US" sz="6000" b="1" dirty="0" smtClean="0"/>
              <a:t>want to digitize?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990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72" y="5881815"/>
            <a:ext cx="726603" cy="7266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86984" y="0"/>
            <a:ext cx="1005016" cy="6858000"/>
          </a:xfrm>
          <a:prstGeom prst="rect">
            <a:avLst/>
          </a:prstGeom>
          <a:solidFill>
            <a:srgbClr val="55B3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0472" y="108666"/>
            <a:ext cx="47044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/>
              <a:t>To </a:t>
            </a:r>
            <a:r>
              <a:rPr lang="en-US" sz="6000" b="1" dirty="0" smtClean="0"/>
              <a:t>Digitize… ? </a:t>
            </a:r>
            <a:endParaRPr lang="en-US" sz="6000" dirty="0"/>
          </a:p>
        </p:txBody>
      </p:sp>
      <p:grpSp>
        <p:nvGrpSpPr>
          <p:cNvPr id="8" name="Group 7"/>
          <p:cNvGrpSpPr/>
          <p:nvPr/>
        </p:nvGrpSpPr>
        <p:grpSpPr>
          <a:xfrm>
            <a:off x="6297715" y="105042"/>
            <a:ext cx="2893365" cy="2570140"/>
            <a:chOff x="7502785" y="313039"/>
            <a:chExt cx="2893365" cy="25701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2785" y="313039"/>
              <a:ext cx="2893365" cy="221597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888928" y="2513847"/>
              <a:ext cx="21171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Historic Photographs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1202" y="1155528"/>
            <a:ext cx="2800479" cy="2082803"/>
            <a:chOff x="280472" y="1715529"/>
            <a:chExt cx="2800479" cy="208280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308" y="1715529"/>
              <a:ext cx="1930307" cy="162697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80472" y="3429000"/>
              <a:ext cx="28004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Audio tapes/Oral Histories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074585" y="3579641"/>
            <a:ext cx="3011389" cy="2485525"/>
            <a:chOff x="4419985" y="2246321"/>
            <a:chExt cx="3011389" cy="248552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1252" y="2246321"/>
              <a:ext cx="1603989" cy="168299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3246" y="2553595"/>
              <a:ext cx="1938128" cy="180891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419985" y="4362514"/>
              <a:ext cx="30113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Motion Pictures/Video Tapes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960533" y="1096307"/>
            <a:ext cx="2785984" cy="2349295"/>
            <a:chOff x="3877972" y="1258368"/>
            <a:chExt cx="2785984" cy="2349295"/>
          </a:xfrm>
        </p:grpSpPr>
        <p:pic>
          <p:nvPicPr>
            <p:cNvPr id="17" name="Picture 4" descr="20130625_160806 copy.jpg"/>
            <p:cNvPicPr>
              <a:picLocks noChangeAspect="1"/>
            </p:cNvPicPr>
            <p:nvPr/>
          </p:nvPicPr>
          <p:blipFill>
            <a:blip r:embed="rId8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652"/>
            <a:stretch>
              <a:fillRect/>
            </a:stretch>
          </p:blipFill>
          <p:spPr bwMode="auto">
            <a:xfrm>
              <a:off x="3877972" y="1258368"/>
              <a:ext cx="2785984" cy="1845924"/>
            </a:xfrm>
            <a:prstGeom prst="rect">
              <a:avLst/>
            </a:prstGeom>
            <a:noFill/>
            <a:ln w="28575">
              <a:solidFill>
                <a:srgbClr val="19191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4060636" y="3238331"/>
              <a:ext cx="24206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Negatives/Glass Plates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417520" y="3662202"/>
            <a:ext cx="3217713" cy="2824502"/>
            <a:chOff x="2428606" y="3896778"/>
            <a:chExt cx="3217713" cy="2824502"/>
          </a:xfrm>
        </p:grpSpPr>
        <p:pic>
          <p:nvPicPr>
            <p:cNvPr id="18" name="Picture 7" descr="rusty paper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28606" y="3896778"/>
              <a:ext cx="3217713" cy="2356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2442183" y="6351948"/>
              <a:ext cx="3190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Manuscripts/Textual Materials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471578" y="2636179"/>
            <a:ext cx="2532741" cy="4156905"/>
            <a:chOff x="8471578" y="2636179"/>
            <a:chExt cx="2532741" cy="415690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471578" y="2636179"/>
              <a:ext cx="2532741" cy="3799112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8745090" y="6423752"/>
              <a:ext cx="21171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Historic Newspapers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296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72" y="5881815"/>
            <a:ext cx="726603" cy="7266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86984" y="0"/>
            <a:ext cx="1005016" cy="6858000"/>
          </a:xfrm>
          <a:prstGeom prst="rect">
            <a:avLst/>
          </a:prstGeom>
          <a:solidFill>
            <a:srgbClr val="55B3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01484" y="2742167"/>
            <a:ext cx="7229736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/>
              <a:t>Question 2.  </a:t>
            </a:r>
            <a:r>
              <a:rPr lang="en-US" sz="6000" b="1" u="sng" dirty="0" smtClean="0"/>
              <a:t>Why</a:t>
            </a:r>
            <a:r>
              <a:rPr lang="en-US" sz="6000" b="1" dirty="0" smtClean="0"/>
              <a:t> do I </a:t>
            </a:r>
          </a:p>
          <a:p>
            <a:r>
              <a:rPr lang="en-US" sz="6000" b="1" dirty="0" smtClean="0"/>
              <a:t>want to digitize </a:t>
            </a:r>
            <a:r>
              <a:rPr lang="en-US" sz="6000" b="1" u="sng" dirty="0" smtClean="0"/>
              <a:t>these</a:t>
            </a:r>
            <a:r>
              <a:rPr lang="en-US" sz="6000" b="1" dirty="0" smtClean="0"/>
              <a:t> </a:t>
            </a:r>
          </a:p>
          <a:p>
            <a:r>
              <a:rPr lang="en-US" sz="6000" b="1" dirty="0" smtClean="0"/>
              <a:t>materials?</a:t>
            </a:r>
            <a:endParaRPr lang="en-US" sz="6000" dirty="0"/>
          </a:p>
        </p:txBody>
      </p:sp>
      <p:sp>
        <p:nvSpPr>
          <p:cNvPr id="5" name="Rectangle 4"/>
          <p:cNvSpPr/>
          <p:nvPr/>
        </p:nvSpPr>
        <p:spPr>
          <a:xfrm>
            <a:off x="280472" y="108666"/>
            <a:ext cx="47044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/>
              <a:t>To </a:t>
            </a:r>
            <a:r>
              <a:rPr lang="en-US" sz="6000" b="1" dirty="0" smtClean="0"/>
              <a:t>Digitize… ?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8619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72" y="5881815"/>
            <a:ext cx="726603" cy="7266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86984" y="0"/>
            <a:ext cx="1005016" cy="6858000"/>
          </a:xfrm>
          <a:prstGeom prst="rect">
            <a:avLst/>
          </a:prstGeom>
          <a:solidFill>
            <a:srgbClr val="55B3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0472" y="108666"/>
            <a:ext cx="47044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/>
              <a:t>To </a:t>
            </a:r>
            <a:r>
              <a:rPr lang="en-US" sz="6000" b="1" dirty="0" smtClean="0"/>
              <a:t>Digitize… ? 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643772" y="1128224"/>
            <a:ext cx="95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a. Preservation – To prevent further damage or deterioration to the item(s).</a:t>
            </a:r>
            <a:endParaRPr lang="en-US" sz="2400" dirty="0"/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356935" y="1696993"/>
            <a:ext cx="2363663" cy="2601620"/>
            <a:chOff x="6592711" y="2678846"/>
            <a:chExt cx="2241783" cy="1723684"/>
          </a:xfrm>
        </p:grpSpPr>
        <p:sp>
          <p:nvSpPr>
            <p:cNvPr id="7" name="TextBox 9"/>
            <p:cNvSpPr txBox="1">
              <a:spLocks noChangeArrowheads="1"/>
            </p:cNvSpPr>
            <p:nvPr/>
          </p:nvSpPr>
          <p:spPr bwMode="auto">
            <a:xfrm>
              <a:off x="6715745" y="4198615"/>
              <a:ext cx="2118749" cy="203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885825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3pPr>
              <a:lvl4pPr marL="1096963" indent="-173038">
                <a:spcBef>
                  <a:spcPct val="20000"/>
                </a:spcBef>
                <a:buClr>
                  <a:srgbClr val="191919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4pPr>
              <a:lvl5pPr marL="1296988" indent="-182563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5pPr>
              <a:lvl6pPr marL="1754188" indent="-182563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6pPr>
              <a:lvl7pPr marL="2211388" indent="-182563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7pPr>
              <a:lvl8pPr marL="2668588" indent="-182563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8pPr>
              <a:lvl9pPr marL="3125788" indent="-182563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Arial" panose="020B0604020202020204" pitchFamily="34" charset="0"/>
                </a:rPr>
                <a:t>Rolled photographs</a:t>
              </a:r>
            </a:p>
          </p:txBody>
        </p:sp>
        <p:pic>
          <p:nvPicPr>
            <p:cNvPr id="8" name="Picture 19" descr="rolled image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592711" y="2678846"/>
              <a:ext cx="2009422" cy="1500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2275781" y="3155087"/>
            <a:ext cx="3168861" cy="2726728"/>
            <a:chOff x="5074171" y="4746599"/>
            <a:chExt cx="2151089" cy="1826071"/>
          </a:xfrm>
        </p:grpSpPr>
        <p:sp>
          <p:nvSpPr>
            <p:cNvPr id="10" name="TextBox 16"/>
            <p:cNvSpPr txBox="1">
              <a:spLocks noChangeArrowheads="1"/>
            </p:cNvSpPr>
            <p:nvPr/>
          </p:nvSpPr>
          <p:spPr bwMode="auto">
            <a:xfrm>
              <a:off x="5589512" y="6365379"/>
              <a:ext cx="1310842" cy="207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885825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3pPr>
              <a:lvl4pPr marL="1096963" indent="-173038">
                <a:spcBef>
                  <a:spcPct val="20000"/>
                </a:spcBef>
                <a:buClr>
                  <a:srgbClr val="191919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4pPr>
              <a:lvl5pPr marL="1296988" indent="-182563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5pPr>
              <a:lvl6pPr marL="1754188" indent="-182563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6pPr>
              <a:lvl7pPr marL="2211388" indent="-182563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7pPr>
              <a:lvl8pPr marL="2668588" indent="-182563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8pPr>
              <a:lvl9pPr marL="3125788" indent="-182563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Arial" panose="020B0604020202020204" pitchFamily="34" charset="0"/>
                </a:rPr>
                <a:t>Faded Color Photos</a:t>
              </a:r>
            </a:p>
          </p:txBody>
        </p:sp>
        <p:pic>
          <p:nvPicPr>
            <p:cNvPr id="11" name="Picture 24" descr="faded color photo - edited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4171" y="4746599"/>
              <a:ext cx="2151089" cy="155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5254942" y="1482793"/>
            <a:ext cx="2598650" cy="3130379"/>
            <a:chOff x="6457245" y="1606729"/>
            <a:chExt cx="2003040" cy="2393805"/>
          </a:xfrm>
        </p:grpSpPr>
        <p:pic>
          <p:nvPicPr>
            <p:cNvPr id="13" name="Picture 6" descr="Insects_Website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7245" y="1648176"/>
              <a:ext cx="1709527" cy="2124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 rot="-5400000">
              <a:off x="7233685" y="2587108"/>
              <a:ext cx="220697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885825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3pPr>
              <a:lvl4pPr marL="1096963" indent="-173038">
                <a:spcBef>
                  <a:spcPct val="20000"/>
                </a:spcBef>
                <a:buClr>
                  <a:srgbClr val="191919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4pPr>
              <a:lvl5pPr marL="1296988" indent="-182563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5pPr>
              <a:lvl6pPr marL="1754188" indent="-182563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6pPr>
              <a:lvl7pPr marL="2211388" indent="-182563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7pPr>
              <a:lvl8pPr marL="2668588" indent="-182563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8pPr>
              <a:lvl9pPr marL="3125788" indent="-182563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Arial" panose="020B0604020202020204" pitchFamily="34" charset="0"/>
                </a:rPr>
                <a:t>http://www.abacusart.com.au/a/</a:t>
              </a:r>
            </a:p>
          </p:txBody>
        </p:sp>
        <p:sp>
          <p:nvSpPr>
            <p:cNvPr id="15" name="TextBox 8"/>
            <p:cNvSpPr txBox="1">
              <a:spLocks noChangeArrowheads="1"/>
            </p:cNvSpPr>
            <p:nvPr/>
          </p:nvSpPr>
          <p:spPr bwMode="auto">
            <a:xfrm>
              <a:off x="6964296" y="3806600"/>
              <a:ext cx="703524" cy="193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885825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3pPr>
              <a:lvl4pPr marL="1096963" indent="-173038">
                <a:spcBef>
                  <a:spcPct val="20000"/>
                </a:spcBef>
                <a:buClr>
                  <a:srgbClr val="191919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4pPr>
              <a:lvl5pPr marL="1296988" indent="-182563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5pPr>
              <a:lvl6pPr marL="1754188" indent="-182563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6pPr>
              <a:lvl7pPr marL="2211388" indent="-182563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7pPr>
              <a:lvl8pPr marL="2668588" indent="-182563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8pPr>
              <a:lvl9pPr marL="3125788" indent="-182563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Insects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489" y="2707918"/>
            <a:ext cx="3654359" cy="2873613"/>
          </a:xfrm>
          <a:prstGeom prst="rect">
            <a:avLst/>
          </a:prstGeom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969672" y="5727049"/>
            <a:ext cx="24419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885825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096963" indent="-173038">
              <a:spcBef>
                <a:spcPct val="20000"/>
              </a:spcBef>
              <a:buClr>
                <a:srgbClr val="19191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1296988" indent="-182563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1754188" indent="-18256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211388" indent="-18256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2668588" indent="-18256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125788" indent="-18256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latin typeface="Arial" panose="020B0604020202020204" pitchFamily="34" charset="0"/>
              </a:rPr>
              <a:t>Yellowed/Brittle Newspaper</a:t>
            </a:r>
            <a:endParaRPr lang="en-US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0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72" y="5881815"/>
            <a:ext cx="726603" cy="7266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86984" y="0"/>
            <a:ext cx="1005016" cy="6858000"/>
          </a:xfrm>
          <a:prstGeom prst="rect">
            <a:avLst/>
          </a:prstGeom>
          <a:solidFill>
            <a:srgbClr val="55B3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0472" y="108666"/>
            <a:ext cx="47044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/>
              <a:t>To </a:t>
            </a:r>
            <a:r>
              <a:rPr lang="en-US" sz="6000" b="1" dirty="0" smtClean="0"/>
              <a:t>Digitize… ? 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26919" y="1237004"/>
            <a:ext cx="5733669" cy="42825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566" y="2832651"/>
            <a:ext cx="4462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slightly different take on preservation…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4428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4292</TotalTime>
  <Words>1230</Words>
  <Application>Microsoft Office PowerPoint</Application>
  <PresentationFormat>Widescreen</PresentationFormat>
  <Paragraphs>174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ＭＳ Ｐゴシック</vt:lpstr>
      <vt:lpstr>Arial</vt:lpstr>
      <vt:lpstr>Calibri</vt:lpstr>
      <vt:lpstr>Calibri Light</vt:lpstr>
      <vt:lpstr>Lucida Sans Typewriter</vt:lpstr>
      <vt:lpstr>Office Theme</vt:lpstr>
      <vt:lpstr>DIGITIZATION 101: To Digitize or Not to Digitize?     That is the Question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DIGITIZATION 101: To Digitize or Not to Digitize?     That is the Question</dc:title>
  <dc:creator>DeBruin, Nathaniel</dc:creator>
  <cp:lastModifiedBy>DeBruin, Nathaniel</cp:lastModifiedBy>
  <cp:revision>94</cp:revision>
  <cp:lastPrinted>2015-09-24T13:42:59Z</cp:lastPrinted>
  <dcterms:created xsi:type="dcterms:W3CDTF">2015-08-24T20:12:54Z</dcterms:created>
  <dcterms:modified xsi:type="dcterms:W3CDTF">2015-10-05T17:22:09Z</dcterms:modified>
</cp:coreProperties>
</file>