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64" r:id="rId6"/>
    <p:sldId id="259" r:id="rId7"/>
    <p:sldId id="267" r:id="rId8"/>
    <p:sldId id="269" r:id="rId9"/>
    <p:sldId id="273" r:id="rId10"/>
    <p:sldId id="270" r:id="rId11"/>
    <p:sldId id="260" r:id="rId12"/>
    <p:sldId id="271" r:id="rId13"/>
    <p:sldId id="27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90058" autoAdjust="0"/>
  </p:normalViewPr>
  <p:slideViewPr>
    <p:cSldViewPr snapToGrid="0">
      <p:cViewPr>
        <p:scale>
          <a:sx n="60" d="100"/>
          <a:sy n="60" d="100"/>
        </p:scale>
        <p:origin x="267" y="453"/>
      </p:cViewPr>
      <p:guideLst/>
    </p:cSldViewPr>
  </p:slideViewPr>
  <p:outlineViewPr>
    <p:cViewPr>
      <p:scale>
        <a:sx n="33" d="100"/>
        <a:sy n="33" d="100"/>
      </p:scale>
      <p:origin x="0" y="-80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A173C-E675-4802-BC76-73E6E5BFD98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3DF80-8BB3-4A8C-8A7D-25A0D415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4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session is more of a discussion rather than a presentation.  At the</a:t>
            </a:r>
            <a:r>
              <a:rPr lang="en-US" baseline="0" dirty="0" smtClean="0"/>
              <a:t> end of the brief presentation, attendees are encouraged to provide their experiences and insights to add content to the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3DF80-8BB3-4A8C-8A7D-25A0D4153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8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four categories</a:t>
            </a:r>
            <a:r>
              <a:rPr lang="en-US" baseline="0" dirty="0" smtClean="0"/>
              <a:t> have the most overlap.  However, this is a preliminary thought process.  As the consortium grows, there will be more expansive offerings based off communal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3DF80-8BB3-4A8C-8A7D-25A0D41532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1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 is initially being sandboxed with the CTC systems.</a:t>
            </a:r>
            <a:r>
              <a:rPr lang="en-US" baseline="0" dirty="0" smtClean="0"/>
              <a:t>  However, there has been considerable interest in expanding the program to all institutions once all procedures, policies, and databases have been in place for a minimum of a year.  This would provide a working pilot program to build into a state-wide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3DF80-8BB3-4A8C-8A7D-25A0D41532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7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3DF80-8BB3-4A8C-8A7D-25A0D41532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not discuss preliminary quotes at this time as they were</a:t>
            </a:r>
            <a:r>
              <a:rPr lang="en-US" baseline="0" dirty="0" smtClean="0"/>
              <a:t> submitted in Spring 2016 and will need to be resubmitted for the final contracts</a:t>
            </a:r>
            <a:r>
              <a:rPr lang="en-US" dirty="0" smtClean="0"/>
              <a:t>.</a:t>
            </a:r>
            <a:r>
              <a:rPr lang="en-US" baseline="0" dirty="0" smtClean="0"/>
              <a:t>  If you have questions, see us after the presentation to discuss privately.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3DF80-8BB3-4A8C-8A7D-25A0D41532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8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297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7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375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4488" indent="-344488">
              <a:buFont typeface="Wingdings" panose="05000000000000000000" pitchFamily="2" charset="2"/>
              <a:buChar char="v"/>
              <a:defRPr/>
            </a:lvl1pPr>
            <a:lvl2pPr marL="461963" indent="-333375">
              <a:buFont typeface="Wingdings" panose="05000000000000000000" pitchFamily="2" charset="2"/>
              <a:buChar char="v"/>
              <a:defRPr/>
            </a:lvl2pPr>
            <a:lvl3pPr marL="569913" indent="-344488">
              <a:buFont typeface="Wingdings" panose="05000000000000000000" pitchFamily="2" charset="2"/>
              <a:buChar char="v"/>
              <a:defRPr/>
            </a:lvl3pPr>
            <a:lvl4pPr marL="795338" indent="-338138">
              <a:buFont typeface="Wingdings" panose="05000000000000000000" pitchFamily="2" charset="2"/>
              <a:buChar char="v"/>
              <a:defRPr/>
            </a:lvl4pPr>
            <a:lvl5pPr marL="1085850" indent="-396875"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82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95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57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88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7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47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54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855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04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461963" indent="-461963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Wingdings" panose="05000000000000000000" pitchFamily="2" charset="2"/>
        <a:buChar char="v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44132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95338" indent="-4841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v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v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460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v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.S.Campbell@wv.gov" TargetMode="External"/><Relationship Id="rId2" Type="http://schemas.openxmlformats.org/officeDocument/2006/relationships/hyperlink" Target="mailto:bayne@mctc.edu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hyperlink" Target="mailto:kec5013@psu.edu" TargetMode="External"/><Relationship Id="rId4" Type="http://schemas.openxmlformats.org/officeDocument/2006/relationships/hyperlink" Target="mailto:lauer2@marshall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 Virginia Community &amp; Technical College Database Consortium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Jamie Bayne, MLIS</a:t>
            </a:r>
          </a:p>
          <a:p>
            <a:r>
              <a:rPr lang="en-US" dirty="0" smtClean="0"/>
              <a:t>Heather </a:t>
            </a:r>
            <a:r>
              <a:rPr lang="en-US" dirty="0" smtClean="0"/>
              <a:t>Campbell, MLIS</a:t>
            </a:r>
            <a:endParaRPr lang="en-US" dirty="0"/>
          </a:p>
          <a:p>
            <a:r>
              <a:rPr lang="en-US" dirty="0" smtClean="0"/>
              <a:t>Heather Lauer, MLS</a:t>
            </a:r>
          </a:p>
          <a:p>
            <a:r>
              <a:rPr lang="en-US" dirty="0" smtClean="0"/>
              <a:t>Kat Phillips, MLIS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3326" r="2109" b="2375"/>
          <a:stretch/>
        </p:blipFill>
        <p:spPr>
          <a:xfrm>
            <a:off x="250371" y="141514"/>
            <a:ext cx="11658600" cy="43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75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Previous agreements</a:t>
            </a:r>
          </a:p>
          <a:p>
            <a:pPr lvl="1"/>
            <a:r>
              <a:rPr lang="en-US" dirty="0" smtClean="0"/>
              <a:t>One CTC had an agreement with a four-year academic institution from which they were unable to be disentangled</a:t>
            </a:r>
          </a:p>
          <a:p>
            <a:r>
              <a:rPr lang="en-US" dirty="0" smtClean="0"/>
              <a:t>MOUs</a:t>
            </a:r>
          </a:p>
          <a:p>
            <a:pPr lvl="1"/>
            <a:r>
              <a:rPr lang="en-US" dirty="0" smtClean="0"/>
              <a:t>Discussion regarding whether or not librarians/information professionals, chief financial officers, chief academic officers, or presidents should sign the MOUs</a:t>
            </a:r>
          </a:p>
          <a:p>
            <a:r>
              <a:rPr lang="en-US" dirty="0" smtClean="0"/>
              <a:t>Getting responsible parties in one place to sign MOUs</a:t>
            </a:r>
          </a:p>
          <a:p>
            <a:r>
              <a:rPr lang="en-US" dirty="0" smtClean="0"/>
              <a:t>Unexpected updates from LexisNexis Academic to </a:t>
            </a:r>
            <a:r>
              <a:rPr lang="en-US" dirty="0" err="1"/>
              <a:t>N</a:t>
            </a:r>
            <a:r>
              <a:rPr lang="en-US" dirty="0" err="1" smtClean="0"/>
              <a:t>exisUni</a:t>
            </a:r>
            <a:endParaRPr lang="en-US" dirty="0" smtClean="0"/>
          </a:p>
          <a:p>
            <a:pPr lvl="1"/>
            <a:r>
              <a:rPr lang="en-US" dirty="0" smtClean="0"/>
              <a:t>Delayed inclusion of LexisNexis in the holdings for a month</a:t>
            </a:r>
          </a:p>
          <a:p>
            <a:r>
              <a:rPr lang="en-US" dirty="0" smtClean="0"/>
              <a:t>Uniform placement of holdings and security versus individual decisions</a:t>
            </a:r>
          </a:p>
          <a:p>
            <a:pPr lvl="1"/>
            <a:r>
              <a:rPr lang="en-US" dirty="0" smtClean="0"/>
              <a:t>Some institutions needed to adopt an </a:t>
            </a:r>
            <a:r>
              <a:rPr lang="en-US" dirty="0" err="1" smtClean="0"/>
              <a:t>EZProxy</a:t>
            </a:r>
            <a:r>
              <a:rPr lang="en-US" dirty="0" smtClean="0"/>
              <a:t> at the last minute</a:t>
            </a:r>
            <a:endParaRPr lang="en-US" dirty="0"/>
          </a:p>
        </p:txBody>
      </p:sp>
      <p:pic>
        <p:nvPicPr>
          <p:cNvPr id="4" name="Picture 3" descr="&lt;strong&gt;Rubiks&lt;/strong&gt; Related Keywords &amp; Suggestions - &lt;strong&gt;Rubiks&lt;/strong&gt; Long Tail Keyword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4202939"/>
            <a:ext cx="4286250" cy="276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08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WV CTC Database Consortium discussions initiated – November 2015</a:t>
            </a:r>
          </a:p>
          <a:p>
            <a:r>
              <a:rPr lang="en-US" dirty="0" smtClean="0"/>
              <a:t>First meeting at WVLA Spring Fling – April 2016 – </a:t>
            </a:r>
            <a:r>
              <a:rPr lang="en-US" dirty="0" err="1" smtClean="0"/>
              <a:t>Mountwest</a:t>
            </a:r>
            <a:r>
              <a:rPr lang="en-US" dirty="0" smtClean="0"/>
              <a:t>, </a:t>
            </a:r>
            <a:r>
              <a:rPr lang="en-US" dirty="0" err="1" smtClean="0"/>
              <a:t>BridgeValley</a:t>
            </a:r>
            <a:r>
              <a:rPr lang="en-US" dirty="0" smtClean="0"/>
              <a:t>, Southern, Marshall, WVU, West Liberty, WV Wesleyan attended</a:t>
            </a:r>
          </a:p>
          <a:p>
            <a:r>
              <a:rPr lang="en-US" dirty="0" smtClean="0"/>
              <a:t>WV CTC Database trials end – December 2017</a:t>
            </a:r>
          </a:p>
          <a:p>
            <a:r>
              <a:rPr lang="en-US" dirty="0" smtClean="0"/>
              <a:t>Discussion and decision regarding joint resources – January 2017</a:t>
            </a:r>
          </a:p>
          <a:p>
            <a:r>
              <a:rPr lang="en-US" dirty="0" smtClean="0"/>
              <a:t>Meeting with WV CTC Chief Academic Officers – February 22, 2017</a:t>
            </a:r>
          </a:p>
          <a:p>
            <a:r>
              <a:rPr lang="en-US" dirty="0" smtClean="0"/>
              <a:t>Meeting with WV CTC Chancellor &amp; WVHEPC Personnel – May 30, 2017</a:t>
            </a:r>
          </a:p>
          <a:p>
            <a:r>
              <a:rPr lang="en-US" dirty="0" smtClean="0"/>
              <a:t>MOU signed by all WV CTC Presidents – June 7, 2017</a:t>
            </a:r>
          </a:p>
          <a:p>
            <a:r>
              <a:rPr lang="en-US" dirty="0" smtClean="0"/>
              <a:t>Adoption of shared databases – July 1, 2017</a:t>
            </a:r>
          </a:p>
          <a:p>
            <a:r>
              <a:rPr lang="en-US" dirty="0" smtClean="0"/>
              <a:t>LexisNexis Academic goes live – August 15, 2017</a:t>
            </a:r>
          </a:p>
        </p:txBody>
      </p:sp>
    </p:spTree>
    <p:extLst>
      <p:ext uri="{BB962C8B-B14F-4D97-AF65-F5344CB8AC3E}">
        <p14:creationId xmlns:p14="http://schemas.microsoft.com/office/powerpoint/2010/main" val="1345332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Consortium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Reduction in cost of database subscriptions – 32% in first year from previous individual </a:t>
            </a:r>
            <a:r>
              <a:rPr lang="en-US" dirty="0" smtClean="0"/>
              <a:t>subscriptions ~ $51,000 (ACHIEVED)</a:t>
            </a:r>
            <a:endParaRPr lang="en-US" dirty="0" smtClean="0"/>
          </a:p>
          <a:p>
            <a:r>
              <a:rPr lang="en-US" dirty="0" smtClean="0"/>
              <a:t>Streamlined</a:t>
            </a:r>
            <a:r>
              <a:rPr lang="en-US" dirty="0" smtClean="0"/>
              <a:t> </a:t>
            </a:r>
            <a:r>
              <a:rPr lang="en-US" dirty="0" smtClean="0"/>
              <a:t>payment system – billing through the </a:t>
            </a:r>
            <a:r>
              <a:rPr lang="en-US" dirty="0" smtClean="0"/>
              <a:t>WVLC (ACHIEVED)</a:t>
            </a:r>
            <a:endParaRPr lang="en-US" dirty="0" smtClean="0"/>
          </a:p>
          <a:p>
            <a:r>
              <a:rPr lang="en-US" dirty="0" smtClean="0"/>
              <a:t>Cooperation and promotion of CTC </a:t>
            </a:r>
            <a:r>
              <a:rPr lang="en-US" dirty="0" smtClean="0"/>
              <a:t>libraries (ONGOING)</a:t>
            </a:r>
            <a:endParaRPr lang="en-US" dirty="0" smtClean="0"/>
          </a:p>
          <a:p>
            <a:r>
              <a:rPr lang="en-US" dirty="0" smtClean="0"/>
              <a:t>Promotion of state academic library networking through </a:t>
            </a:r>
            <a:r>
              <a:rPr lang="en-US" dirty="0" smtClean="0"/>
              <a:t>WVLC and WVHEPC (ONGOING)</a:t>
            </a:r>
            <a:endParaRPr lang="en-US" dirty="0" smtClean="0"/>
          </a:p>
          <a:p>
            <a:r>
              <a:rPr lang="en-US" dirty="0" smtClean="0"/>
              <a:t>Creating pressure on state and national bodies for better funding allocation for academic </a:t>
            </a:r>
            <a:r>
              <a:rPr lang="en-US" dirty="0" smtClean="0"/>
              <a:t>libraries (ONGOING)</a:t>
            </a:r>
            <a:endParaRPr lang="en-US" dirty="0" smtClean="0"/>
          </a:p>
          <a:p>
            <a:r>
              <a:rPr lang="en-US" dirty="0" smtClean="0"/>
              <a:t>Optional inclusion of all academic </a:t>
            </a:r>
            <a:r>
              <a:rPr lang="en-US" dirty="0" smtClean="0"/>
              <a:t>institutions (FUTURE)</a:t>
            </a:r>
            <a:endParaRPr lang="en-US" dirty="0" smtClean="0"/>
          </a:p>
        </p:txBody>
      </p:sp>
      <p:pic>
        <p:nvPicPr>
          <p:cNvPr id="3" name="Picture 2" descr="Rapporto Caio: obiettivo raggiunto?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12" y="5365799"/>
            <a:ext cx="6037943" cy="2061029"/>
          </a:xfrm>
          <a:prstGeom prst="rect">
            <a:avLst/>
          </a:prstGeom>
        </p:spPr>
      </p:pic>
      <p:pic>
        <p:nvPicPr>
          <p:cNvPr id="6" name="Picture 5" descr="Rapporto Caio: obiettivo raggiunto?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0"/>
          <a:stretch/>
        </p:blipFill>
        <p:spPr>
          <a:xfrm>
            <a:off x="5732954" y="5365799"/>
            <a:ext cx="1117601" cy="2061029"/>
          </a:xfrm>
          <a:prstGeom prst="rect">
            <a:avLst/>
          </a:prstGeom>
        </p:spPr>
      </p:pic>
      <p:pic>
        <p:nvPicPr>
          <p:cNvPr id="7" name="Picture 6" descr="Rapporto Caio: obiettivo raggiunto?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0"/>
          <a:stretch/>
        </p:blipFill>
        <p:spPr>
          <a:xfrm>
            <a:off x="4709697" y="5365799"/>
            <a:ext cx="1117601" cy="2061029"/>
          </a:xfrm>
          <a:prstGeom prst="rect">
            <a:avLst/>
          </a:prstGeom>
        </p:spPr>
      </p:pic>
      <p:pic>
        <p:nvPicPr>
          <p:cNvPr id="8" name="Picture 7" descr="Rapporto Caio: obiettivo raggiunto?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0"/>
          <a:stretch/>
        </p:blipFill>
        <p:spPr>
          <a:xfrm>
            <a:off x="696493" y="5365799"/>
            <a:ext cx="1117601" cy="2061029"/>
          </a:xfrm>
          <a:prstGeom prst="rect">
            <a:avLst/>
          </a:prstGeom>
        </p:spPr>
      </p:pic>
      <p:pic>
        <p:nvPicPr>
          <p:cNvPr id="9" name="Picture 8" descr="Rapporto Caio: obiettivo raggiunto?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0"/>
          <a:stretch/>
        </p:blipFill>
        <p:spPr>
          <a:xfrm>
            <a:off x="1756038" y="5365799"/>
            <a:ext cx="1117601" cy="2061029"/>
          </a:xfrm>
          <a:prstGeom prst="rect">
            <a:avLst/>
          </a:prstGeom>
        </p:spPr>
      </p:pic>
      <p:pic>
        <p:nvPicPr>
          <p:cNvPr id="10" name="Picture 9" descr="Rapporto Caio: obiettivo raggiunto?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0"/>
          <a:stretch/>
        </p:blipFill>
        <p:spPr>
          <a:xfrm>
            <a:off x="2703095" y="5365799"/>
            <a:ext cx="1117601" cy="2061029"/>
          </a:xfrm>
          <a:prstGeom prst="rect">
            <a:avLst/>
          </a:prstGeom>
        </p:spPr>
      </p:pic>
      <p:pic>
        <p:nvPicPr>
          <p:cNvPr id="11" name="Picture 10" descr="Rapporto Caio: obiettivo raggiunto?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0"/>
          <a:stretch/>
        </p:blipFill>
        <p:spPr>
          <a:xfrm>
            <a:off x="3784408" y="5365799"/>
            <a:ext cx="1117601" cy="2061029"/>
          </a:xfrm>
          <a:prstGeom prst="rect">
            <a:avLst/>
          </a:prstGeom>
        </p:spPr>
      </p:pic>
      <p:pic>
        <p:nvPicPr>
          <p:cNvPr id="12" name="Picture 11" descr="Rapporto Caio: obiettivo raggiunto?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0"/>
          <a:stretch/>
        </p:blipFill>
        <p:spPr>
          <a:xfrm>
            <a:off x="420723" y="5365799"/>
            <a:ext cx="1117601" cy="2061029"/>
          </a:xfrm>
          <a:prstGeom prst="rect">
            <a:avLst/>
          </a:prstGeom>
        </p:spPr>
      </p:pic>
      <p:pic>
        <p:nvPicPr>
          <p:cNvPr id="13" name="Picture 12" descr="Rapporto Caio: obiettivo raggiunto?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0"/>
          <a:stretch/>
        </p:blipFill>
        <p:spPr>
          <a:xfrm>
            <a:off x="0" y="5365799"/>
            <a:ext cx="1117601" cy="20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Consortium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 1 – Community &amp; Technical colleges in partnership with WVLC</a:t>
            </a:r>
          </a:p>
          <a:p>
            <a:pPr lvl="1"/>
            <a:r>
              <a:rPr lang="en-US" dirty="0" smtClean="0"/>
              <a:t>Trials</a:t>
            </a:r>
          </a:p>
          <a:p>
            <a:pPr lvl="1"/>
            <a:r>
              <a:rPr lang="en-US" b="1" dirty="0" smtClean="0"/>
              <a:t>Databases go live (Present status)</a:t>
            </a:r>
          </a:p>
          <a:p>
            <a:r>
              <a:rPr lang="en-US" dirty="0" smtClean="0"/>
              <a:t>Stage 2 – CTCs &amp; </a:t>
            </a:r>
            <a:r>
              <a:rPr lang="en-US" dirty="0"/>
              <a:t>f</a:t>
            </a:r>
            <a:r>
              <a:rPr lang="en-US" dirty="0" smtClean="0"/>
              <a:t>our-year institutions</a:t>
            </a:r>
          </a:p>
          <a:p>
            <a:r>
              <a:rPr lang="en-US" dirty="0" smtClean="0"/>
              <a:t>Stage 3 – All </a:t>
            </a:r>
            <a:r>
              <a:rPr lang="en-US" dirty="0"/>
              <a:t>a</a:t>
            </a:r>
            <a:r>
              <a:rPr lang="en-US" dirty="0" smtClean="0"/>
              <a:t>cademic institutions in WV are welcome to join</a:t>
            </a:r>
          </a:p>
          <a:p>
            <a:r>
              <a:rPr lang="en-US" dirty="0" smtClean="0"/>
              <a:t>Stage 4 – Inclusion of K-12 schools and libraries</a:t>
            </a:r>
          </a:p>
        </p:txBody>
      </p:sp>
    </p:spTree>
    <p:extLst>
      <p:ext uri="{BB962C8B-B14F-4D97-AF65-F5344CB8AC3E}">
        <p14:creationId xmlns:p14="http://schemas.microsoft.com/office/powerpoint/2010/main" val="1436929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578352" cy="14630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Jamie Bayne, </a:t>
            </a:r>
            <a:r>
              <a:rPr lang="en-US" dirty="0" smtClean="0">
                <a:hlinkClick r:id="rId2"/>
              </a:rPr>
              <a:t>bayne@mctc.edu</a:t>
            </a:r>
            <a:endParaRPr lang="en-US" dirty="0" smtClean="0"/>
          </a:p>
          <a:p>
            <a:r>
              <a:rPr lang="en-US" dirty="0" smtClean="0"/>
              <a:t>Heather </a:t>
            </a:r>
            <a:r>
              <a:rPr lang="en-US" dirty="0"/>
              <a:t>Campbell - </a:t>
            </a:r>
            <a:r>
              <a:rPr lang="en-US" dirty="0" smtClean="0">
                <a:hlinkClick r:id="rId3"/>
              </a:rPr>
              <a:t>Heather.S.Campbell@wv.gov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Heather Lauer – </a:t>
            </a:r>
            <a:r>
              <a:rPr lang="en-US" dirty="0" smtClean="0">
                <a:hlinkClick r:id="rId4"/>
              </a:rPr>
              <a:t>lauer2@marshall.edu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Kat Phillips – </a:t>
            </a:r>
            <a:r>
              <a:rPr lang="en-US" dirty="0" smtClean="0">
                <a:hlinkClick r:id="rId5"/>
              </a:rPr>
              <a:t>kec5013@psu.edu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t="9184" r="4107" b="13513"/>
          <a:stretch/>
        </p:blipFill>
        <p:spPr>
          <a:xfrm>
            <a:off x="0" y="0"/>
            <a:ext cx="12192000" cy="458676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23191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Purchase databases to support programs available at multiple institutions</a:t>
            </a:r>
          </a:p>
          <a:p>
            <a:pPr lvl="1"/>
            <a:r>
              <a:rPr lang="en-US" dirty="0" smtClean="0"/>
              <a:t>Business, General Education, Health, &amp; Technology</a:t>
            </a:r>
          </a:p>
          <a:p>
            <a:r>
              <a:rPr lang="en-US" dirty="0" smtClean="0"/>
              <a:t>Guarantee a baseline of resources available to every student in the West Virginia Community College system</a:t>
            </a:r>
          </a:p>
          <a:p>
            <a:r>
              <a:rPr lang="en-US" dirty="0" smtClean="0"/>
              <a:t>Have common point of contact for database maintenance</a:t>
            </a:r>
          </a:p>
          <a:p>
            <a:r>
              <a:rPr lang="en-US" dirty="0" smtClean="0"/>
              <a:t>Maximize budgeting and bargaining power through collective agreements</a:t>
            </a:r>
          </a:p>
          <a:p>
            <a:endParaRPr lang="en-US" dirty="0"/>
          </a:p>
          <a:p>
            <a:r>
              <a:rPr lang="en-US" dirty="0" smtClean="0"/>
              <a:t>Goals met!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9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with Collaborative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Ohio – </a:t>
            </a:r>
            <a:r>
              <a:rPr lang="en-US" dirty="0" err="1" smtClean="0"/>
              <a:t>OhioLINK</a:t>
            </a:r>
            <a:r>
              <a:rPr lang="en-US" dirty="0"/>
              <a:t> </a:t>
            </a:r>
            <a:r>
              <a:rPr lang="en-US" dirty="0" smtClean="0"/>
              <a:t>(1990) - 16 public universities, 24 community/technical colleges, 50 private colleges, and the State Library of Ohio</a:t>
            </a:r>
          </a:p>
          <a:p>
            <a:r>
              <a:rPr lang="en-US" dirty="0" smtClean="0"/>
              <a:t>Florida – Florida Virtual Campus / FLVC (July 2012) - 12 </a:t>
            </a:r>
            <a:r>
              <a:rPr lang="en-US" dirty="0"/>
              <a:t>public universities, 28 public colleges, K-12 school </a:t>
            </a:r>
            <a:r>
              <a:rPr lang="en-US" dirty="0" smtClean="0"/>
              <a:t>districts – Government-mandated</a:t>
            </a:r>
          </a:p>
          <a:p>
            <a:r>
              <a:rPr lang="en-US" dirty="0" smtClean="0"/>
              <a:t>Georgia – Galileo (1995) – 29 public universities, 40 private colleges, the technical college system, K-12 school districts through the Georgia Department of Education, the Georgia Independent School Association, and the Georgia Public Libraries</a:t>
            </a:r>
          </a:p>
          <a:p>
            <a:r>
              <a:rPr lang="en-US" dirty="0" smtClean="0"/>
              <a:t>Kentucky &amp; Pennsylvania both have neophyte programs which are proving to be successful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3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890897" cy="40233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Blue Ridge Community &amp; Technical College</a:t>
            </a:r>
          </a:p>
          <a:p>
            <a:r>
              <a:rPr lang="en-US" dirty="0" err="1" smtClean="0"/>
              <a:t>BridgeValley</a:t>
            </a:r>
            <a:r>
              <a:rPr lang="en-US" dirty="0" smtClean="0"/>
              <a:t> Community &amp; Technical College</a:t>
            </a:r>
          </a:p>
          <a:p>
            <a:r>
              <a:rPr lang="en-US" dirty="0" smtClean="0"/>
              <a:t>Eastern West Virginia Community &amp; Technical College</a:t>
            </a:r>
          </a:p>
          <a:p>
            <a:r>
              <a:rPr lang="en-US" dirty="0" err="1" smtClean="0"/>
              <a:t>Mountwest</a:t>
            </a:r>
            <a:r>
              <a:rPr lang="en-US" dirty="0" smtClean="0"/>
              <a:t> Community &amp; Technical College</a:t>
            </a:r>
          </a:p>
          <a:p>
            <a:r>
              <a:rPr lang="en-US" dirty="0" smtClean="0"/>
              <a:t>New River Community &amp; Technical College</a:t>
            </a:r>
          </a:p>
          <a:p>
            <a:r>
              <a:rPr lang="en-US" dirty="0" smtClean="0"/>
              <a:t>Pierpont Community &amp; Technical College *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Southern West Virginia Community &amp; Technical College</a:t>
            </a:r>
          </a:p>
          <a:p>
            <a:r>
              <a:rPr lang="en-US" dirty="0" smtClean="0"/>
              <a:t>West Virginia Higher Education Policy Commission</a:t>
            </a:r>
          </a:p>
          <a:p>
            <a:r>
              <a:rPr lang="en-US" dirty="0" smtClean="0"/>
              <a:t>West Virginia Library Commission</a:t>
            </a:r>
          </a:p>
          <a:p>
            <a:r>
              <a:rPr lang="en-US" dirty="0" smtClean="0"/>
              <a:t>West Virginia Northern Community &amp; Technical College</a:t>
            </a:r>
          </a:p>
          <a:p>
            <a:r>
              <a:rPr lang="en-US" dirty="0" smtClean="0"/>
              <a:t>West Virginia University at Parkersburg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6875" y="6183106"/>
            <a:ext cx="908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Unable to join consortium during initial year due to agreements in place with Fairmont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614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WV Higher Education Policy Commission (WVHEPC) – Dr. Corley Dennison</a:t>
            </a:r>
          </a:p>
          <a:p>
            <a:r>
              <a:rPr lang="en-US" dirty="0" smtClean="0"/>
              <a:t>WV Community &amp; Technical College System – Dr. Sarah Tucker</a:t>
            </a:r>
          </a:p>
          <a:p>
            <a:r>
              <a:rPr lang="en-US" dirty="0" smtClean="0"/>
              <a:t>WV Library Commission (WVLC) – Karen E. Goff &amp; Heather Campbell-Shock</a:t>
            </a:r>
          </a:p>
          <a:p>
            <a:r>
              <a:rPr lang="en-US" dirty="0" smtClean="0"/>
              <a:t>Marshall University – Dr. Monica Brooks, Heather Lauer, &amp; Kat Phillips</a:t>
            </a:r>
            <a:endParaRPr lang="en-US" dirty="0"/>
          </a:p>
        </p:txBody>
      </p:sp>
      <p:pic>
        <p:nvPicPr>
          <p:cNvPr id="1026" name="Picture 2" descr="Image result for wvlc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23886" r="6700" b="27277"/>
          <a:stretch/>
        </p:blipFill>
        <p:spPr bwMode="auto">
          <a:xfrm>
            <a:off x="8089900" y="5752538"/>
            <a:ext cx="3886200" cy="7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vhep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215" y="4185384"/>
            <a:ext cx="136588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arshall university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/>
          <a:stretch/>
        </p:blipFill>
        <p:spPr bwMode="auto">
          <a:xfrm>
            <a:off x="8089900" y="4305109"/>
            <a:ext cx="1625204" cy="113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75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 &amp;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EBSCO – November 2016</a:t>
            </a:r>
          </a:p>
          <a:p>
            <a:r>
              <a:rPr lang="en-US" dirty="0" smtClean="0"/>
              <a:t>Gale – </a:t>
            </a:r>
            <a:r>
              <a:rPr lang="en-US" smtClean="0"/>
              <a:t>December 2016</a:t>
            </a:r>
            <a:endParaRPr lang="en-US" dirty="0" smtClean="0"/>
          </a:p>
          <a:p>
            <a:r>
              <a:rPr lang="en-US" dirty="0" smtClean="0"/>
              <a:t>ProQuest – October 2016</a:t>
            </a:r>
            <a:endParaRPr lang="en-US" dirty="0"/>
          </a:p>
          <a:p>
            <a:r>
              <a:rPr lang="en-US" dirty="0" smtClean="0"/>
              <a:t>Training sessions were available for</a:t>
            </a:r>
            <a:br>
              <a:rPr lang="en-US" dirty="0" smtClean="0"/>
            </a:br>
            <a:r>
              <a:rPr lang="en-US" dirty="0" smtClean="0"/>
              <a:t>each vendor FROM each vendor</a:t>
            </a:r>
          </a:p>
          <a:p>
            <a:r>
              <a:rPr lang="en-US" dirty="0"/>
              <a:t>V</a:t>
            </a:r>
            <a:r>
              <a:rPr lang="en-US" dirty="0" smtClean="0"/>
              <a:t>endors provided preliminary quotes</a:t>
            </a:r>
          </a:p>
          <a:p>
            <a:r>
              <a:rPr lang="en-US" dirty="0" smtClean="0"/>
              <a:t>With all services being coordinated </a:t>
            </a:r>
            <a:br>
              <a:rPr lang="en-US" dirty="0" smtClean="0"/>
            </a:br>
            <a:r>
              <a:rPr lang="en-US" dirty="0" smtClean="0"/>
              <a:t>through WVLC, quotes were updated in </a:t>
            </a:r>
            <a:br>
              <a:rPr lang="en-US" dirty="0" smtClean="0"/>
            </a:br>
            <a:r>
              <a:rPr lang="en-US" dirty="0" smtClean="0"/>
              <a:t>February 2017 and will need</a:t>
            </a:r>
            <a:br>
              <a:rPr lang="en-US" dirty="0" smtClean="0"/>
            </a:br>
            <a:r>
              <a:rPr lang="en-US" dirty="0" smtClean="0"/>
              <a:t>to be updated annually</a:t>
            </a:r>
          </a:p>
        </p:txBody>
      </p:sp>
      <p:pic>
        <p:nvPicPr>
          <p:cNvPr id="2050" name="Picture 2" descr="https://www.ebscohost.com/files/ebscohost_header/img/ebscohost-research-databases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40" y="5816984"/>
            <a:ext cx="4090925" cy="4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ale cengage logo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3" b="19793"/>
          <a:stretch/>
        </p:blipFill>
        <p:spPr bwMode="auto">
          <a:xfrm>
            <a:off x="7123140" y="4885656"/>
            <a:ext cx="3771900" cy="8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roquest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986" y="4233384"/>
            <a:ext cx="2550541" cy="9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41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Pre-Consortium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members expressed positive responses to all databases</a:t>
            </a:r>
          </a:p>
          <a:p>
            <a:r>
              <a:rPr lang="en-US" dirty="0" smtClean="0"/>
              <a:t>Concerns regarding maintaining current holdings in terms of curriculum</a:t>
            </a:r>
          </a:p>
          <a:p>
            <a:pPr lvl="1"/>
            <a:r>
              <a:rPr lang="en-US" dirty="0" smtClean="0"/>
              <a:t>Unlikely considering need to have unified core holdings</a:t>
            </a:r>
          </a:p>
          <a:p>
            <a:pPr lvl="1"/>
            <a:r>
              <a:rPr lang="en-US" dirty="0" smtClean="0"/>
              <a:t>All institutional holdings are unique</a:t>
            </a:r>
          </a:p>
          <a:p>
            <a:r>
              <a:rPr lang="en-US" dirty="0" smtClean="0"/>
              <a:t>Limited feedback so far</a:t>
            </a:r>
          </a:p>
          <a:p>
            <a:pPr lvl="1"/>
            <a:r>
              <a:rPr lang="en-US" dirty="0" smtClean="0"/>
              <a:t>Please continue to seek feedback so that database holdings are reviewed and needs continue to be assessed, not simply easiest or most economical choices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129" y="4424553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30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EBSCO</a:t>
            </a:r>
          </a:p>
          <a:p>
            <a:pPr lvl="1"/>
            <a:r>
              <a:rPr lang="en-US" dirty="0" smtClean="0"/>
              <a:t>Academic Search Complete</a:t>
            </a:r>
          </a:p>
          <a:p>
            <a:pPr lvl="1"/>
            <a:r>
              <a:rPr lang="en-US" dirty="0" smtClean="0"/>
              <a:t>CINAHL Complete</a:t>
            </a:r>
          </a:p>
          <a:p>
            <a:pPr lvl="1"/>
            <a:r>
              <a:rPr lang="en-US" dirty="0" smtClean="0"/>
              <a:t>eBook Community College</a:t>
            </a:r>
          </a:p>
          <a:p>
            <a:pPr lvl="1"/>
            <a:r>
              <a:rPr lang="en-US" dirty="0" smtClean="0"/>
              <a:t>Pricing locked in for 2017-18 and 2018-19</a:t>
            </a:r>
          </a:p>
          <a:p>
            <a:r>
              <a:rPr lang="en-US" dirty="0" smtClean="0"/>
              <a:t>LexisNexis Academic</a:t>
            </a:r>
          </a:p>
          <a:p>
            <a:pPr lvl="1"/>
            <a:r>
              <a:rPr lang="en-US" dirty="0" smtClean="0"/>
              <a:t>Not included in trials</a:t>
            </a:r>
          </a:p>
          <a:p>
            <a:pPr lvl="1"/>
            <a:r>
              <a:rPr lang="en-US" dirty="0" smtClean="0"/>
              <a:t>Several institutions already subscribed to LexisNexis Academic or </a:t>
            </a:r>
            <a:r>
              <a:rPr lang="en-US" dirty="0" err="1" smtClean="0"/>
              <a:t>WestLaw</a:t>
            </a:r>
            <a:endParaRPr lang="en-US" dirty="0" smtClean="0"/>
          </a:p>
          <a:p>
            <a:pPr lvl="1"/>
            <a:r>
              <a:rPr lang="en-US" dirty="0" smtClean="0"/>
              <a:t>Competitive quote for institutions and WVLC</a:t>
            </a:r>
          </a:p>
        </p:txBody>
      </p:sp>
    </p:spTree>
    <p:extLst>
      <p:ext uri="{BB962C8B-B14F-4D97-AF65-F5344CB8AC3E}">
        <p14:creationId xmlns:p14="http://schemas.microsoft.com/office/powerpoint/2010/main" val="985419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CODEC Holdings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EBSCO</a:t>
            </a:r>
          </a:p>
          <a:p>
            <a:pPr lvl="1"/>
            <a:r>
              <a:rPr lang="en-US" dirty="0" smtClean="0"/>
              <a:t>Academic </a:t>
            </a:r>
            <a:r>
              <a:rPr lang="en-US" dirty="0"/>
              <a:t>Search Complete- 17,050 Total, 15,217 Peer-Reviewed, 8931 Total Full Text, 7770 Total Peer-Reviewed Full Text</a:t>
            </a:r>
          </a:p>
          <a:p>
            <a:pPr lvl="1"/>
            <a:r>
              <a:rPr lang="en-US" dirty="0"/>
              <a:t>CINAHL Complete – 5560 Total, 4134 Peer-Reviewed, 1433 Total Full Text, 1050 Total Peer-Reviewed Full Text</a:t>
            </a:r>
          </a:p>
          <a:p>
            <a:pPr lvl="1"/>
            <a:r>
              <a:rPr lang="en-US" dirty="0"/>
              <a:t>Applied Science &amp; Technology Source – 4087 Total, 2058 Peer-Reviewed, 1608 Total Full Text, 976 Total Peer-Reviewed Full Text</a:t>
            </a:r>
          </a:p>
          <a:p>
            <a:pPr lvl="1"/>
            <a:r>
              <a:rPr lang="en-US" dirty="0"/>
              <a:t>eBook Community College – 56,636 Full </a:t>
            </a:r>
            <a:r>
              <a:rPr lang="en-US" dirty="0" smtClean="0"/>
              <a:t>Text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LexisNexis </a:t>
            </a:r>
            <a:r>
              <a:rPr lang="en-US" dirty="0"/>
              <a:t>Academic (10/6/2017)</a:t>
            </a:r>
          </a:p>
          <a:p>
            <a:pPr lvl="1"/>
            <a:r>
              <a:rPr lang="en-US" dirty="0"/>
              <a:t>Titles: </a:t>
            </a:r>
            <a:r>
              <a:rPr lang="en-US" dirty="0" smtClean="0"/>
              <a:t>24,780</a:t>
            </a:r>
            <a:endParaRPr lang="en-US" dirty="0"/>
          </a:p>
          <a:p>
            <a:pPr lvl="1"/>
            <a:r>
              <a:rPr lang="en-US" dirty="0"/>
              <a:t>Charleston Mail-Gazette is the only WV paper that is in LN </a:t>
            </a:r>
            <a:r>
              <a:rPr lang="en-US" dirty="0" smtClean="0"/>
              <a:t>Academic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43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10109</TotalTime>
  <Words>1048</Words>
  <Application>Microsoft Office PowerPoint</Application>
  <PresentationFormat>Widescreen</PresentationFormat>
  <Paragraphs>120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Tw Cen MT</vt:lpstr>
      <vt:lpstr>Tw Cen MT Condensed</vt:lpstr>
      <vt:lpstr>Wingdings</vt:lpstr>
      <vt:lpstr>Wingdings 3</vt:lpstr>
      <vt:lpstr>Integral</vt:lpstr>
      <vt:lpstr>West Virginia Community &amp; Technical College Database Consortium</vt:lpstr>
      <vt:lpstr>Initial Objectives</vt:lpstr>
      <vt:lpstr>States with Collaborative Databases</vt:lpstr>
      <vt:lpstr>Institutions</vt:lpstr>
      <vt:lpstr>Partnerships</vt:lpstr>
      <vt:lpstr>Quotes &amp; Trials</vt:lpstr>
      <vt:lpstr>Pre-Consortium Feedback</vt:lpstr>
      <vt:lpstr>Database selection</vt:lpstr>
      <vt:lpstr>CODEC Holdings</vt:lpstr>
      <vt:lpstr>Challenges</vt:lpstr>
      <vt:lpstr>timeline</vt:lpstr>
      <vt:lpstr>Consortium goals</vt:lpstr>
      <vt:lpstr>Consortium Stages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Lauer</dc:creator>
  <cp:lastModifiedBy>Lauer, Heather</cp:lastModifiedBy>
  <cp:revision>51</cp:revision>
  <dcterms:created xsi:type="dcterms:W3CDTF">2016-09-22T19:12:09Z</dcterms:created>
  <dcterms:modified xsi:type="dcterms:W3CDTF">2017-11-13T19:07:30Z</dcterms:modified>
</cp:coreProperties>
</file>