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82" r:id="rId3"/>
    <p:sldId id="261" r:id="rId4"/>
    <p:sldId id="289" r:id="rId5"/>
    <p:sldId id="287" r:id="rId6"/>
    <p:sldId id="280" r:id="rId7"/>
    <p:sldId id="273" r:id="rId8"/>
    <p:sldId id="260" r:id="rId9"/>
    <p:sldId id="267" r:id="rId10"/>
    <p:sldId id="268" r:id="rId11"/>
    <p:sldId id="270" r:id="rId12"/>
    <p:sldId id="284" r:id="rId13"/>
    <p:sldId id="271" r:id="rId14"/>
    <p:sldId id="272" r:id="rId15"/>
    <p:sldId id="281" r:id="rId16"/>
    <p:sldId id="262" r:id="rId17"/>
    <p:sldId id="276" r:id="rId18"/>
    <p:sldId id="283" r:id="rId19"/>
    <p:sldId id="258" r:id="rId20"/>
    <p:sldId id="266" r:id="rId21"/>
    <p:sldId id="275" r:id="rId22"/>
    <p:sldId id="27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2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6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0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0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8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2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opensourceway/655546606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ki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2.5/deed.en" TargetMode="External"/><Relationship Id="rId4" Type="http://schemas.openxmlformats.org/officeDocument/2006/relationships/hyperlink" Target="https://commons.wikimedia.org/wiki/File:Gulliver_academ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teacher/" TargetMode="External"/><Relationship Id="rId7" Type="http://schemas.openxmlformats.org/officeDocument/2006/relationships/hyperlink" Target="https://creativecommons.org/licenses/by-sa/2.0/deed.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Children_at_school_(8720604364).jpg" TargetMode="External"/><Relationship Id="rId5" Type="http://schemas.openxmlformats.org/officeDocument/2006/relationships/hyperlink" Target="https://commons.wikimedia.org/wiki/Main_Page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Knowledge-sharing.jpg" TargetMode="External"/><Relationship Id="rId5" Type="http://schemas.openxmlformats.org/officeDocument/2006/relationships/hyperlink" Target="https://commons.wikimedia.org/wiki/Main_Page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Wikijunio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" TargetMode="External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tylerstefanich/2117607887" TargetMode="External"/><Relationship Id="rId5" Type="http://schemas.openxmlformats.org/officeDocument/2006/relationships/hyperlink" Target="https://www.flickr.com/photos/tylerstefanich/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s://www.flickr.com/photos/seven_of9/3637179726/in/photolist-6xpuPh-HKhQ6V-e7x8U1-9h35Bu-6oszfz-opoqEP-e6SWn7-ajMb9V-cMiBD5-6z5qvQ-31ji5j-eZTXdv-5XtedZ-8xPzRB-aajUuK-7TpDXD-83Nz2W-itw1dF-9HLWro-9NxVkw-9HJ8CB-feu6S-sB3-dc2Fna-59M1QR-tAE1SL-8E2orE-nAkRsW-c5QsDu-N2USy-dcUVEw-7XCvKx-8XwkVD-2quJDX-6dumJM-2YsodA-6jthBK-2pX15C-fn4Dbc-tVvDey-8WcmRq-5u2ecs-jDouWn-6LD6Wk-kN2xG-aanJn7-6GugzV-5cwUVj-eZjx53-nERvZS" TargetMode="External"/><Relationship Id="rId4" Type="http://schemas.openxmlformats.org/officeDocument/2006/relationships/hyperlink" Target="https://www.flickr.com/photos/seven_of9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" TargetMode="External"/><Relationship Id="rId3" Type="http://schemas.openxmlformats.org/officeDocument/2006/relationships/hyperlink" Target="http://www.open.edu/openlearn/education/creating-open-educational-resources/content-section-4.2" TargetMode="External"/><Relationship Id="rId7" Type="http://schemas.openxmlformats.org/officeDocument/2006/relationships/hyperlink" Target="https://www.flickr.com/photos/billsophoto/417529998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billsophoto/" TargetMode="External"/><Relationship Id="rId5" Type="http://schemas.openxmlformats.org/officeDocument/2006/relationships/hyperlink" Target="https://docs.google.com/file/d/0B8htrN_MakT9SHJmUjc3TFVzaEk/edit" TargetMode="External"/><Relationship Id="rId4" Type="http://schemas.openxmlformats.org/officeDocument/2006/relationships/hyperlink" Target="http://www.achieve.org/files/AchieveOEREvaluationToolHandbookFINAL.pdf" TargetMode="External"/><Relationship Id="rId9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erll.utexas.edu/coerll/" TargetMode="External"/><Relationship Id="rId3" Type="http://schemas.openxmlformats.org/officeDocument/2006/relationships/hyperlink" Target="http://www.freereading.net/index.html" TargetMode="External"/><Relationship Id="rId7" Type="http://schemas.openxmlformats.org/officeDocument/2006/relationships/hyperlink" Target="http://www.k12opened.com/ebook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topia.org/blog/open-education-writing-curricula-todd-finley" TargetMode="External"/><Relationship Id="rId11" Type="http://schemas.openxmlformats.org/officeDocument/2006/relationships/image" Target="../media/image19.jpg"/><Relationship Id="rId5" Type="http://schemas.openxmlformats.org/officeDocument/2006/relationships/hyperlink" Target="https://librivox.org/" TargetMode="External"/><Relationship Id="rId10" Type="http://schemas.openxmlformats.org/officeDocument/2006/relationships/hyperlink" Target="https://www.opened.com/search?area=social-studies" TargetMode="External"/><Relationship Id="rId4" Type="http://schemas.openxmlformats.org/officeDocument/2006/relationships/hyperlink" Target="https://etc.usf.edu/lit2go/" TargetMode="External"/><Relationship Id="rId9" Type="http://schemas.openxmlformats.org/officeDocument/2006/relationships/hyperlink" Target="http://www.ushistory.org/textbook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lossoms.mit.edu/videos/alpha" TargetMode="External"/><Relationship Id="rId3" Type="http://schemas.openxmlformats.org/officeDocument/2006/relationships/hyperlink" Target="https://www.illustrativemathematics.org/" TargetMode="External"/><Relationship Id="rId7" Type="http://schemas.openxmlformats.org/officeDocument/2006/relationships/hyperlink" Target="https://nsdl.oercommon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lese.org/lib/" TargetMode="External"/><Relationship Id="rId5" Type="http://schemas.openxmlformats.org/officeDocument/2006/relationships/hyperlink" Target="https://phet.colorado.edu/" TargetMode="External"/><Relationship Id="rId10" Type="http://schemas.openxmlformats.org/officeDocument/2006/relationships/image" Target="../media/image20.jpg"/><Relationship Id="rId4" Type="http://schemas.openxmlformats.org/officeDocument/2006/relationships/hyperlink" Target="http://www.saddleback.edu/faculty/lperez/algebra2go/" TargetMode="External"/><Relationship Id="rId9" Type="http://schemas.openxmlformats.org/officeDocument/2006/relationships/hyperlink" Target="https://www.nasa.gov/audience/foreducators/index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mixter.org/" TargetMode="External"/><Relationship Id="rId3" Type="http://schemas.openxmlformats.org/officeDocument/2006/relationships/hyperlink" Target="https://unsplash.com/license" TargetMode="External"/><Relationship Id="rId7" Type="http://schemas.openxmlformats.org/officeDocument/2006/relationships/hyperlink" Target="https://musope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" TargetMode="External"/><Relationship Id="rId5" Type="http://schemas.openxmlformats.org/officeDocument/2006/relationships/hyperlink" Target="https://visualhunt.com/" TargetMode="External"/><Relationship Id="rId10" Type="http://schemas.openxmlformats.org/officeDocument/2006/relationships/hyperlink" Target="https://www.google.com/advanced_image_search?hl=en&amp;fg=1" TargetMode="External"/><Relationship Id="rId4" Type="http://schemas.openxmlformats.org/officeDocument/2006/relationships/hyperlink" Target="https://pixabay.com/" TargetMode="External"/><Relationship Id="rId9" Type="http://schemas.openxmlformats.org/officeDocument/2006/relationships/hyperlink" Target="https://www.freesound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blog/what-heck-oer-heather-wolpert-gawron" TargetMode="External"/><Relationship Id="rId7" Type="http://schemas.openxmlformats.org/officeDocument/2006/relationships/hyperlink" Target="https://tech.ed.gov/open/stat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csso.org/Documents/2014/Open%20Educational%20Resources%20in%20K-12%20Education-ver1.1.pdf" TargetMode="External"/><Relationship Id="rId5" Type="http://schemas.openxmlformats.org/officeDocument/2006/relationships/hyperlink" Target="http://www.k12opened.com/blog/" TargetMode="External"/><Relationship Id="rId4" Type="http://schemas.openxmlformats.org/officeDocument/2006/relationships/hyperlink" Target="http://wikieducator.org/OER_Handbook/educat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frasierrobinson@usm.edu" TargetMode="External"/><Relationship Id="rId7" Type="http://schemas.openxmlformats.org/officeDocument/2006/relationships/hyperlink" Target="https://creativecommons.org/licenses/by-sa/2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drachmann/327122302" TargetMode="External"/><Relationship Id="rId5" Type="http://schemas.openxmlformats.org/officeDocument/2006/relationships/hyperlink" Target="https://www.flickr.com/photos/drachmann/" TargetMode="Externa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s://www.flickr.com/photos/opensourceway/6554315179/in/photolist-aZbzy8-9bGoqi-6k58K-nymKL9-55MiNp-fFowKW-dAD6Ko-v7d4k9-FfGS9H-8G6wr2-6XizQK-9BdUtL-7zCqvK-83xhGE-CnxG1z-4jWWLE-6HKVXw-8qG9Zx-8KKKmF-d25iv1-6q3fHH-Fdvsj3-fx2iN-7LR3SC-bRQutZ-zkQtaH-MRZziY-68BMZV-8eqmwP-42JQKo-bXxYR-8cVN7C-qKJfn4-qKJz6B-6GcSuv-5FhUGv-63rvNo-MWLfAM-zPg2Ny-uSfnB6-8cVMZh-jywJt" TargetMode="External"/><Relationship Id="rId4" Type="http://schemas.openxmlformats.org/officeDocument/2006/relationships/hyperlink" Target="https://www.flickr.com/photos/opensourcewa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gazeronly/6274997550" TargetMode="External"/><Relationship Id="rId4" Type="http://schemas.openxmlformats.org/officeDocument/2006/relationships/hyperlink" Target="https://www.flickr.com/photos/gazeronl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.org/k12educato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opensourceway/749680214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ontent.org/blo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ot.org/merlot/index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841" y="-414174"/>
            <a:ext cx="8001000" cy="24231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The Best Things in Life </a:t>
            </a:r>
            <a:r>
              <a:rPr lang="en-US" sz="3600" b="1" smtClean="0">
                <a:latin typeface="Cambria" panose="02040503050406030204" pitchFamily="18" charset="0"/>
              </a:rPr>
              <a:t>are Free:</a:t>
            </a:r>
            <a:r>
              <a:rPr lang="en-US" sz="3600" b="1" dirty="0" smtClean="0">
                <a:latin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3200" b="1" dirty="0" smtClean="0">
                <a:latin typeface="Cambria" panose="02040503050406030204" pitchFamily="18" charset="0"/>
              </a:rPr>
              <a:t>Open Educational Resources for K-12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612" y="6000447"/>
            <a:ext cx="6400800" cy="1947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Michele Frasier-Robinson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Education &amp; Psychology Librarian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November 2017</a:t>
            </a:r>
            <a:endParaRPr lang="en-US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5545" y="4595464"/>
            <a:ext cx="4952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45" y="2234526"/>
            <a:ext cx="4589180" cy="2576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4920" y="486716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© </a:t>
            </a:r>
            <a:r>
              <a:rPr lang="en-US" sz="800" dirty="0">
                <a:hlinkClick r:id="rId4"/>
              </a:rPr>
              <a:t>User: OpenSource.com </a:t>
            </a:r>
            <a:r>
              <a:rPr lang="en-US" sz="800" dirty="0"/>
              <a:t>/ </a:t>
            </a:r>
            <a:r>
              <a:rPr lang="en-US" sz="800" dirty="0">
                <a:hlinkClick r:id="rId4"/>
              </a:rPr>
              <a:t>“Brigham Young University faculty survey seeks to advance open </a:t>
            </a:r>
          </a:p>
          <a:p>
            <a:r>
              <a:rPr lang="en-US" sz="800" dirty="0">
                <a:hlinkClick r:id="rId4"/>
              </a:rPr>
              <a:t>education through academic libraries” </a:t>
            </a:r>
            <a:r>
              <a:rPr lang="en-US" sz="800" dirty="0"/>
              <a:t>/ </a:t>
            </a:r>
            <a:r>
              <a:rPr lang="en-US" sz="800" dirty="0">
                <a:hlinkClick r:id="rId5"/>
              </a:rPr>
              <a:t>CC BY, SA, 2.0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85301"/>
            <a:ext cx="9144000" cy="85140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Cambria" panose="02040503050406030204" pitchFamily="18" charset="0"/>
              </a:rPr>
              <a:t>Curriki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444" y="1317196"/>
            <a:ext cx="7791580" cy="4480100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Curriculum + Wiki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Open Education Award for Excellence (2017)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Quality </a:t>
            </a:r>
            <a:r>
              <a:rPr lang="en-US" dirty="0">
                <a:latin typeface="Cambria" panose="02040503050406030204" pitchFamily="18" charset="0"/>
              </a:rPr>
              <a:t>materials </a:t>
            </a:r>
            <a:r>
              <a:rPr lang="en-US" dirty="0" smtClean="0">
                <a:latin typeface="Cambria" panose="02040503050406030204" pitchFamily="18" charset="0"/>
              </a:rPr>
              <a:t>for </a:t>
            </a:r>
            <a:r>
              <a:rPr lang="en-US" dirty="0">
                <a:latin typeface="Cambria" panose="02040503050406030204" pitchFamily="18" charset="0"/>
              </a:rPr>
              <a:t>teachers, parents and </a:t>
            </a:r>
            <a:r>
              <a:rPr lang="en-US" dirty="0" smtClean="0">
                <a:latin typeface="Cambria" panose="02040503050406030204" pitchFamily="18" charset="0"/>
              </a:rPr>
              <a:t>students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Free </a:t>
            </a:r>
            <a:r>
              <a:rPr lang="en-US" dirty="0">
                <a:latin typeface="Cambria" panose="02040503050406030204" pitchFamily="18" charset="0"/>
              </a:rPr>
              <a:t>account allows use of all </a:t>
            </a:r>
            <a:r>
              <a:rPr lang="en-US" dirty="0" smtClean="0">
                <a:latin typeface="Cambria" panose="02040503050406030204" pitchFamily="18" charset="0"/>
              </a:rPr>
              <a:t>materials.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Search collection by subject or by educational level.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 Also contains professional development materials.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Spanish language version available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hlinkClick r:id="rId3"/>
              </a:rPr>
              <a:t>Go to </a:t>
            </a:r>
            <a:r>
              <a:rPr lang="en-US" dirty="0" err="1" smtClean="0">
                <a:latin typeface="Cambria" panose="02040503050406030204" pitchFamily="18" charset="0"/>
                <a:hlinkClick r:id="rId3"/>
              </a:rPr>
              <a:t>Curriki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8663" y="1581912"/>
            <a:ext cx="4206240" cy="3529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21" y="1926526"/>
            <a:ext cx="35147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96" y="-129098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cK-12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996" y="1353167"/>
            <a:ext cx="5736950" cy="429230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Creates / aggregates </a:t>
            </a:r>
            <a:r>
              <a:rPr lang="en-US" dirty="0">
                <a:latin typeface="Cambria" panose="02040503050406030204" pitchFamily="18" charset="0"/>
              </a:rPr>
              <a:t>high </a:t>
            </a:r>
            <a:r>
              <a:rPr lang="en-US" dirty="0" smtClean="0">
                <a:latin typeface="Cambria" panose="02040503050406030204" pitchFamily="18" charset="0"/>
              </a:rPr>
              <a:t>quality </a:t>
            </a:r>
            <a:r>
              <a:rPr lang="en-US" dirty="0">
                <a:latin typeface="Cambria" panose="02040503050406030204" pitchFamily="18" charset="0"/>
              </a:rPr>
              <a:t>STEM content. </a:t>
            </a:r>
            <a:endParaRPr lang="en-US" dirty="0" smtClean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Over </a:t>
            </a:r>
            <a:r>
              <a:rPr lang="en-US" dirty="0">
                <a:latin typeface="Cambria" panose="02040503050406030204" pitchFamily="18" charset="0"/>
              </a:rPr>
              <a:t>5,000 math and science concepts and </a:t>
            </a:r>
            <a:r>
              <a:rPr lang="en-US" dirty="0" err="1">
                <a:latin typeface="Cambria" panose="02040503050406030204" pitchFamily="18" charset="0"/>
              </a:rPr>
              <a:t>FlexBooks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(digital textbooks) for all learning types.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Videos</a:t>
            </a:r>
            <a:r>
              <a:rPr lang="en-US" dirty="0">
                <a:latin typeface="Cambria" panose="02040503050406030204" pitchFamily="18" charset="0"/>
              </a:rPr>
              <a:t>, images, </a:t>
            </a:r>
            <a:r>
              <a:rPr lang="en-US" dirty="0" smtClean="0">
                <a:latin typeface="Cambria" panose="02040503050406030204" pitchFamily="18" charset="0"/>
              </a:rPr>
              <a:t>simulations</a:t>
            </a:r>
            <a:r>
              <a:rPr lang="en-US" dirty="0">
                <a:latin typeface="Cambria" panose="02040503050406030204" pitchFamily="18" charset="0"/>
              </a:rPr>
              <a:t>, real world applications, activities, flashcards, study guides, assessments and more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353167"/>
            <a:ext cx="5041012" cy="3374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2969" y="4737611"/>
            <a:ext cx="3046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smtClean="0">
                <a:hlinkClick r:id="rId4"/>
              </a:rPr>
              <a:t>Wikimedia Commons </a:t>
            </a:r>
            <a:r>
              <a:rPr lang="en-US" sz="1000" dirty="0" smtClean="0"/>
              <a:t>/ Gulliver Academy / </a:t>
            </a:r>
            <a:r>
              <a:rPr lang="en-US" sz="1000" dirty="0" smtClean="0">
                <a:hlinkClick r:id="rId5"/>
              </a:rPr>
              <a:t>CC BY 2.5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0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412" y="-136797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More cK-12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412" y="1381352"/>
            <a:ext cx="4335417" cy="394539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Create account to use free content.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Users create</a:t>
            </a:r>
            <a:r>
              <a:rPr lang="en-US" dirty="0">
                <a:latin typeface="Cambria" panose="02040503050406030204" pitchFamily="18" charset="0"/>
              </a:rPr>
              <a:t>, modify and upload content to CK-12's website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Create </a:t>
            </a:r>
            <a:r>
              <a:rPr lang="en-US" dirty="0" smtClean="0">
                <a:latin typeface="Cambria" panose="02040503050406030204" pitchFamily="18" charset="0"/>
              </a:rPr>
              <a:t>groups </a:t>
            </a:r>
            <a:r>
              <a:rPr lang="en-US" dirty="0">
                <a:latin typeface="Cambria" panose="02040503050406030204" pitchFamily="18" charset="0"/>
              </a:rPr>
              <a:t>and </a:t>
            </a:r>
            <a:r>
              <a:rPr lang="en-US" dirty="0" smtClean="0">
                <a:latin typeface="Cambria" panose="02040503050406030204" pitchFamily="18" charset="0"/>
              </a:rPr>
              <a:t>assignments.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Save material to Library.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Correspond with other users in the Café.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hlinkClick r:id="rId3"/>
              </a:rPr>
              <a:t>Go to cK-12</a:t>
            </a:r>
            <a:endParaRPr lang="en-US" dirty="0" smtClean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59" y="1491080"/>
            <a:ext cx="4885037" cy="325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24144" y="4745736"/>
            <a:ext cx="27671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</a:t>
            </a:r>
            <a:r>
              <a:rPr lang="en-US" sz="900" dirty="0" smtClean="0">
                <a:hlinkClick r:id="rId5"/>
              </a:rPr>
              <a:t>Wikimedia Commons </a:t>
            </a:r>
            <a:r>
              <a:rPr lang="en-US" sz="900" dirty="0" smtClean="0"/>
              <a:t>/ </a:t>
            </a:r>
            <a:r>
              <a:rPr lang="en-US" sz="900" dirty="0" smtClean="0">
                <a:hlinkClick r:id="rId6"/>
              </a:rPr>
              <a:t>Children at school </a:t>
            </a:r>
            <a:r>
              <a:rPr lang="en-US" sz="900" dirty="0" smtClean="0"/>
              <a:t>/ </a:t>
            </a:r>
            <a:r>
              <a:rPr lang="en-US" sz="900" dirty="0" smtClean="0">
                <a:hlinkClick r:id="rId7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095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240" y="145303"/>
            <a:ext cx="9144000" cy="8067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OER Commons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240" y="1586603"/>
            <a:ext cx="4520903" cy="392882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Search materials by education level, subject, and standard.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Lesson Builder feature allows creation of interactive lessons.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Large collection of lesson plans, worksheets, and activities.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Go to OER Commons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35" y="1365059"/>
            <a:ext cx="5197662" cy="3248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5435" y="469737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© </a:t>
            </a:r>
            <a:r>
              <a:rPr lang="en-US" sz="900" dirty="0">
                <a:hlinkClick r:id="rId5"/>
              </a:rPr>
              <a:t>Wikimedia</a:t>
            </a:r>
            <a:r>
              <a:rPr lang="en-US" sz="900" dirty="0"/>
              <a:t> / </a:t>
            </a:r>
            <a:r>
              <a:rPr lang="en-US" sz="900" dirty="0">
                <a:hlinkClick r:id="rId6"/>
              </a:rPr>
              <a:t>“knowledge sharing.” </a:t>
            </a:r>
            <a:r>
              <a:rPr lang="en-US" sz="900" dirty="0"/>
              <a:t>/ CC BY-SA </a:t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471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43" y="-14223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Cambria" panose="02040503050406030204" pitchFamily="18" charset="0"/>
              </a:rPr>
              <a:t>WikiJunior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43" y="1254254"/>
            <a:ext cx="4882225" cy="423214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Free age-appropriate </a:t>
            </a:r>
            <a:r>
              <a:rPr lang="en-US" dirty="0"/>
              <a:t>non-fiction books for children from birth to age </a:t>
            </a:r>
            <a:r>
              <a:rPr lang="en-US" dirty="0" smtClean="0"/>
              <a:t>12.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Print PDF copies of books.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Books produced </a:t>
            </a:r>
            <a:r>
              <a:rPr lang="en-US" dirty="0"/>
              <a:t>by a worldwide community of writers, teachers, </a:t>
            </a:r>
            <a:r>
              <a:rPr lang="en-US" dirty="0" smtClean="0"/>
              <a:t>and students.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Users can </a:t>
            </a:r>
            <a:r>
              <a:rPr lang="en-US" dirty="0"/>
              <a:t>join in and write, edit, and rewrite each module and book to improve its content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Go to </a:t>
            </a:r>
            <a:r>
              <a:rPr lang="en-US" dirty="0" err="1" smtClean="0">
                <a:hlinkClick r:id="rId3"/>
              </a:rPr>
              <a:t>Wikijunior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04" y="1254254"/>
            <a:ext cx="5553420" cy="3569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728" y="-162124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Creative Commons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728" y="892718"/>
            <a:ext cx="5999282" cy="480555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Many </a:t>
            </a:r>
            <a:r>
              <a:rPr lang="en-US" dirty="0" smtClean="0"/>
              <a:t>authors of OER use </a:t>
            </a:r>
            <a:r>
              <a:rPr lang="en-US" b="1" dirty="0">
                <a:hlinkClick r:id="rId3"/>
              </a:rPr>
              <a:t>Creative Commons</a:t>
            </a:r>
            <a:r>
              <a:rPr lang="en-US" dirty="0"/>
              <a:t> </a:t>
            </a:r>
            <a:r>
              <a:rPr lang="en-US" dirty="0" smtClean="0"/>
              <a:t>(CC) as </a:t>
            </a:r>
            <a:r>
              <a:rPr lang="en-US" dirty="0"/>
              <a:t>their open licensing system of choice. </a:t>
            </a:r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CC provides </a:t>
            </a:r>
            <a:r>
              <a:rPr lang="en-US" dirty="0"/>
              <a:t>free, easy-to-use copyright licenses </a:t>
            </a:r>
            <a:r>
              <a:rPr lang="en-US" dirty="0" smtClean="0"/>
              <a:t>that </a:t>
            </a:r>
            <a:r>
              <a:rPr lang="en-US" dirty="0"/>
              <a:t>give </a:t>
            </a:r>
            <a:r>
              <a:rPr lang="en-US" dirty="0" smtClean="0"/>
              <a:t>others </a:t>
            </a:r>
            <a:r>
              <a:rPr lang="en-US" dirty="0"/>
              <a:t>permission to share and use </a:t>
            </a:r>
            <a:r>
              <a:rPr lang="en-US" dirty="0" smtClean="0"/>
              <a:t>creative work.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It’s not separate from copyright, but instead is a way of easily sharing </a:t>
            </a:r>
            <a:r>
              <a:rPr lang="en-US" dirty="0" smtClean="0"/>
              <a:t>your copyrighted work with others.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Traditional copyright = “All rights reserved.”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CC licensing = “Some rights reserved.”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38" y="1765032"/>
            <a:ext cx="5031430" cy="3349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0638" y="5167358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</a:t>
            </a:r>
            <a:r>
              <a:rPr lang="en-US" sz="900" dirty="0" err="1" smtClean="0">
                <a:hlinkClick r:id="rId5"/>
              </a:rPr>
              <a:t>TilarX</a:t>
            </a:r>
            <a:r>
              <a:rPr lang="en-US" sz="900" dirty="0" smtClean="0"/>
              <a:t> / </a:t>
            </a:r>
            <a:r>
              <a:rPr lang="en-US" sz="900" dirty="0" smtClean="0">
                <a:hlinkClick r:id="rId6"/>
              </a:rPr>
              <a:t>Creative Commons Swag Contest 2007_2 </a:t>
            </a:r>
            <a:r>
              <a:rPr lang="en-US" sz="900" dirty="0" smtClean="0"/>
              <a:t>/ </a:t>
            </a:r>
            <a:r>
              <a:rPr lang="en-US" sz="900" dirty="0" smtClean="0">
                <a:hlinkClick r:id="rId7"/>
              </a:rPr>
              <a:t>CC BY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717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15" y="-153861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Creative Commons Licensing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022" y="1557450"/>
            <a:ext cx="5200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CC provides several different licenses for creators to choose from: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CC 0: Public domain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BY: Attribution (most open of 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SA: Share Alike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NC: Non-commercial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ND: No derivatives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8" name="AutoShape 2" descr="Image result for creative commons license"/>
          <p:cNvSpPr>
            <a:spLocks noChangeAspect="1" noChangeArrowheads="1"/>
          </p:cNvSpPr>
          <p:nvPr/>
        </p:nvSpPr>
        <p:spPr bwMode="auto">
          <a:xfrm>
            <a:off x="155575" y="-2422525"/>
            <a:ext cx="9144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54" y="1671380"/>
            <a:ext cx="5884125" cy="325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0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669" y="-150603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How to Properly Attribute CC Materials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70" y="1416205"/>
            <a:ext cx="5813502" cy="375238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credit the </a:t>
            </a:r>
            <a:r>
              <a:rPr lang="en-US" dirty="0" smtClean="0"/>
              <a:t>creator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the title of the </a:t>
            </a:r>
            <a:r>
              <a:rPr lang="en-US" dirty="0" smtClean="0"/>
              <a:t>work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the URL where the work is </a:t>
            </a:r>
            <a:r>
              <a:rPr lang="en-US" dirty="0" smtClean="0"/>
              <a:t>hosted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indicate the type of license and provide a link to the </a:t>
            </a:r>
            <a:r>
              <a:rPr lang="en-US" dirty="0" smtClean="0"/>
              <a:t>license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keep </a:t>
            </a:r>
            <a:r>
              <a:rPr lang="en-US" dirty="0"/>
              <a:t>intact any copyright notice associated with the work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2" y="1127114"/>
            <a:ext cx="4605452" cy="3454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78138" y="4626696"/>
            <a:ext cx="3587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© </a:t>
            </a:r>
            <a:r>
              <a:rPr lang="en-US" sz="2000" dirty="0" smtClean="0">
                <a:hlinkClick r:id="rId4"/>
              </a:rPr>
              <a:t>Manu</a:t>
            </a:r>
            <a:r>
              <a:rPr lang="en-US" sz="2000" dirty="0" smtClean="0"/>
              <a:t> / </a:t>
            </a:r>
            <a:r>
              <a:rPr lang="en-US" sz="2000" dirty="0" smtClean="0">
                <a:hlinkClick r:id="rId5"/>
              </a:rPr>
              <a:t>little rabbit</a:t>
            </a:r>
            <a:r>
              <a:rPr lang="en-US" sz="2000" dirty="0" smtClean="0"/>
              <a:t> / </a:t>
            </a:r>
            <a:r>
              <a:rPr lang="en-US" sz="2000" dirty="0" smtClean="0">
                <a:hlinkClick r:id="rId6"/>
              </a:rPr>
              <a:t>CC BY-SA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89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844" y="-148373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Evaluating Open Educational Resources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844" y="1143648"/>
            <a:ext cx="5725886" cy="435393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dirty="0" smtClean="0"/>
              <a:t>it cover </a:t>
            </a:r>
            <a:r>
              <a:rPr lang="en-US" dirty="0"/>
              <a:t>the </a:t>
            </a:r>
            <a:r>
              <a:rPr lang="en-US" b="1" dirty="0"/>
              <a:t>content</a:t>
            </a:r>
            <a:r>
              <a:rPr lang="en-US" dirty="0"/>
              <a:t> you'd like your students to learn in this course or module?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can you </a:t>
            </a:r>
            <a:r>
              <a:rPr lang="en-US" b="1" dirty="0"/>
              <a:t>use</a:t>
            </a:r>
            <a:r>
              <a:rPr lang="en-US" dirty="0"/>
              <a:t> the content? Verify the </a:t>
            </a:r>
            <a:r>
              <a:rPr lang="en-US" dirty="0" smtClean="0"/>
              <a:t>CC license that </a:t>
            </a:r>
            <a:r>
              <a:rPr lang="en-US" dirty="0"/>
              <a:t>the resource is under.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would you like to </a:t>
            </a:r>
            <a:r>
              <a:rPr lang="en-US" b="1" dirty="0"/>
              <a:t>do</a:t>
            </a:r>
            <a:r>
              <a:rPr lang="en-US" dirty="0"/>
              <a:t> with it? Does only a portion of it apply to your class? Would you possibly want to combine this OER with another OER or resource</a:t>
            </a:r>
            <a:r>
              <a:rPr lang="en-US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Evaluating Open Learning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Evaluation Toolkit Handbook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OER Evaluation Rubric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7906" y="4488114"/>
            <a:ext cx="23134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</a:t>
            </a:r>
            <a:r>
              <a:rPr lang="en-US" sz="900" dirty="0" err="1" smtClean="0">
                <a:hlinkClick r:id="rId6"/>
              </a:rPr>
              <a:t>billsoPHOTO</a:t>
            </a:r>
            <a:r>
              <a:rPr lang="en-US" sz="900" dirty="0" smtClean="0"/>
              <a:t> / </a:t>
            </a:r>
            <a:r>
              <a:rPr lang="en-US" sz="900" dirty="0" smtClean="0">
                <a:hlinkClick r:id="rId7"/>
              </a:rPr>
              <a:t>Evaluation scale  </a:t>
            </a:r>
            <a:r>
              <a:rPr lang="en-US" sz="900" dirty="0" smtClean="0"/>
              <a:t>/  </a:t>
            </a:r>
            <a:r>
              <a:rPr lang="en-US" sz="900" dirty="0" smtClean="0">
                <a:hlinkClick r:id="rId8"/>
              </a:rPr>
              <a:t>CC BY-SA</a:t>
            </a:r>
            <a:endParaRPr lang="en-US" sz="9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06" y="1463688"/>
            <a:ext cx="4816102" cy="297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86" y="-108035"/>
            <a:ext cx="8534400" cy="15070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OER Resources by Subject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86" y="1267227"/>
            <a:ext cx="4866282" cy="449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Reading/Writing/Literature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3"/>
              </a:rPr>
              <a:t>Freereading.net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4"/>
              </a:rPr>
              <a:t>Lit2Go</a:t>
            </a:r>
            <a:r>
              <a:rPr lang="en-US" sz="1800" dirty="0" smtClean="0">
                <a:latin typeface="Cambria" panose="02040503050406030204" pitchFamily="18" charset="0"/>
              </a:rPr>
              <a:t> – audio books</a:t>
            </a:r>
          </a:p>
          <a:p>
            <a:pPr marL="0" indent="0">
              <a:buNone/>
            </a:pPr>
            <a:r>
              <a:rPr lang="en-US" sz="1800" dirty="0" err="1" smtClean="0">
                <a:latin typeface="Cambria" panose="02040503050406030204" pitchFamily="18" charset="0"/>
                <a:hlinkClick r:id="rId5"/>
              </a:rPr>
              <a:t>LibriVox</a:t>
            </a:r>
            <a:r>
              <a:rPr lang="en-US" sz="1800" dirty="0" smtClean="0">
                <a:latin typeface="Cambria" panose="02040503050406030204" pitchFamily="18" charset="0"/>
              </a:rPr>
              <a:t> – audio books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6"/>
              </a:rPr>
              <a:t>OER for Writing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7"/>
              </a:rPr>
              <a:t>K12 Handhelds </a:t>
            </a:r>
            <a:r>
              <a:rPr lang="en-US" sz="1800" dirty="0" smtClean="0">
                <a:latin typeface="Cambria" panose="02040503050406030204" pitchFamily="18" charset="0"/>
              </a:rPr>
              <a:t>– free e-books</a:t>
            </a: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Foreign Languages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8"/>
              </a:rPr>
              <a:t>Center for Open Educational Resources and Language Learning 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mbria" panose="02040503050406030204" pitchFamily="18" charset="0"/>
              </a:rPr>
              <a:t>Social Studies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  <a:hlinkClick r:id="rId9"/>
              </a:rPr>
              <a:t>USHistory.org</a:t>
            </a:r>
            <a:r>
              <a:rPr lang="en-US" sz="1800" dirty="0" smtClean="0">
                <a:latin typeface="Cambria" panose="02040503050406030204" pitchFamily="18" charset="0"/>
              </a:rPr>
              <a:t> – free textbooks</a:t>
            </a:r>
          </a:p>
          <a:p>
            <a:pPr marL="0" indent="0">
              <a:buNone/>
            </a:pPr>
            <a:r>
              <a:rPr lang="en-US" sz="1800" dirty="0" err="1" smtClean="0">
                <a:latin typeface="Cambria" panose="02040503050406030204" pitchFamily="18" charset="0"/>
                <a:hlinkClick r:id="rId10"/>
              </a:rPr>
              <a:t>OpenEd</a:t>
            </a:r>
            <a:r>
              <a:rPr lang="en-US" sz="1800" dirty="0" smtClean="0">
                <a:latin typeface="Cambria" panose="02040503050406030204" pitchFamily="18" charset="0"/>
              </a:rPr>
              <a:t> – homework, videos, lesson plans</a:t>
            </a: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48" y="1692443"/>
            <a:ext cx="4776216" cy="3189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9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780" y="-11938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Learning Objectives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780" y="1795539"/>
            <a:ext cx="6780388" cy="370201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1. Understand what Open Educational Resources are</a:t>
            </a:r>
          </a:p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2. Know the benefits of OER</a:t>
            </a:r>
          </a:p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3. Know </a:t>
            </a:r>
            <a:r>
              <a:rPr lang="en-US" sz="2000" dirty="0">
                <a:latin typeface="Cambria" panose="02040503050406030204" pitchFamily="18" charset="0"/>
              </a:rPr>
              <a:t>where to find OER</a:t>
            </a:r>
          </a:p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4. Recognize and understand Creative Commons Licensing</a:t>
            </a:r>
          </a:p>
          <a:p>
            <a:pPr algn="l"/>
            <a:r>
              <a:rPr lang="en-US" sz="2000" dirty="0">
                <a:latin typeface="Cambria" panose="02040503050406030204" pitchFamily="18" charset="0"/>
              </a:rPr>
              <a:t>5</a:t>
            </a:r>
            <a:r>
              <a:rPr lang="en-US" sz="2000" dirty="0" smtClean="0">
                <a:latin typeface="Cambria" panose="02040503050406030204" pitchFamily="18" charset="0"/>
              </a:rPr>
              <a:t>. Know how to evaluate OER</a:t>
            </a:r>
          </a:p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1044302"/>
            <a:ext cx="4829779" cy="31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4038" y="-1450314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More OER Resources by Subject 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23" y="1483083"/>
            <a:ext cx="9144000" cy="4243514"/>
          </a:xfrm>
        </p:spPr>
        <p:txBody>
          <a:bodyPr/>
          <a:lstStyle/>
          <a:p>
            <a:pPr algn="l"/>
            <a:r>
              <a:rPr lang="en-US" b="1" dirty="0" smtClean="0"/>
              <a:t>STEM</a:t>
            </a:r>
          </a:p>
          <a:p>
            <a:pPr algn="l"/>
            <a:r>
              <a:rPr lang="en-US" sz="2000" dirty="0" smtClean="0">
                <a:hlinkClick r:id="rId3"/>
              </a:rPr>
              <a:t>Illustrative Mathematics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4"/>
              </a:rPr>
              <a:t>Algebra2go</a:t>
            </a:r>
            <a:endParaRPr lang="en-US" sz="2000" dirty="0" smtClean="0"/>
          </a:p>
          <a:p>
            <a:pPr algn="l"/>
            <a:r>
              <a:rPr lang="en-US" sz="2000" dirty="0" err="1" smtClean="0">
                <a:hlinkClick r:id="rId5"/>
              </a:rPr>
              <a:t>PhET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6"/>
              </a:rPr>
              <a:t>Digital Library for Earth System Education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7"/>
              </a:rPr>
              <a:t>National Science Digital Library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8"/>
              </a:rPr>
              <a:t>MIT Blossoms</a:t>
            </a:r>
            <a:endParaRPr lang="en-US" sz="2000" dirty="0" smtClean="0"/>
          </a:p>
          <a:p>
            <a:pPr algn="l"/>
            <a:r>
              <a:rPr lang="en-US" sz="2000" dirty="0" smtClean="0">
                <a:hlinkClick r:id="rId9"/>
              </a:rPr>
              <a:t>NASA Education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14" y="1412107"/>
            <a:ext cx="5399495" cy="359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-132181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Image, Music &amp; Sound Effects Sources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1483111"/>
            <a:ext cx="9435630" cy="4225358"/>
          </a:xfrm>
        </p:spPr>
        <p:txBody>
          <a:bodyPr/>
          <a:lstStyle/>
          <a:p>
            <a:pPr algn="l"/>
            <a:r>
              <a:rPr lang="en-US" dirty="0" err="1" smtClean="0">
                <a:hlinkClick r:id="rId3"/>
              </a:rPr>
              <a:t>Unsplash</a:t>
            </a:r>
            <a:r>
              <a:rPr lang="en-US" dirty="0" smtClean="0"/>
              <a:t> – </a:t>
            </a:r>
            <a:r>
              <a:rPr lang="en-US" sz="2000" dirty="0" smtClean="0"/>
              <a:t>all images are CC zero. No attribution necessary</a:t>
            </a:r>
          </a:p>
          <a:p>
            <a:pPr algn="l"/>
            <a:r>
              <a:rPr lang="en-US" dirty="0" err="1" smtClean="0">
                <a:hlinkClick r:id="rId4"/>
              </a:rPr>
              <a:t>Pixabay</a:t>
            </a:r>
            <a:r>
              <a:rPr lang="en-US" dirty="0"/>
              <a:t> - </a:t>
            </a:r>
            <a:r>
              <a:rPr lang="en-US" sz="2000" dirty="0"/>
              <a:t>Free photos for commercial and private use </a:t>
            </a:r>
            <a:r>
              <a:rPr lang="en-US" sz="2000" dirty="0" smtClean="0"/>
              <a:t>– all images CC 0</a:t>
            </a:r>
          </a:p>
          <a:p>
            <a:pPr algn="l"/>
            <a:r>
              <a:rPr lang="en-US" dirty="0" err="1" smtClean="0">
                <a:hlinkClick r:id="rId5"/>
              </a:rPr>
              <a:t>VisualHunt</a:t>
            </a:r>
            <a:r>
              <a:rPr lang="en-US" dirty="0" smtClean="0"/>
              <a:t> – </a:t>
            </a:r>
            <a:r>
              <a:rPr lang="en-US" sz="2000" dirty="0" smtClean="0"/>
              <a:t>search by license type</a:t>
            </a:r>
          </a:p>
          <a:p>
            <a:pPr algn="l"/>
            <a:r>
              <a:rPr lang="en-US" dirty="0" smtClean="0">
                <a:hlinkClick r:id="rId6"/>
              </a:rPr>
              <a:t>Flickr</a:t>
            </a:r>
            <a:r>
              <a:rPr lang="en-US" dirty="0" smtClean="0"/>
              <a:t> </a:t>
            </a:r>
            <a:r>
              <a:rPr lang="en-US" sz="2000" dirty="0" smtClean="0"/>
              <a:t>– search by license type </a:t>
            </a:r>
          </a:p>
          <a:p>
            <a:pPr algn="l"/>
            <a:r>
              <a:rPr lang="en-US" dirty="0" err="1" smtClean="0">
                <a:hlinkClick r:id="rId7"/>
              </a:rPr>
              <a:t>MusOpen</a:t>
            </a:r>
            <a:r>
              <a:rPr lang="en-US" dirty="0" smtClean="0"/>
              <a:t> – </a:t>
            </a:r>
            <a:r>
              <a:rPr lang="en-US" sz="2000" dirty="0" smtClean="0"/>
              <a:t>download audio clips, sheet music, and music education resources</a:t>
            </a:r>
          </a:p>
          <a:p>
            <a:pPr algn="l"/>
            <a:r>
              <a:rPr lang="en-US" dirty="0" err="1" smtClean="0">
                <a:hlinkClick r:id="rId8"/>
              </a:rPr>
              <a:t>CCMixter</a:t>
            </a:r>
            <a:r>
              <a:rPr lang="en-US" sz="2000" dirty="0" smtClean="0"/>
              <a:t> – free audio clips</a:t>
            </a:r>
          </a:p>
          <a:p>
            <a:pPr algn="l"/>
            <a:r>
              <a:rPr lang="en-US" dirty="0" err="1" smtClean="0">
                <a:hlinkClick r:id="rId9"/>
              </a:rPr>
              <a:t>FreeSound</a:t>
            </a:r>
            <a:r>
              <a:rPr lang="en-US" sz="2000" dirty="0" smtClean="0"/>
              <a:t> </a:t>
            </a:r>
            <a:r>
              <a:rPr lang="en-US" sz="2000" dirty="0"/>
              <a:t>-  database of CC licensed </a:t>
            </a:r>
            <a:r>
              <a:rPr lang="en-US" sz="2000" dirty="0" smtClean="0"/>
              <a:t>sound effects</a:t>
            </a:r>
          </a:p>
          <a:p>
            <a:pPr algn="l"/>
            <a:r>
              <a:rPr lang="en-US" dirty="0" smtClean="0">
                <a:hlinkClick r:id="rId10"/>
              </a:rPr>
              <a:t>Google Advance Image Search </a:t>
            </a:r>
            <a:r>
              <a:rPr lang="en-US" sz="2000" dirty="0" smtClean="0"/>
              <a:t>– narrow your search by usage rights</a:t>
            </a:r>
            <a:endParaRPr lang="en-US" sz="2000" dirty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3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31848" y="-152025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Further Reading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205" y="1405246"/>
            <a:ext cx="5225387" cy="422611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What the Heck is OER?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4"/>
              </a:rPr>
              <a:t>OER Handbook for Educators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5"/>
              </a:rPr>
              <a:t>K12 </a:t>
            </a:r>
            <a:r>
              <a:rPr lang="en-US" sz="2000" dirty="0" err="1" smtClean="0">
                <a:hlinkClick r:id="rId5"/>
              </a:rPr>
              <a:t>OpenEd</a:t>
            </a:r>
            <a:r>
              <a:rPr lang="en-US" sz="2000" dirty="0" smtClean="0"/>
              <a:t> (blog)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6"/>
              </a:rPr>
              <a:t>State of the States: Open Educational Resources in K-12 Education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7"/>
              </a:rPr>
              <a:t>#</a:t>
            </a:r>
            <a:r>
              <a:rPr lang="en-US" sz="2000" dirty="0" err="1" smtClean="0">
                <a:hlinkClick r:id="rId7"/>
              </a:rPr>
              <a:t>GoOpen</a:t>
            </a:r>
            <a:r>
              <a:rPr lang="en-US" sz="2000" dirty="0" smtClean="0">
                <a:hlinkClick r:id="rId7"/>
              </a:rPr>
              <a:t> Initiative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6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543" y="1063747"/>
            <a:ext cx="3780758" cy="65672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Michele Frasier-Robinson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&amp; Psychology Librarian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susan.frasierrobinson@usm.edu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00" y="765031"/>
            <a:ext cx="4691645" cy="3518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087" y="4283765"/>
            <a:ext cx="4132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© User: </a:t>
            </a:r>
            <a:r>
              <a:rPr lang="en-US" sz="1000" dirty="0" smtClean="0">
                <a:hlinkClick r:id="rId5"/>
              </a:rPr>
              <a:t>Alexander Henning </a:t>
            </a:r>
            <a:r>
              <a:rPr lang="en-US" sz="1000" dirty="0" err="1" smtClean="0">
                <a:hlinkClick r:id="rId5"/>
              </a:rPr>
              <a:t>Drach</a:t>
            </a:r>
            <a:r>
              <a:rPr lang="en-US" sz="1000" dirty="0" smtClean="0">
                <a:hlinkClick r:id="rId5"/>
              </a:rPr>
              <a:t> </a:t>
            </a:r>
            <a:r>
              <a:rPr lang="en-US" sz="1000" dirty="0" smtClean="0"/>
              <a:t>/ </a:t>
            </a:r>
            <a:r>
              <a:rPr lang="en-US" sz="1000" dirty="0" smtClean="0">
                <a:hlinkClick r:id="rId6"/>
              </a:rPr>
              <a:t>Question mark in Esbjerg</a:t>
            </a:r>
            <a:r>
              <a:rPr lang="en-US" sz="1000" dirty="0" smtClean="0"/>
              <a:t> / </a:t>
            </a:r>
            <a:r>
              <a:rPr lang="en-US" sz="1000" dirty="0" smtClean="0">
                <a:hlinkClick r:id="rId7"/>
              </a:rPr>
              <a:t>CC BY-SA 2.0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005" y="-2013072"/>
            <a:ext cx="9712516" cy="29718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What are Open Educational Resources? 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822" y="1207893"/>
            <a:ext cx="5103049" cy="425124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Digitized </a:t>
            </a:r>
            <a:r>
              <a:rPr lang="en-US" dirty="0">
                <a:latin typeface="Cambria" panose="02040503050406030204" pitchFamily="18" charset="0"/>
              </a:rPr>
              <a:t>materials offered freely and openly for educators, students and self-learners to use and re-use for teaching, learning and </a:t>
            </a:r>
            <a:r>
              <a:rPr lang="en-US" dirty="0" smtClean="0">
                <a:latin typeface="Cambria" panose="02040503050406030204" pitchFamily="18" charset="0"/>
              </a:rPr>
              <a:t>research.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Open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educational resources include 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Full courses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Course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Textbooks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Streaming videos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Quizzes and Exams</a:t>
            </a:r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Software</a:t>
            </a:r>
          </a:p>
          <a:p>
            <a:pPr algn="l"/>
            <a:endParaRPr lang="en-US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                  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06" y="1207893"/>
            <a:ext cx="5653668" cy="374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87843" y="5001504"/>
            <a:ext cx="30396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</a:t>
            </a:r>
            <a:r>
              <a:rPr lang="en-US" sz="900" dirty="0" smtClean="0">
                <a:hlinkClick r:id="rId4"/>
              </a:rPr>
              <a:t>User: Opensource.com</a:t>
            </a:r>
            <a:r>
              <a:rPr lang="en-US" sz="900" dirty="0" smtClean="0"/>
              <a:t> / </a:t>
            </a:r>
            <a:r>
              <a:rPr lang="en-US" sz="900" dirty="0" smtClean="0">
                <a:hlinkClick r:id="rId5"/>
              </a:rPr>
              <a:t>Beyond Definitions </a:t>
            </a:r>
            <a:r>
              <a:rPr lang="en-US" sz="900" dirty="0" smtClean="0"/>
              <a:t>/ </a:t>
            </a:r>
            <a:r>
              <a:rPr lang="en-US" sz="900" dirty="0" smtClean="0">
                <a:hlinkClick r:id="rId6"/>
              </a:rPr>
              <a:t>CC-BY-SA 2.0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996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1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Pros &amp; Cons of OER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7664"/>
            <a:ext cx="5181600" cy="4709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>
                <a:latin typeface="Cambria" panose="02040503050406030204" pitchFamily="18" charset="0"/>
              </a:rPr>
              <a:t>Pros – OER allow us to</a:t>
            </a:r>
            <a:r>
              <a:rPr lang="en-US" sz="3400" dirty="0" smtClean="0">
                <a:latin typeface="Cambria" panose="02040503050406030204" pitchFamily="18" charset="0"/>
              </a:rPr>
              <a:t>:</a:t>
            </a:r>
            <a:endParaRPr lang="en-US" sz="3400" dirty="0">
              <a:latin typeface="Cambria" panose="02040503050406030204" pitchFamily="18" charset="0"/>
            </a:endParaRPr>
          </a:p>
          <a:p>
            <a:pPr marL="342900" indent="-342900"/>
            <a:r>
              <a:rPr lang="en-US" sz="3400" dirty="0">
                <a:latin typeface="Cambria" panose="02040503050406030204" pitchFamily="18" charset="0"/>
              </a:rPr>
              <a:t>Maximize budgets. They are available without licensing or royalty fees. </a:t>
            </a:r>
          </a:p>
          <a:p>
            <a:pPr marL="342900" indent="-342900"/>
            <a:r>
              <a:rPr lang="en-US" sz="3400" dirty="0">
                <a:latin typeface="Cambria" panose="02040503050406030204" pitchFamily="18" charset="0"/>
              </a:rPr>
              <a:t>Be creative and adapt instructional resources to the individual needs of students.</a:t>
            </a:r>
          </a:p>
          <a:p>
            <a:pPr marL="342900" indent="-342900"/>
            <a:r>
              <a:rPr lang="en-US" sz="3400" dirty="0">
                <a:latin typeface="Cambria" panose="02040503050406030204" pitchFamily="18" charset="0"/>
              </a:rPr>
              <a:t>Continuously improve teaching materials.</a:t>
            </a:r>
          </a:p>
          <a:p>
            <a:pPr marL="342900" indent="-342900"/>
            <a:r>
              <a:rPr lang="en-US" sz="3400" dirty="0">
                <a:latin typeface="Cambria" panose="02040503050406030204" pitchFamily="18" charset="0"/>
              </a:rPr>
              <a:t>Rapidly disseminate timely information.</a:t>
            </a:r>
          </a:p>
          <a:p>
            <a:pPr marL="342900" indent="-342900"/>
            <a:r>
              <a:rPr lang="en-US" sz="3400" dirty="0">
                <a:latin typeface="Cambria" panose="02040503050406030204" pitchFamily="18" charset="0"/>
              </a:rPr>
              <a:t>Enrich existing traditional instructional materials. </a:t>
            </a:r>
          </a:p>
          <a:p>
            <a:pPr marL="0" indent="0">
              <a:buNone/>
            </a:pPr>
            <a:r>
              <a:rPr lang="en-US" sz="3400" dirty="0">
                <a:latin typeface="Cambria" panose="02040503050406030204" pitchFamily="18" charset="0"/>
              </a:rPr>
              <a:t/>
            </a:r>
            <a:br>
              <a:rPr lang="en-US" sz="3400" dirty="0">
                <a:latin typeface="Cambria" panose="02040503050406030204" pitchFamily="18" charset="0"/>
              </a:rPr>
            </a:br>
            <a:endParaRPr lang="en-US" sz="34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195" y="1467664"/>
            <a:ext cx="5421351" cy="4709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smtClean="0">
                <a:latin typeface="Cambria" panose="02040503050406030204" pitchFamily="18" charset="0"/>
              </a:rPr>
              <a:t>Cons</a:t>
            </a:r>
          </a:p>
          <a:p>
            <a:r>
              <a:rPr lang="en-US" sz="3400" dirty="0" smtClean="0">
                <a:latin typeface="Cambria" panose="02040503050406030204" pitchFamily="18" charset="0"/>
              </a:rPr>
              <a:t>Not everyone is on board with OER.</a:t>
            </a:r>
          </a:p>
          <a:p>
            <a:r>
              <a:rPr lang="en-US" sz="3400" dirty="0" smtClean="0">
                <a:latin typeface="Cambria" panose="02040503050406030204" pitchFamily="18" charset="0"/>
              </a:rPr>
              <a:t>Overwhelming </a:t>
            </a:r>
            <a:r>
              <a:rPr lang="en-US" sz="3400" dirty="0">
                <a:latin typeface="Cambria" panose="02040503050406030204" pitchFamily="18" charset="0"/>
              </a:rPr>
              <a:t>amount of </a:t>
            </a:r>
            <a:r>
              <a:rPr lang="en-US" sz="3400" dirty="0" smtClean="0">
                <a:latin typeface="Cambria" panose="02040503050406030204" pitchFamily="18" charset="0"/>
              </a:rPr>
              <a:t>resources – beware the rabbit hole!</a:t>
            </a:r>
            <a:endParaRPr lang="en-US" sz="3400" dirty="0">
              <a:latin typeface="Cambria" panose="02040503050406030204" pitchFamily="18" charset="0"/>
            </a:endParaRPr>
          </a:p>
          <a:p>
            <a:r>
              <a:rPr lang="en-US" sz="3400" dirty="0">
                <a:latin typeface="Cambria" panose="02040503050406030204" pitchFamily="18" charset="0"/>
              </a:rPr>
              <a:t>Some resources are poor quality.</a:t>
            </a:r>
          </a:p>
          <a:p>
            <a:r>
              <a:rPr lang="en-US" sz="3400" dirty="0">
                <a:latin typeface="Cambria" panose="02040503050406030204" pitchFamily="18" charset="0"/>
              </a:rPr>
              <a:t>Evaluation takes time.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16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78" y="1197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Librarians Should Lead the Way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690688"/>
            <a:ext cx="5379720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We are experts at collecting, evaluating, and curating information.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Leverage </a:t>
            </a:r>
            <a:r>
              <a:rPr lang="en-US" sz="2000" dirty="0">
                <a:latin typeface="Cambria" panose="02040503050406030204" pitchFamily="18" charset="0"/>
              </a:rPr>
              <a:t>this free content to promote access and </a:t>
            </a:r>
            <a:r>
              <a:rPr lang="en-US" sz="2000" dirty="0" smtClean="0">
                <a:latin typeface="Cambria" panose="02040503050406030204" pitchFamily="18" charset="0"/>
              </a:rPr>
              <a:t>equity.</a:t>
            </a:r>
          </a:p>
          <a:p>
            <a:r>
              <a:rPr lang="en-US" sz="2000" dirty="0">
                <a:latin typeface="Cambria" panose="02040503050406030204" pitchFamily="18" charset="0"/>
              </a:rPr>
              <a:t>Become familiar with existing OER </a:t>
            </a:r>
            <a:r>
              <a:rPr lang="en-US" sz="2000" dirty="0" smtClean="0">
                <a:latin typeface="Cambria" panose="02040503050406030204" pitchFamily="18" charset="0"/>
              </a:rPr>
              <a:t>sites </a:t>
            </a:r>
            <a:r>
              <a:rPr lang="en-US" sz="2000" dirty="0">
                <a:latin typeface="Cambria" panose="02040503050406030204" pitchFamily="18" charset="0"/>
              </a:rPr>
              <a:t>and make them </a:t>
            </a:r>
            <a:r>
              <a:rPr lang="en-US" sz="2000" dirty="0" smtClean="0">
                <a:latin typeface="Cambria" panose="02040503050406030204" pitchFamily="18" charset="0"/>
              </a:rPr>
              <a:t>discoverable.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Develop an </a:t>
            </a:r>
            <a:r>
              <a:rPr lang="en-US" sz="2000" dirty="0">
                <a:latin typeface="Cambria" panose="02040503050406030204" pitchFamily="18" charset="0"/>
              </a:rPr>
              <a:t>understanding of Creative Commons licensing to assist teachers to understand their options when it comes to using OER.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42" y="1690688"/>
            <a:ext cx="4727021" cy="3545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40551" y="5250449"/>
            <a:ext cx="3796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User: </a:t>
            </a:r>
            <a:r>
              <a:rPr lang="en-US" sz="900" dirty="0" err="1" smtClean="0">
                <a:hlinkClick r:id="rId4"/>
              </a:rPr>
              <a:t>Torbakhopper</a:t>
            </a:r>
            <a:r>
              <a:rPr lang="en-US" sz="900" dirty="0" smtClean="0"/>
              <a:t> / </a:t>
            </a:r>
            <a:r>
              <a:rPr lang="en-US" sz="900" dirty="0" smtClean="0">
                <a:hlinkClick r:id="rId5"/>
              </a:rPr>
              <a:t>“Free Stuff: Castro, San Francisco (2011)” </a:t>
            </a:r>
            <a:r>
              <a:rPr lang="en-US" sz="900" dirty="0" smtClean="0"/>
              <a:t>/ </a:t>
            </a:r>
            <a:r>
              <a:rPr lang="en-US" sz="900" dirty="0" smtClean="0">
                <a:hlinkClick r:id="rId6"/>
              </a:rPr>
              <a:t>CC BY 2.0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69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9" y="-724725"/>
            <a:ext cx="9144000" cy="16988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Who’s Using OER in K-12 classrooms?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031" y="1597630"/>
            <a:ext cx="5704544" cy="4126513"/>
          </a:xfrm>
        </p:spPr>
        <p:txBody>
          <a:bodyPr>
            <a:normAutofit fontScale="3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400" dirty="0" smtClean="0">
                <a:latin typeface="Cambria" panose="02040503050406030204" pitchFamily="18" charset="0"/>
              </a:rPr>
              <a:t>20 states have launched formal #</a:t>
            </a:r>
            <a:r>
              <a:rPr lang="en-US" sz="7400" dirty="0" err="1" smtClean="0">
                <a:latin typeface="Cambria" panose="02040503050406030204" pitchFamily="18" charset="0"/>
              </a:rPr>
              <a:t>GoOpen</a:t>
            </a:r>
            <a:r>
              <a:rPr lang="en-US" sz="7400" dirty="0" smtClean="0">
                <a:latin typeface="Cambria" panose="02040503050406030204" pitchFamily="18" charset="0"/>
              </a:rPr>
              <a:t> campaigns.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400" dirty="0" smtClean="0">
                <a:latin typeface="Cambria" panose="02040503050406030204" pitchFamily="18" charset="0"/>
              </a:rPr>
              <a:t>13 </a:t>
            </a:r>
            <a:r>
              <a:rPr lang="en-US" sz="7400" dirty="0">
                <a:latin typeface="Cambria" panose="02040503050406030204" pitchFamily="18" charset="0"/>
              </a:rPr>
              <a:t>states </a:t>
            </a:r>
            <a:r>
              <a:rPr lang="en-US" sz="7400" dirty="0" smtClean="0">
                <a:latin typeface="Cambria" panose="02040503050406030204" pitchFamily="18" charset="0"/>
              </a:rPr>
              <a:t>currently maintaining </a:t>
            </a:r>
            <a:r>
              <a:rPr lang="en-US" sz="7400" dirty="0">
                <a:latin typeface="Cambria" panose="02040503050406030204" pitchFamily="18" charset="0"/>
              </a:rPr>
              <a:t>OER </a:t>
            </a:r>
            <a:r>
              <a:rPr lang="en-US" sz="7400" dirty="0" smtClean="0">
                <a:latin typeface="Cambria" panose="02040503050406030204" pitchFamily="18" charset="0"/>
              </a:rPr>
              <a:t>repositories.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7400" dirty="0" smtClean="0">
                <a:latin typeface="Cambria" panose="02040503050406030204" pitchFamily="18" charset="0"/>
              </a:rPr>
              <a:t>Top </a:t>
            </a:r>
            <a:r>
              <a:rPr lang="en-US" sz="7400" dirty="0">
                <a:latin typeface="Cambria" panose="02040503050406030204" pitchFamily="18" charset="0"/>
              </a:rPr>
              <a:t>pick: </a:t>
            </a:r>
            <a:r>
              <a:rPr lang="en-US" sz="7400" dirty="0">
                <a:latin typeface="Cambria" panose="02040503050406030204" pitchFamily="18" charset="0"/>
                <a:hlinkClick r:id="rId3"/>
              </a:rPr>
              <a:t>Utah Education Network</a:t>
            </a:r>
            <a:r>
              <a:rPr lang="en-US" sz="7400" dirty="0">
                <a:latin typeface="Cambria" panose="02040503050406030204" pitchFamily="18" charset="0"/>
              </a:rPr>
              <a:t> connects all Utah school districts, schools, and higher education institutions to quality educational resources.</a:t>
            </a:r>
          </a:p>
          <a:p>
            <a:endParaRPr lang="en-US" sz="7400" dirty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400" dirty="0" smtClean="0">
              <a:latin typeface="Cambria" panose="02040503050406030204" pitchFamily="18" charset="0"/>
            </a:endParaRPr>
          </a:p>
          <a:p>
            <a:pPr algn="l"/>
            <a:endParaRPr lang="en-US" sz="7400" dirty="0">
              <a:latin typeface="Cambria" panose="02040503050406030204" pitchFamily="18" charset="0"/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56" y="1906910"/>
            <a:ext cx="4389120" cy="2615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52" y="966440"/>
            <a:ext cx="9144000" cy="929461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/>
            </a:r>
            <a:br>
              <a:rPr lang="en-US" sz="3600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>What’s the </a:t>
            </a:r>
            <a:r>
              <a:rPr lang="en-US" sz="3600" b="1" dirty="0">
                <a:latin typeface="Cambria" panose="02040503050406030204" pitchFamily="18" charset="0"/>
              </a:rPr>
              <a:t>difference between ‘free’ </a:t>
            </a:r>
            <a:r>
              <a:rPr lang="en-US" sz="3600" b="1" dirty="0" smtClean="0">
                <a:latin typeface="Cambria" panose="02040503050406030204" pitchFamily="18" charset="0"/>
              </a:rPr>
              <a:t>resources and OER?</a:t>
            </a:r>
            <a:r>
              <a:rPr lang="en-US" sz="3600" b="1" dirty="0">
                <a:latin typeface="Cambria" panose="02040503050406030204" pitchFamily="18" charset="0"/>
              </a:rPr>
              <a:t/>
            </a:r>
            <a:br>
              <a:rPr lang="en-US" sz="3600" b="1" dirty="0">
                <a:latin typeface="Cambria" panose="02040503050406030204" pitchFamily="18" charset="0"/>
              </a:rPr>
            </a:b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90" y="1788203"/>
            <a:ext cx="4928839" cy="413691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Not all free resources are OER!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Key characteristic of OER is the intellectual property license and the freedoms the license grants to share and adapt 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Free resources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that don’t allow reuse, modification, or redistribution </a:t>
            </a:r>
            <a:r>
              <a:rPr lang="en-US" dirty="0">
                <a:latin typeface="Cambria" panose="02040503050406030204" pitchFamily="18" charset="0"/>
              </a:rPr>
              <a:t>without </a:t>
            </a:r>
            <a:r>
              <a:rPr lang="en-US" dirty="0" smtClean="0">
                <a:latin typeface="Cambria" panose="02040503050406030204" pitchFamily="18" charset="0"/>
              </a:rPr>
              <a:t>permissions </a:t>
            </a:r>
            <a:r>
              <a:rPr lang="en-US" dirty="0">
                <a:latin typeface="Cambria" panose="02040503050406030204" pitchFamily="18" charset="0"/>
              </a:rPr>
              <a:t>from the copyright </a:t>
            </a:r>
            <a:r>
              <a:rPr lang="en-US" dirty="0" smtClean="0">
                <a:latin typeface="Cambria" panose="02040503050406030204" pitchFamily="18" charset="0"/>
              </a:rPr>
              <a:t>holder are </a:t>
            </a:r>
            <a:r>
              <a:rPr lang="en-US" dirty="0">
                <a:latin typeface="Cambria" panose="02040503050406030204" pitchFamily="18" charset="0"/>
              </a:rPr>
              <a:t>not </a:t>
            </a:r>
            <a:r>
              <a:rPr lang="en-US" dirty="0" smtClean="0">
                <a:latin typeface="Cambria" panose="02040503050406030204" pitchFamily="18" charset="0"/>
              </a:rPr>
              <a:t>OER</a:t>
            </a:r>
          </a:p>
          <a:p>
            <a:pPr algn="l"/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25" y="1788203"/>
            <a:ext cx="5879478" cy="330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0" y="508896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© </a:t>
            </a:r>
            <a:r>
              <a:rPr lang="en-US" sz="900" dirty="0">
                <a:hlinkClick r:id="rId4"/>
              </a:rPr>
              <a:t>User: </a:t>
            </a:r>
            <a:r>
              <a:rPr lang="en-US" sz="900" dirty="0" err="1">
                <a:hlinkClick r:id="rId4"/>
              </a:rPr>
              <a:t>OpenSource</a:t>
            </a:r>
            <a:r>
              <a:rPr lang="en-US" sz="900" dirty="0">
                <a:hlinkClick r:id="rId4"/>
              </a:rPr>
              <a:t> </a:t>
            </a:r>
            <a:r>
              <a:rPr lang="en-US" sz="900" dirty="0"/>
              <a:t>/ </a:t>
            </a:r>
            <a:r>
              <a:rPr lang="en-US" sz="900" dirty="0">
                <a:hlinkClick r:id="rId4"/>
              </a:rPr>
              <a:t>“Open Source Prescription” </a:t>
            </a:r>
            <a:r>
              <a:rPr lang="en-US" sz="900" dirty="0"/>
              <a:t>/ </a:t>
            </a:r>
            <a:r>
              <a:rPr lang="en-US" sz="900" dirty="0">
                <a:hlinkClick r:id="rId5"/>
              </a:rPr>
              <a:t>CC BY, SA, 2.0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78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88" y="108834"/>
            <a:ext cx="8001000" cy="74980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Five </a:t>
            </a:r>
            <a:r>
              <a:rPr lang="en-US" sz="3600" b="1" dirty="0" err="1" smtClean="0">
                <a:latin typeface="Cambria" panose="02040503050406030204" pitchFamily="18" charset="0"/>
              </a:rPr>
              <a:t>Rs</a:t>
            </a:r>
            <a:r>
              <a:rPr lang="en-US" sz="3600" b="1" dirty="0" smtClean="0">
                <a:latin typeface="Cambria" panose="02040503050406030204" pitchFamily="18" charset="0"/>
              </a:rPr>
              <a:t> of </a:t>
            </a:r>
            <a:r>
              <a:rPr lang="en-US" sz="3600" b="1" dirty="0" err="1" smtClean="0">
                <a:latin typeface="Cambria" panose="02040503050406030204" pitchFamily="18" charset="0"/>
              </a:rPr>
              <a:t>Opennes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788" y="1945217"/>
            <a:ext cx="6783983" cy="4181707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mbria" panose="02040503050406030204" pitchFamily="18" charset="0"/>
              </a:rPr>
              <a:t>Retain</a:t>
            </a:r>
            <a:r>
              <a:rPr lang="en-US" dirty="0" smtClean="0">
                <a:latin typeface="Cambria" panose="02040503050406030204" pitchFamily="18" charset="0"/>
              </a:rPr>
              <a:t>-the </a:t>
            </a:r>
            <a:r>
              <a:rPr lang="en-US" dirty="0">
                <a:latin typeface="Cambria" panose="02040503050406030204" pitchFamily="18" charset="0"/>
              </a:rPr>
              <a:t>right to </a:t>
            </a:r>
            <a:r>
              <a:rPr lang="en-US" dirty="0" smtClean="0">
                <a:latin typeface="Cambria" panose="02040503050406030204" pitchFamily="18" charset="0"/>
              </a:rPr>
              <a:t>make and own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a copy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b="1" dirty="0" smtClean="0">
                <a:latin typeface="Cambria" panose="02040503050406030204" pitchFamily="18" charset="0"/>
              </a:rPr>
              <a:t>Reuse</a:t>
            </a:r>
            <a:r>
              <a:rPr lang="en-US" dirty="0" smtClean="0">
                <a:latin typeface="Cambria" panose="02040503050406030204" pitchFamily="18" charset="0"/>
              </a:rPr>
              <a:t>-the </a:t>
            </a:r>
            <a:r>
              <a:rPr lang="en-US" dirty="0">
                <a:latin typeface="Cambria" panose="02040503050406030204" pitchFamily="18" charset="0"/>
              </a:rPr>
              <a:t>right to use </a:t>
            </a:r>
            <a:r>
              <a:rPr lang="en-US" dirty="0" smtClean="0">
                <a:latin typeface="Cambria" panose="02040503050406030204" pitchFamily="18" charset="0"/>
              </a:rPr>
              <a:t>in </a:t>
            </a:r>
            <a:r>
              <a:rPr lang="en-US" dirty="0">
                <a:latin typeface="Cambria" panose="02040503050406030204" pitchFamily="18" charset="0"/>
              </a:rPr>
              <a:t>a wide range of ways </a:t>
            </a:r>
          </a:p>
          <a:p>
            <a:pPr algn="l"/>
            <a:r>
              <a:rPr lang="en-US" b="1" dirty="0" smtClean="0">
                <a:latin typeface="Cambria" panose="02040503050406030204" pitchFamily="18" charset="0"/>
              </a:rPr>
              <a:t>Revise</a:t>
            </a:r>
            <a:r>
              <a:rPr lang="en-US" dirty="0" smtClean="0">
                <a:latin typeface="Cambria" panose="02040503050406030204" pitchFamily="18" charset="0"/>
              </a:rPr>
              <a:t>- the </a:t>
            </a:r>
            <a:r>
              <a:rPr lang="en-US" dirty="0">
                <a:latin typeface="Cambria" panose="02040503050406030204" pitchFamily="18" charset="0"/>
              </a:rPr>
              <a:t>right to adapt, </a:t>
            </a:r>
            <a:r>
              <a:rPr lang="en-US" dirty="0" smtClean="0">
                <a:latin typeface="Cambria" panose="02040503050406030204" pitchFamily="18" charset="0"/>
              </a:rPr>
              <a:t>modify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</a:rPr>
              <a:t>and improve 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b="1" dirty="0" smtClean="0">
                <a:latin typeface="Cambria" panose="02040503050406030204" pitchFamily="18" charset="0"/>
              </a:rPr>
              <a:t>Remix</a:t>
            </a:r>
            <a:r>
              <a:rPr lang="en-US" dirty="0" smtClean="0">
                <a:latin typeface="Cambria" panose="02040503050406030204" pitchFamily="18" charset="0"/>
              </a:rPr>
              <a:t>- the </a:t>
            </a:r>
            <a:r>
              <a:rPr lang="en-US" dirty="0">
                <a:latin typeface="Cambria" panose="02040503050406030204" pitchFamily="18" charset="0"/>
              </a:rPr>
              <a:t>right to combine </a:t>
            </a:r>
            <a:r>
              <a:rPr lang="en-US" dirty="0" smtClean="0">
                <a:latin typeface="Cambria" panose="02040503050406030204" pitchFamily="18" charset="0"/>
              </a:rPr>
              <a:t>with other material to </a:t>
            </a:r>
            <a:r>
              <a:rPr lang="en-US" dirty="0">
                <a:latin typeface="Cambria" panose="02040503050406030204" pitchFamily="18" charset="0"/>
              </a:rPr>
              <a:t>create something new </a:t>
            </a:r>
          </a:p>
          <a:p>
            <a:pPr algn="l"/>
            <a:r>
              <a:rPr lang="en-US" b="1" dirty="0" smtClean="0">
                <a:latin typeface="Cambria" panose="02040503050406030204" pitchFamily="18" charset="0"/>
              </a:rPr>
              <a:t>Redistribute</a:t>
            </a:r>
            <a:r>
              <a:rPr lang="en-US" dirty="0" smtClean="0">
                <a:latin typeface="Cambria" panose="02040503050406030204" pitchFamily="18" charset="0"/>
              </a:rPr>
              <a:t>- the right to share with others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788" y="124358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David Wiley’s five </a:t>
            </a:r>
            <a:r>
              <a:rPr lang="en-US" sz="2400" b="1" dirty="0" err="1" smtClean="0">
                <a:latin typeface="Cambria" panose="02040503050406030204" pitchFamily="18" charset="0"/>
              </a:rPr>
              <a:t>Rs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39" y="858643"/>
            <a:ext cx="3754169" cy="420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55139" y="5060840"/>
            <a:ext cx="2621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4"/>
              </a:rPr>
              <a:t>© David Wiley / Iterating Toward Openness / CC BY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34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507" y="-90716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mbria" panose="02040503050406030204" pitchFamily="18" charset="0"/>
              </a:rPr>
              <a:t>Merlot II</a:t>
            </a:r>
            <a:br>
              <a:rPr lang="en-US" sz="36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Multimedia Educational Resource for Learning and Online Teaching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507" y="1622172"/>
            <a:ext cx="5825893" cy="34838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Cal State’s collection </a:t>
            </a:r>
            <a:r>
              <a:rPr lang="en-US" dirty="0">
                <a:latin typeface="Cambria" panose="02040503050406030204" pitchFamily="18" charset="0"/>
              </a:rPr>
              <a:t>of </a:t>
            </a:r>
            <a:r>
              <a:rPr lang="en-US" dirty="0" smtClean="0">
                <a:latin typeface="Cambria" panose="02040503050406030204" pitchFamily="18" charset="0"/>
              </a:rPr>
              <a:t>more </a:t>
            </a:r>
            <a:r>
              <a:rPr lang="en-US" dirty="0">
                <a:latin typeface="Cambria" panose="02040503050406030204" pitchFamily="18" charset="0"/>
              </a:rPr>
              <a:t>than 45,000 </a:t>
            </a:r>
            <a:r>
              <a:rPr lang="en-US" dirty="0" smtClean="0">
                <a:latin typeface="Cambria" panose="02040503050406030204" pitchFamily="18" charset="0"/>
              </a:rPr>
              <a:t> resources.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peer-reviewed.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rated by users.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Over </a:t>
            </a:r>
            <a:r>
              <a:rPr lang="en-US" dirty="0">
                <a:latin typeface="Cambria" panose="02040503050406030204" pitchFamily="18" charset="0"/>
              </a:rPr>
              <a:t>3,000 open </a:t>
            </a:r>
            <a:r>
              <a:rPr lang="en-US" dirty="0" smtClean="0">
                <a:latin typeface="Cambria" panose="02040503050406030204" pitchFamily="18" charset="0"/>
              </a:rPr>
              <a:t>textbooks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dirty="0" smtClean="0"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Search </a:t>
            </a:r>
            <a:r>
              <a:rPr lang="en-US" dirty="0">
                <a:latin typeface="Cambria" panose="02040503050406030204" pitchFamily="18" charset="0"/>
              </a:rPr>
              <a:t>by topic, audience, </a:t>
            </a:r>
            <a:r>
              <a:rPr lang="en-US" dirty="0" smtClean="0">
                <a:latin typeface="Cambria" panose="02040503050406030204" pitchFamily="18" charset="0"/>
              </a:rPr>
              <a:t>CC license</a:t>
            </a:r>
            <a:r>
              <a:rPr lang="en-US" dirty="0">
                <a:latin typeface="Cambria" panose="02040503050406030204" pitchFamily="18" charset="0"/>
              </a:rPr>
              <a:t>, and peer </a:t>
            </a:r>
            <a:r>
              <a:rPr lang="en-US" dirty="0" smtClean="0">
                <a:latin typeface="Cambria" panose="02040503050406030204" pitchFamily="18" charset="0"/>
              </a:rPr>
              <a:t>review.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hlinkClick r:id="rId3"/>
              </a:rPr>
              <a:t>Go to Merlot II</a:t>
            </a:r>
            <a:endParaRPr lang="en-US" dirty="0" smtClean="0">
              <a:latin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113" y="1480439"/>
            <a:ext cx="5065895" cy="350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1191</Words>
  <Application>Microsoft Office PowerPoint</Application>
  <PresentationFormat>Widescreen</PresentationFormat>
  <Paragraphs>198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Office Theme</vt:lpstr>
      <vt:lpstr>The Best Things in Life are Free: Open Educational Resources for K-12</vt:lpstr>
      <vt:lpstr>Learning Objectives</vt:lpstr>
      <vt:lpstr>What are Open Educational Resources? </vt:lpstr>
      <vt:lpstr>Pros &amp; Cons of OER</vt:lpstr>
      <vt:lpstr>Librarians Should Lead the Way</vt:lpstr>
      <vt:lpstr>Who’s Using OER in K-12 classrooms?</vt:lpstr>
      <vt:lpstr> What’s the difference between ‘free’ resources and OER? </vt:lpstr>
      <vt:lpstr>Five Rs of Opennes</vt:lpstr>
      <vt:lpstr>Merlot II Multimedia Educational Resource for Learning and Online Teaching</vt:lpstr>
      <vt:lpstr>Curriki</vt:lpstr>
      <vt:lpstr>cK-12</vt:lpstr>
      <vt:lpstr>More cK-12</vt:lpstr>
      <vt:lpstr>OER Commons</vt:lpstr>
      <vt:lpstr>WikiJunior</vt:lpstr>
      <vt:lpstr>Creative Commons</vt:lpstr>
      <vt:lpstr>Creative Commons Licensing</vt:lpstr>
      <vt:lpstr>How to Properly Attribute CC Materials</vt:lpstr>
      <vt:lpstr>Evaluating Open Educational Resources</vt:lpstr>
      <vt:lpstr>OER Resources by Subject</vt:lpstr>
      <vt:lpstr>More OER Resources by Subject </vt:lpstr>
      <vt:lpstr>Image, Music &amp; Sound Effects Sources</vt:lpstr>
      <vt:lpstr>Further Reading</vt:lpstr>
      <vt:lpstr>PowerPoint Presentation</vt:lpstr>
    </vt:vector>
  </TitlesOfParts>
  <Company>University of Southern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 for k-12</dc:title>
  <dc:creator>Michele Frasier-Robinson</dc:creator>
  <cp:lastModifiedBy>Michele Frasier-Robinson</cp:lastModifiedBy>
  <cp:revision>320</cp:revision>
  <dcterms:created xsi:type="dcterms:W3CDTF">2017-02-14T18:44:52Z</dcterms:created>
  <dcterms:modified xsi:type="dcterms:W3CDTF">2017-11-06T22:54:36Z</dcterms:modified>
</cp:coreProperties>
</file>