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5" r:id="rId5"/>
    <p:sldId id="268" r:id="rId6"/>
    <p:sldId id="260" r:id="rId7"/>
    <p:sldId id="271" r:id="rId8"/>
    <p:sldId id="270" r:id="rId9"/>
    <p:sldId id="267" r:id="rId10"/>
    <p:sldId id="261" r:id="rId11"/>
    <p:sldId id="262" r:id="rId12"/>
    <p:sldId id="266" r:id="rId13"/>
    <p:sldId id="263" r:id="rId14"/>
    <p:sldId id="26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drey Pitonak-Goff" initials="AP" lastIdx="1" clrIdx="0">
    <p:extLst>
      <p:ext uri="{19B8F6BF-5375-455C-9EA6-DF929625EA0E}">
        <p15:presenceInfo xmlns:p15="http://schemas.microsoft.com/office/powerpoint/2012/main" userId="S-1-5-21-2720557653-3620998866-3669187502-112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09T09:24:19.687" idx="1">
    <p:pos x="10" y="10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AB9B4-7295-4DE9-8B31-9B3CF3D19A95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55CAD-6CDE-4260-89F9-198D44973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14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55CAD-6CDE-4260-89F9-198D44973E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92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55CAD-6CDE-4260-89F9-198D44973E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791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55CAD-6CDE-4260-89F9-198D44973E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461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55CAD-6CDE-4260-89F9-198D44973E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93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55CAD-6CDE-4260-89F9-198D44973E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55CAD-6CDE-4260-89F9-198D44973E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44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55CAD-6CDE-4260-89F9-198D44973EC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30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55CAD-6CDE-4260-89F9-198D44973EC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62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asoningmind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2706066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272210"/>
            <a:ext cx="8915399" cy="1762538"/>
          </a:xfrm>
        </p:spPr>
        <p:txBody>
          <a:bodyPr/>
          <a:lstStyle/>
          <a:p>
            <a:r>
              <a:rPr lang="en-US" b="1" dirty="0"/>
              <a:t>Partnering Literacy with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055165"/>
            <a:ext cx="8915399" cy="148750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tx1"/>
                </a:solidFill>
              </a:rPr>
              <a:t>Audrey Pitonak-Goff, Regional Manager for West Virginia</a:t>
            </a:r>
          </a:p>
          <a:p>
            <a:pPr>
              <a:defRPr/>
            </a:pPr>
            <a:r>
              <a:rPr lang="en-US" sz="2400" b="1" dirty="0" err="1">
                <a:solidFill>
                  <a:srgbClr val="E324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Reasoning</a:t>
            </a:r>
            <a:r>
              <a:rPr lang="en-US" sz="2400" b="1" dirty="0" err="1">
                <a:solidFill>
                  <a:srgbClr val="FFAA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Mind</a:t>
            </a:r>
            <a:r>
              <a:rPr lang="en-US" sz="2400" b="1" dirty="0">
                <a:solidFill>
                  <a:srgbClr val="FFAA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r>
              <a:rPr lang="en-US" u="sng" dirty="0">
                <a:hlinkClick r:id="rId2"/>
              </a:rPr>
              <a:t>www.reasoningmind.org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553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450213" cy="8248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What are the missing components?</a:t>
            </a:r>
            <a:br>
              <a:rPr lang="en-US" b="1" dirty="0"/>
            </a:br>
            <a:endParaRPr lang="en-US" b="1" dirty="0"/>
          </a:p>
        </p:txBody>
      </p:sp>
      <p:pic>
        <p:nvPicPr>
          <p:cNvPr id="1028" name="Picture 4" descr="Image result for picture of puzzle pieces">
            <a:extLst>
              <a:ext uri="{FF2B5EF4-FFF2-40B4-BE49-F238E27FC236}">
                <a16:creationId xmlns:a16="http://schemas.microsoft.com/office/drawing/2014/main" id="{354B0199-CBE5-45A1-B2B2-14550D7B9A6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6751" y="1342291"/>
            <a:ext cx="5908430" cy="393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5BC28BA-EBF2-4D24-9AA3-A29C50736775}"/>
              </a:ext>
            </a:extLst>
          </p:cNvPr>
          <p:cNvSpPr txBox="1"/>
          <p:nvPr/>
        </p:nvSpPr>
        <p:spPr>
          <a:xfrm>
            <a:off x="2982351" y="5444197"/>
            <a:ext cx="7568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How can we fill the gaps?</a:t>
            </a:r>
          </a:p>
        </p:txBody>
      </p:sp>
    </p:spTree>
    <p:extLst>
      <p:ext uri="{BB962C8B-B14F-4D97-AF65-F5344CB8AC3E}">
        <p14:creationId xmlns:p14="http://schemas.microsoft.com/office/powerpoint/2010/main" val="3907999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562499"/>
          </a:xfrm>
        </p:spPr>
        <p:txBody>
          <a:bodyPr/>
          <a:lstStyle/>
          <a:p>
            <a:r>
              <a:rPr lang="en-US" b="1" dirty="0"/>
              <a:t>Identify Opportunities for Partnerships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2186608"/>
            <a:ext cx="8915400" cy="3665552"/>
          </a:xfrm>
        </p:spPr>
        <p:txBody>
          <a:bodyPr>
            <a:normAutofit/>
          </a:bodyPr>
          <a:lstStyle/>
          <a:p>
            <a:r>
              <a:rPr lang="en-US" sz="3600" dirty="0"/>
              <a:t>Curriculum and Instruction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3600" dirty="0"/>
              <a:t>Online and In-Person Programs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3600" dirty="0"/>
              <a:t>Children, Parents, and Community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39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562499"/>
          </a:xfrm>
        </p:spPr>
        <p:txBody>
          <a:bodyPr/>
          <a:lstStyle/>
          <a:p>
            <a:r>
              <a:rPr lang="en-US" b="1" dirty="0"/>
              <a:t>What are next steps?</a:t>
            </a:r>
          </a:p>
        </p:txBody>
      </p:sp>
      <p:pic>
        <p:nvPicPr>
          <p:cNvPr id="2050" name="Picture 2" descr="Image result for picture of steps going up">
            <a:extLst>
              <a:ext uri="{FF2B5EF4-FFF2-40B4-BE49-F238E27FC236}">
                <a16:creationId xmlns:a16="http://schemas.microsoft.com/office/drawing/2014/main" id="{4E0FBDA8-6280-4794-A6DA-E1C34240E5A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696" y="1582310"/>
            <a:ext cx="8431803" cy="468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906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451652"/>
            <a:ext cx="8499145" cy="19083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/>
              <a:t>Questions &amp; Answers</a:t>
            </a:r>
          </a:p>
        </p:txBody>
      </p:sp>
    </p:spTree>
    <p:extLst>
      <p:ext uri="{BB962C8B-B14F-4D97-AF65-F5344CB8AC3E}">
        <p14:creationId xmlns:p14="http://schemas.microsoft.com/office/powerpoint/2010/main" val="2399123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2888974"/>
            <a:ext cx="8167840" cy="1378226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683507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Literacy and Problem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/>
              <a:t>Clearly define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Assess the current situation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Identify opportunities for partnerships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Share actionable next steps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3876" y="624110"/>
            <a:ext cx="8620735" cy="1280890"/>
          </a:xfrm>
        </p:spPr>
        <p:txBody>
          <a:bodyPr>
            <a:normAutofit/>
          </a:bodyPr>
          <a:lstStyle/>
          <a:p>
            <a:r>
              <a:rPr lang="en-US" sz="4000" b="1" dirty="0"/>
              <a:t>The Hamburger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472" indent="0"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Liz is preparing food for 12 people (11 plus herself). She plans to make hamburgers with 4 pounds of meat using 1/5 pound to make each hamburger.  Can she make 2 hamburgers for every guest?</a:t>
            </a:r>
          </a:p>
          <a:p>
            <a:pPr>
              <a:buNone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	Why or why not?  Explain your thinking.</a:t>
            </a:r>
          </a:p>
        </p:txBody>
      </p:sp>
    </p:spTree>
    <p:extLst>
      <p:ext uri="{BB962C8B-B14F-4D97-AF65-F5344CB8AC3E}">
        <p14:creationId xmlns:p14="http://schemas.microsoft.com/office/powerpoint/2010/main" val="153554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Why is problem solving important?</a:t>
            </a:r>
          </a:p>
        </p:txBody>
      </p:sp>
      <p:pic>
        <p:nvPicPr>
          <p:cNvPr id="4" name="Picture 2" descr="D:\Office Surplus pic.png">
            <a:hlinkClick r:id="rId3"/>
            <a:extLst>
              <a:ext uri="{FF2B5EF4-FFF2-40B4-BE49-F238E27FC236}">
                <a16:creationId xmlns:a16="http://schemas.microsoft.com/office/drawing/2014/main" id="{60929434-3933-42E5-A887-83498413B2E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879" y="1719468"/>
            <a:ext cx="8183715" cy="4614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6749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1AC70-98E2-428C-8084-2E577EA64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Interconnected Historical Perspective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ED546-A8B4-498A-8218-02E67E4D1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357" y="1575582"/>
            <a:ext cx="9678572" cy="4543864"/>
          </a:xfrm>
        </p:spPr>
        <p:txBody>
          <a:bodyPr>
            <a:noAutofit/>
          </a:bodyPr>
          <a:lstStyle/>
          <a:p>
            <a:r>
              <a:rPr lang="en-US" sz="2800" dirty="0"/>
              <a:t>The ancient Sumerian practice of following and counting stars led to the development of mathematics, which resulted in the need for writing.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800" dirty="0"/>
              <a:t>Cuneiform symbols contained the first phonetic-based alphabet.  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800" dirty="0"/>
              <a:t>The script was used to record objects and ideas, and advancements later opened the door for tales of Mesopotamian storytellers to be written down.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1E3040-A9AF-4EE1-BDB8-642AAF310777}"/>
              </a:ext>
            </a:extLst>
          </p:cNvPr>
          <p:cNvSpPr txBox="1"/>
          <p:nvPr/>
        </p:nvSpPr>
        <p:spPr>
          <a:xfrm>
            <a:off x="2447778" y="6119446"/>
            <a:ext cx="9056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Harris Brim, Marcia </a:t>
            </a:r>
            <a:r>
              <a:rPr lang="en-US" i="1" dirty="0"/>
              <a:t>What Every Child Needs to Know about Western Civilization, </a:t>
            </a:r>
            <a:r>
              <a:rPr lang="en-US" dirty="0" err="1"/>
              <a:t>Brimwood</a:t>
            </a:r>
            <a:r>
              <a:rPr lang="en-US" dirty="0"/>
              <a:t> Press, 2006.</a:t>
            </a:r>
            <a:r>
              <a:rPr lang="en-US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2714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Math Storytelling Day – September 25th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2940594"/>
          </a:xfrm>
        </p:spPr>
        <p:txBody>
          <a:bodyPr>
            <a:normAutofit/>
          </a:bodyPr>
          <a:lstStyle/>
          <a:p>
            <a:r>
              <a:rPr lang="en-US" sz="3600" dirty="0"/>
              <a:t>Appreciate ways math enhances our lives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3600" dirty="0"/>
              <a:t>Get children excited about math through stories and games</a:t>
            </a:r>
          </a:p>
        </p:txBody>
      </p:sp>
      <p:pic>
        <p:nvPicPr>
          <p:cNvPr id="2052" name="Picture 4" descr="Dogs chasing a mailman">
            <a:extLst>
              <a:ext uri="{FF2B5EF4-FFF2-40B4-BE49-F238E27FC236}">
                <a16:creationId xmlns:a16="http://schemas.microsoft.com/office/drawing/2014/main" id="{681CD3B4-097C-4238-AF80-805705961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151" y="4845594"/>
            <a:ext cx="4037428" cy="2012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422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A238D-CCD3-432D-9B96-685953E1A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Research Conclusions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42E42-65C6-4B7D-BDBC-0DAAD2386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901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Research shows that math proficiency and problem-solving skills in children 3-5 years old are the single largest predictors for later </a:t>
            </a:r>
            <a:r>
              <a:rPr lang="en-US" sz="3200" u="sng" dirty="0"/>
              <a:t>school success</a:t>
            </a:r>
            <a:r>
              <a:rPr lang="en-US" sz="3200" dirty="0"/>
              <a:t>. Mastery of early math skills predicts not only future math achievement, it also predicts future reading and literacy achievement (Duncan et. al.). 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969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FD82A-FDC6-4ABA-83D7-94E3EB218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Research 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21B0F-3F89-4244-95B4-22FD0B83F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Researchers have found that children with persistent problems attaining math skills are less likely to graduate from high school or go to college, and that math achievement in adolescents actually </a:t>
            </a:r>
            <a:r>
              <a:rPr lang="en-US" sz="3200" u="sng" dirty="0"/>
              <a:t>predicts labor market success</a:t>
            </a:r>
            <a:r>
              <a:rPr lang="en-US" sz="3200" dirty="0"/>
              <a:t> (Duncan &amp; Magnuson, 2011).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588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Current Situation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How are literacy and problem solving integrated in the educational environment?</a:t>
            </a:r>
          </a:p>
          <a:p>
            <a:endParaRPr lang="en-US" sz="3600" dirty="0"/>
          </a:p>
          <a:p>
            <a:r>
              <a:rPr lang="en-US" sz="3600" dirty="0"/>
              <a:t>Is it working?  Is it enough?</a:t>
            </a:r>
          </a:p>
        </p:txBody>
      </p:sp>
    </p:spTree>
    <p:extLst>
      <p:ext uri="{BB962C8B-B14F-4D97-AF65-F5344CB8AC3E}">
        <p14:creationId xmlns:p14="http://schemas.microsoft.com/office/powerpoint/2010/main" val="200088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414</TotalTime>
  <Words>352</Words>
  <Application>Microsoft Office PowerPoint</Application>
  <PresentationFormat>Widescreen</PresentationFormat>
  <Paragraphs>54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ＭＳ Ｐゴシック</vt:lpstr>
      <vt:lpstr>Arial</vt:lpstr>
      <vt:lpstr>Calibri</vt:lpstr>
      <vt:lpstr>Century Gothic</vt:lpstr>
      <vt:lpstr>Wingdings 3</vt:lpstr>
      <vt:lpstr>Wisp</vt:lpstr>
      <vt:lpstr>Partnering Literacy with Problem Solving</vt:lpstr>
      <vt:lpstr>Literacy and Problem Solving</vt:lpstr>
      <vt:lpstr>The Hamburger Problem</vt:lpstr>
      <vt:lpstr>Why is problem solving important?</vt:lpstr>
      <vt:lpstr>Interconnected Historical Perspective</vt:lpstr>
      <vt:lpstr>Math Storytelling Day – September 25th</vt:lpstr>
      <vt:lpstr>Research Conclusions</vt:lpstr>
      <vt:lpstr>Research Conclusions</vt:lpstr>
      <vt:lpstr>Current Situation </vt:lpstr>
      <vt:lpstr>What are the missing components? </vt:lpstr>
      <vt:lpstr>Identify Opportunities for Partnerships</vt:lpstr>
      <vt:lpstr>What are next steps?</vt:lpstr>
      <vt:lpstr>Questions &amp; Answers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Long-term Systemic Math Change</dc:title>
  <dc:creator>Audrey Pitonak-Goff</dc:creator>
  <cp:lastModifiedBy>Audrey Pitonak-Goff</cp:lastModifiedBy>
  <cp:revision>32</cp:revision>
  <dcterms:created xsi:type="dcterms:W3CDTF">2017-06-15T21:01:03Z</dcterms:created>
  <dcterms:modified xsi:type="dcterms:W3CDTF">2017-11-06T15:43:12Z</dcterms:modified>
</cp:coreProperties>
</file>