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Lst>
  <p:sldIdLst>
    <p:sldId id="256" r:id="rId2"/>
    <p:sldId id="257" r:id="rId3"/>
    <p:sldId id="289" r:id="rId4"/>
    <p:sldId id="268" r:id="rId5"/>
    <p:sldId id="258" r:id="rId6"/>
    <p:sldId id="259" r:id="rId7"/>
    <p:sldId id="260" r:id="rId8"/>
    <p:sldId id="261" r:id="rId9"/>
    <p:sldId id="262" r:id="rId10"/>
    <p:sldId id="271" r:id="rId11"/>
    <p:sldId id="263" r:id="rId12"/>
    <p:sldId id="272" r:id="rId13"/>
    <p:sldId id="265" r:id="rId14"/>
    <p:sldId id="273" r:id="rId15"/>
    <p:sldId id="266" r:id="rId16"/>
    <p:sldId id="267" r:id="rId17"/>
    <p:sldId id="269" r:id="rId18"/>
    <p:sldId id="270"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 id="287" r:id="rId32"/>
    <p:sldId id="288"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Number of Articles</c:v>
                </c:pt>
              </c:strCache>
            </c:strRef>
          </c:tx>
          <c:spPr>
            <a:solidFill>
              <a:schemeClr val="accent1"/>
            </a:solidFill>
            <a:ln>
              <a:noFill/>
            </a:ln>
            <a:effectLst/>
          </c:spPr>
          <c:invertIfNegative val="0"/>
          <c:cat>
            <c:strRef>
              <c:f>Sheet1!$A$2:$A$5</c:f>
              <c:strCache>
                <c:ptCount val="4"/>
                <c:pt idx="0">
                  <c:v>College &amp; Undergraduate Libraries</c:v>
                </c:pt>
                <c:pt idx="1">
                  <c:v>Reference Services Review</c:v>
                </c:pt>
                <c:pt idx="2">
                  <c:v>Collaborative Librarianship</c:v>
                </c:pt>
                <c:pt idx="3">
                  <c:v>College &amp; Research Libraries News</c:v>
                </c:pt>
              </c:strCache>
            </c:strRef>
          </c:cat>
          <c:val>
            <c:numRef>
              <c:f>Sheet1!$B$2:$B$5</c:f>
              <c:numCache>
                <c:formatCode>General</c:formatCode>
                <c:ptCount val="4"/>
                <c:pt idx="0">
                  <c:v>5</c:v>
                </c:pt>
                <c:pt idx="1">
                  <c:v>4</c:v>
                </c:pt>
                <c:pt idx="2">
                  <c:v>3</c:v>
                </c:pt>
                <c:pt idx="3">
                  <c:v>3</c:v>
                </c:pt>
              </c:numCache>
            </c:numRef>
          </c:val>
          <c:extLst>
            <c:ext xmlns:c16="http://schemas.microsoft.com/office/drawing/2014/chart" uri="{C3380CC4-5D6E-409C-BE32-E72D297353CC}">
              <c16:uniqueId val="{00000000-532E-4F0F-BA5C-ACAA43B855E2}"/>
            </c:ext>
          </c:extLst>
        </c:ser>
        <c:dLbls>
          <c:showLegendKey val="0"/>
          <c:showVal val="0"/>
          <c:showCatName val="0"/>
          <c:showSerName val="0"/>
          <c:showPercent val="0"/>
          <c:showBubbleSize val="0"/>
        </c:dLbls>
        <c:gapWidth val="219"/>
        <c:overlap val="-27"/>
        <c:axId val="175622096"/>
        <c:axId val="178066128"/>
      </c:barChart>
      <c:catAx>
        <c:axId val="17562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066128"/>
        <c:crosses val="autoZero"/>
        <c:auto val="1"/>
        <c:lblAlgn val="ctr"/>
        <c:lblOffset val="100"/>
        <c:noMultiLvlLbl val="0"/>
      </c:catAx>
      <c:valAx>
        <c:axId val="178066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56220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Number of Articles</c:v>
                </c:pt>
              </c:strCache>
            </c:strRef>
          </c:tx>
          <c:spPr>
            <a:solidFill>
              <a:schemeClr val="accent1"/>
            </a:solidFill>
            <a:ln>
              <a:noFill/>
            </a:ln>
            <a:effectLst/>
          </c:spPr>
          <c:invertIfNegative val="0"/>
          <c:cat>
            <c:strRef>
              <c:f>Sheet1!$A$2:$A$6</c:f>
              <c:strCache>
                <c:ptCount val="5"/>
                <c:pt idx="0">
                  <c:v>Writing Centers</c:v>
                </c:pt>
                <c:pt idx="1">
                  <c:v>Career Services</c:v>
                </c:pt>
                <c:pt idx="2">
                  <c:v>T/L Centers</c:v>
                </c:pt>
                <c:pt idx="3">
                  <c:v>Student Services</c:v>
                </c:pt>
                <c:pt idx="4">
                  <c:v>Multiple Depts</c:v>
                </c:pt>
              </c:strCache>
            </c:strRef>
          </c:cat>
          <c:val>
            <c:numRef>
              <c:f>Sheet1!$B$2:$B$6</c:f>
              <c:numCache>
                <c:formatCode>General</c:formatCode>
                <c:ptCount val="5"/>
                <c:pt idx="0">
                  <c:v>7</c:v>
                </c:pt>
                <c:pt idx="1">
                  <c:v>4</c:v>
                </c:pt>
                <c:pt idx="2">
                  <c:v>4</c:v>
                </c:pt>
                <c:pt idx="3">
                  <c:v>7</c:v>
                </c:pt>
                <c:pt idx="4">
                  <c:v>5</c:v>
                </c:pt>
              </c:numCache>
            </c:numRef>
          </c:val>
          <c:extLst>
            <c:ext xmlns:c16="http://schemas.microsoft.com/office/drawing/2014/chart" uri="{C3380CC4-5D6E-409C-BE32-E72D297353CC}">
              <c16:uniqueId val="{00000000-E241-4423-8C16-4BF17BA96B14}"/>
            </c:ext>
          </c:extLst>
        </c:ser>
        <c:dLbls>
          <c:showLegendKey val="0"/>
          <c:showVal val="0"/>
          <c:showCatName val="0"/>
          <c:showSerName val="0"/>
          <c:showPercent val="0"/>
          <c:showBubbleSize val="0"/>
        </c:dLbls>
        <c:gapWidth val="219"/>
        <c:overlap val="-27"/>
        <c:axId val="143034264"/>
        <c:axId val="143032952"/>
      </c:barChart>
      <c:catAx>
        <c:axId val="143034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3032952"/>
        <c:crosses val="autoZero"/>
        <c:auto val="1"/>
        <c:lblAlgn val="ctr"/>
        <c:lblOffset val="100"/>
        <c:noMultiLvlLbl val="0"/>
      </c:catAx>
      <c:valAx>
        <c:axId val="1430329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3034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8DD8A6-8046-4F24-95B3-9F4B6E5273F2}"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82ECC955-BFF4-4EBE-B032-68BED00E281B}">
      <dgm:prSet phldrT="[Text]"/>
      <dgm:spPr/>
      <dgm:t>
        <a:bodyPr/>
        <a:lstStyle/>
        <a:p>
          <a:r>
            <a:rPr lang="en-US" dirty="0" smtClean="0"/>
            <a:t>Libraries</a:t>
          </a:r>
          <a:endParaRPr lang="en-US" dirty="0"/>
        </a:p>
      </dgm:t>
    </dgm:pt>
    <dgm:pt modelId="{E86E52F4-AC23-4D5D-BC1A-56E86754E2B7}" type="parTrans" cxnId="{758A9690-A71D-45AC-99F7-8C3FD838A57F}">
      <dgm:prSet/>
      <dgm:spPr/>
      <dgm:t>
        <a:bodyPr/>
        <a:lstStyle/>
        <a:p>
          <a:endParaRPr lang="en-US"/>
        </a:p>
      </dgm:t>
    </dgm:pt>
    <dgm:pt modelId="{0683A214-E2FD-4419-864C-E1A7CA71478E}" type="sibTrans" cxnId="{758A9690-A71D-45AC-99F7-8C3FD838A57F}">
      <dgm:prSet/>
      <dgm:spPr/>
      <dgm:t>
        <a:bodyPr/>
        <a:lstStyle/>
        <a:p>
          <a:endParaRPr lang="en-US"/>
        </a:p>
      </dgm:t>
    </dgm:pt>
    <dgm:pt modelId="{8025B750-AE37-42B9-B05E-A5D8080C39CF}">
      <dgm:prSet phldrT="[Text]"/>
      <dgm:spPr/>
      <dgm:t>
        <a:bodyPr/>
        <a:lstStyle/>
        <a:p>
          <a:r>
            <a:rPr lang="en-US" dirty="0" smtClean="0"/>
            <a:t>Writing Centers</a:t>
          </a:r>
          <a:endParaRPr lang="en-US" dirty="0"/>
        </a:p>
      </dgm:t>
    </dgm:pt>
    <dgm:pt modelId="{3079249B-B0FB-4CF9-B90D-A9E9A2327E8F}" type="parTrans" cxnId="{7771371D-A57B-4ABE-B60F-6788D0835320}">
      <dgm:prSet/>
      <dgm:spPr/>
      <dgm:t>
        <a:bodyPr/>
        <a:lstStyle/>
        <a:p>
          <a:endParaRPr lang="en-US"/>
        </a:p>
      </dgm:t>
    </dgm:pt>
    <dgm:pt modelId="{80BA8D9C-6BD0-475A-8C36-C393A435FAD7}" type="sibTrans" cxnId="{7771371D-A57B-4ABE-B60F-6788D0835320}">
      <dgm:prSet/>
      <dgm:spPr/>
      <dgm:t>
        <a:bodyPr/>
        <a:lstStyle/>
        <a:p>
          <a:endParaRPr lang="en-US"/>
        </a:p>
      </dgm:t>
    </dgm:pt>
    <dgm:pt modelId="{AA507E10-345D-4B47-ABA8-FE762768BA6D}" type="pres">
      <dgm:prSet presAssocID="{298DD8A6-8046-4F24-95B3-9F4B6E5273F2}" presName="diagram" presStyleCnt="0">
        <dgm:presLayoutVars>
          <dgm:dir/>
          <dgm:resizeHandles val="exact"/>
        </dgm:presLayoutVars>
      </dgm:prSet>
      <dgm:spPr/>
      <dgm:t>
        <a:bodyPr/>
        <a:lstStyle/>
        <a:p>
          <a:endParaRPr lang="en-US"/>
        </a:p>
      </dgm:t>
    </dgm:pt>
    <dgm:pt modelId="{40FABF8B-A390-40EB-86CA-EE6135B3D9B8}" type="pres">
      <dgm:prSet presAssocID="{82ECC955-BFF4-4EBE-B032-68BED00E281B}" presName="arrow" presStyleLbl="node1" presStyleIdx="0" presStyleCnt="2">
        <dgm:presLayoutVars>
          <dgm:bulletEnabled val="1"/>
        </dgm:presLayoutVars>
      </dgm:prSet>
      <dgm:spPr/>
      <dgm:t>
        <a:bodyPr/>
        <a:lstStyle/>
        <a:p>
          <a:endParaRPr lang="en-US"/>
        </a:p>
      </dgm:t>
    </dgm:pt>
    <dgm:pt modelId="{234F6156-7E67-47D7-AB1B-4E7BC1DD5452}" type="pres">
      <dgm:prSet presAssocID="{8025B750-AE37-42B9-B05E-A5D8080C39CF}" presName="arrow" presStyleLbl="node1" presStyleIdx="1" presStyleCnt="2">
        <dgm:presLayoutVars>
          <dgm:bulletEnabled val="1"/>
        </dgm:presLayoutVars>
      </dgm:prSet>
      <dgm:spPr/>
      <dgm:t>
        <a:bodyPr/>
        <a:lstStyle/>
        <a:p>
          <a:endParaRPr lang="en-US"/>
        </a:p>
      </dgm:t>
    </dgm:pt>
  </dgm:ptLst>
  <dgm:cxnLst>
    <dgm:cxn modelId="{758A9690-A71D-45AC-99F7-8C3FD838A57F}" srcId="{298DD8A6-8046-4F24-95B3-9F4B6E5273F2}" destId="{82ECC955-BFF4-4EBE-B032-68BED00E281B}" srcOrd="0" destOrd="0" parTransId="{E86E52F4-AC23-4D5D-BC1A-56E86754E2B7}" sibTransId="{0683A214-E2FD-4419-864C-E1A7CA71478E}"/>
    <dgm:cxn modelId="{0CC0B352-35BE-4062-BF65-22635D18AB94}" type="presOf" srcId="{8025B750-AE37-42B9-B05E-A5D8080C39CF}" destId="{234F6156-7E67-47D7-AB1B-4E7BC1DD5452}" srcOrd="0" destOrd="0" presId="urn:microsoft.com/office/officeart/2005/8/layout/arrow5"/>
    <dgm:cxn modelId="{BAFFEB29-2832-49BC-97B6-A86C7D6C584C}" type="presOf" srcId="{298DD8A6-8046-4F24-95B3-9F4B6E5273F2}" destId="{AA507E10-345D-4B47-ABA8-FE762768BA6D}" srcOrd="0" destOrd="0" presId="urn:microsoft.com/office/officeart/2005/8/layout/arrow5"/>
    <dgm:cxn modelId="{7771371D-A57B-4ABE-B60F-6788D0835320}" srcId="{298DD8A6-8046-4F24-95B3-9F4B6E5273F2}" destId="{8025B750-AE37-42B9-B05E-A5D8080C39CF}" srcOrd="1" destOrd="0" parTransId="{3079249B-B0FB-4CF9-B90D-A9E9A2327E8F}" sibTransId="{80BA8D9C-6BD0-475A-8C36-C393A435FAD7}"/>
    <dgm:cxn modelId="{B6F2F31B-2650-4BE8-93FB-240058BFB301}" type="presOf" srcId="{82ECC955-BFF4-4EBE-B032-68BED00E281B}" destId="{40FABF8B-A390-40EB-86CA-EE6135B3D9B8}" srcOrd="0" destOrd="0" presId="urn:microsoft.com/office/officeart/2005/8/layout/arrow5"/>
    <dgm:cxn modelId="{314DFAE2-8AAA-4288-8177-2D771FFE3FB0}" type="presParOf" srcId="{AA507E10-345D-4B47-ABA8-FE762768BA6D}" destId="{40FABF8B-A390-40EB-86CA-EE6135B3D9B8}" srcOrd="0" destOrd="0" presId="urn:microsoft.com/office/officeart/2005/8/layout/arrow5"/>
    <dgm:cxn modelId="{067616F9-A2FD-473F-AE13-BA96D02945D5}" type="presParOf" srcId="{AA507E10-345D-4B47-ABA8-FE762768BA6D}" destId="{234F6156-7E67-47D7-AB1B-4E7BC1DD5452}"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F6AC09-A62A-47D5-A86C-8E5B40ED1B3B}"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2C2EAA39-09AB-4006-9BBF-93A925B7D26B}">
      <dgm:prSet phldrT="[Text]"/>
      <dgm:spPr/>
      <dgm:t>
        <a:bodyPr/>
        <a:lstStyle/>
        <a:p>
          <a:r>
            <a:rPr lang="en-US" dirty="0" smtClean="0"/>
            <a:t>Libraries</a:t>
          </a:r>
          <a:endParaRPr lang="en-US" dirty="0"/>
        </a:p>
      </dgm:t>
    </dgm:pt>
    <dgm:pt modelId="{C8CD10FF-2B77-4C29-8A17-64804B4D2519}" type="parTrans" cxnId="{27ACE0DF-0C2C-4B4C-9876-E1258A74B48A}">
      <dgm:prSet/>
      <dgm:spPr/>
      <dgm:t>
        <a:bodyPr/>
        <a:lstStyle/>
        <a:p>
          <a:endParaRPr lang="en-US"/>
        </a:p>
      </dgm:t>
    </dgm:pt>
    <dgm:pt modelId="{71A7981D-3B6C-48FF-A55D-ACE1ED90860F}" type="sibTrans" cxnId="{27ACE0DF-0C2C-4B4C-9876-E1258A74B48A}">
      <dgm:prSet/>
      <dgm:spPr/>
      <dgm:t>
        <a:bodyPr/>
        <a:lstStyle/>
        <a:p>
          <a:endParaRPr lang="en-US"/>
        </a:p>
      </dgm:t>
    </dgm:pt>
    <dgm:pt modelId="{883AAC6B-8AF2-4B71-A8E5-BAECC5884CDE}">
      <dgm:prSet phldrT="[Text]"/>
      <dgm:spPr/>
      <dgm:t>
        <a:bodyPr/>
        <a:lstStyle/>
        <a:p>
          <a:r>
            <a:rPr lang="en-US" dirty="0" smtClean="0"/>
            <a:t>Career Services</a:t>
          </a:r>
          <a:endParaRPr lang="en-US" dirty="0"/>
        </a:p>
      </dgm:t>
    </dgm:pt>
    <dgm:pt modelId="{E4F39E4A-C88A-41A7-8C8C-AC23DABF7686}" type="parTrans" cxnId="{212CF5EC-9EC9-48CC-9521-5FE3A30E9A32}">
      <dgm:prSet/>
      <dgm:spPr/>
      <dgm:t>
        <a:bodyPr/>
        <a:lstStyle/>
        <a:p>
          <a:endParaRPr lang="en-US"/>
        </a:p>
      </dgm:t>
    </dgm:pt>
    <dgm:pt modelId="{2DECA4FC-9BD3-4387-8D2D-20A92EE59DC6}" type="sibTrans" cxnId="{212CF5EC-9EC9-48CC-9521-5FE3A30E9A32}">
      <dgm:prSet/>
      <dgm:spPr/>
      <dgm:t>
        <a:bodyPr/>
        <a:lstStyle/>
        <a:p>
          <a:endParaRPr lang="en-US"/>
        </a:p>
      </dgm:t>
    </dgm:pt>
    <dgm:pt modelId="{519E048E-10BC-4437-B377-4A41882FFB41}" type="pres">
      <dgm:prSet presAssocID="{34F6AC09-A62A-47D5-A86C-8E5B40ED1B3B}" presName="diagram" presStyleCnt="0">
        <dgm:presLayoutVars>
          <dgm:dir/>
          <dgm:resizeHandles val="exact"/>
        </dgm:presLayoutVars>
      </dgm:prSet>
      <dgm:spPr/>
      <dgm:t>
        <a:bodyPr/>
        <a:lstStyle/>
        <a:p>
          <a:endParaRPr lang="en-US"/>
        </a:p>
      </dgm:t>
    </dgm:pt>
    <dgm:pt modelId="{DDC24AC1-A92F-4BA3-BDB8-6C6D410157A3}" type="pres">
      <dgm:prSet presAssocID="{2C2EAA39-09AB-4006-9BBF-93A925B7D26B}" presName="arrow" presStyleLbl="node1" presStyleIdx="0" presStyleCnt="2">
        <dgm:presLayoutVars>
          <dgm:bulletEnabled val="1"/>
        </dgm:presLayoutVars>
      </dgm:prSet>
      <dgm:spPr/>
      <dgm:t>
        <a:bodyPr/>
        <a:lstStyle/>
        <a:p>
          <a:endParaRPr lang="en-US"/>
        </a:p>
      </dgm:t>
    </dgm:pt>
    <dgm:pt modelId="{884B8F3A-2FAE-4CB2-BCF7-A629D4C05A50}" type="pres">
      <dgm:prSet presAssocID="{883AAC6B-8AF2-4B71-A8E5-BAECC5884CDE}" presName="arrow" presStyleLbl="node1" presStyleIdx="1" presStyleCnt="2">
        <dgm:presLayoutVars>
          <dgm:bulletEnabled val="1"/>
        </dgm:presLayoutVars>
      </dgm:prSet>
      <dgm:spPr/>
      <dgm:t>
        <a:bodyPr/>
        <a:lstStyle/>
        <a:p>
          <a:endParaRPr lang="en-US"/>
        </a:p>
      </dgm:t>
    </dgm:pt>
  </dgm:ptLst>
  <dgm:cxnLst>
    <dgm:cxn modelId="{212CF5EC-9EC9-48CC-9521-5FE3A30E9A32}" srcId="{34F6AC09-A62A-47D5-A86C-8E5B40ED1B3B}" destId="{883AAC6B-8AF2-4B71-A8E5-BAECC5884CDE}" srcOrd="1" destOrd="0" parTransId="{E4F39E4A-C88A-41A7-8C8C-AC23DABF7686}" sibTransId="{2DECA4FC-9BD3-4387-8D2D-20A92EE59DC6}"/>
    <dgm:cxn modelId="{6057E137-E6ED-4E76-8D27-17DAF50476CE}" type="presOf" srcId="{34F6AC09-A62A-47D5-A86C-8E5B40ED1B3B}" destId="{519E048E-10BC-4437-B377-4A41882FFB41}" srcOrd="0" destOrd="0" presId="urn:microsoft.com/office/officeart/2005/8/layout/arrow5"/>
    <dgm:cxn modelId="{8025A70D-0177-441E-A965-A4D46F205339}" type="presOf" srcId="{2C2EAA39-09AB-4006-9BBF-93A925B7D26B}" destId="{DDC24AC1-A92F-4BA3-BDB8-6C6D410157A3}" srcOrd="0" destOrd="0" presId="urn:microsoft.com/office/officeart/2005/8/layout/arrow5"/>
    <dgm:cxn modelId="{27ACE0DF-0C2C-4B4C-9876-E1258A74B48A}" srcId="{34F6AC09-A62A-47D5-A86C-8E5B40ED1B3B}" destId="{2C2EAA39-09AB-4006-9BBF-93A925B7D26B}" srcOrd="0" destOrd="0" parTransId="{C8CD10FF-2B77-4C29-8A17-64804B4D2519}" sibTransId="{71A7981D-3B6C-48FF-A55D-ACE1ED90860F}"/>
    <dgm:cxn modelId="{1FFF95B7-DDBD-402D-8266-9D0D3ACC8234}" type="presOf" srcId="{883AAC6B-8AF2-4B71-A8E5-BAECC5884CDE}" destId="{884B8F3A-2FAE-4CB2-BCF7-A629D4C05A50}" srcOrd="0" destOrd="0" presId="urn:microsoft.com/office/officeart/2005/8/layout/arrow5"/>
    <dgm:cxn modelId="{9BB9484D-3612-4B4C-9AB4-FFCC0E984BEC}" type="presParOf" srcId="{519E048E-10BC-4437-B377-4A41882FFB41}" destId="{DDC24AC1-A92F-4BA3-BDB8-6C6D410157A3}" srcOrd="0" destOrd="0" presId="urn:microsoft.com/office/officeart/2005/8/layout/arrow5"/>
    <dgm:cxn modelId="{A5AB4B0C-9042-4788-B625-1B4BF4AA666A}" type="presParOf" srcId="{519E048E-10BC-4437-B377-4A41882FFB41}" destId="{884B8F3A-2FAE-4CB2-BCF7-A629D4C05A50}"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44188CA-10EC-4436-AD57-BD3A92F1B4BE}"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73B75DD0-EC54-4109-9C25-C33363D859B7}">
      <dgm:prSet phldrT="[Text]"/>
      <dgm:spPr/>
      <dgm:t>
        <a:bodyPr/>
        <a:lstStyle/>
        <a:p>
          <a:r>
            <a:rPr lang="en-US" dirty="0" smtClean="0"/>
            <a:t>Libraries</a:t>
          </a:r>
          <a:endParaRPr lang="en-US" dirty="0"/>
        </a:p>
      </dgm:t>
    </dgm:pt>
    <dgm:pt modelId="{42C4A41C-A1A8-4A88-B21A-797FA1A43967}" type="parTrans" cxnId="{96C05B59-F757-4365-8B56-3B41974A0CB2}">
      <dgm:prSet/>
      <dgm:spPr/>
      <dgm:t>
        <a:bodyPr/>
        <a:lstStyle/>
        <a:p>
          <a:endParaRPr lang="en-US"/>
        </a:p>
      </dgm:t>
    </dgm:pt>
    <dgm:pt modelId="{B6EF3E73-376B-4893-B23E-81FAC46356B2}" type="sibTrans" cxnId="{96C05B59-F757-4365-8B56-3B41974A0CB2}">
      <dgm:prSet/>
      <dgm:spPr/>
      <dgm:t>
        <a:bodyPr/>
        <a:lstStyle/>
        <a:p>
          <a:endParaRPr lang="en-US"/>
        </a:p>
      </dgm:t>
    </dgm:pt>
    <dgm:pt modelId="{23E840D1-A228-40A0-B404-64A6F97B89E1}">
      <dgm:prSet phldrT="[Text]"/>
      <dgm:spPr/>
      <dgm:t>
        <a:bodyPr/>
        <a:lstStyle/>
        <a:p>
          <a:r>
            <a:rPr lang="en-US" dirty="0" smtClean="0"/>
            <a:t>T/L Centers</a:t>
          </a:r>
          <a:endParaRPr lang="en-US" dirty="0"/>
        </a:p>
      </dgm:t>
    </dgm:pt>
    <dgm:pt modelId="{DC784902-7DFC-4546-8CBF-F93CF8D79A5C}" type="parTrans" cxnId="{834285AB-70AB-41D7-941F-9603477D35EC}">
      <dgm:prSet/>
      <dgm:spPr/>
      <dgm:t>
        <a:bodyPr/>
        <a:lstStyle/>
        <a:p>
          <a:endParaRPr lang="en-US"/>
        </a:p>
      </dgm:t>
    </dgm:pt>
    <dgm:pt modelId="{297780BC-D7FF-42FC-A336-C24C3CE24930}" type="sibTrans" cxnId="{834285AB-70AB-41D7-941F-9603477D35EC}">
      <dgm:prSet/>
      <dgm:spPr/>
      <dgm:t>
        <a:bodyPr/>
        <a:lstStyle/>
        <a:p>
          <a:endParaRPr lang="en-US"/>
        </a:p>
      </dgm:t>
    </dgm:pt>
    <dgm:pt modelId="{88F438FA-FBCE-4985-830B-93A70FFADC1E}" type="pres">
      <dgm:prSet presAssocID="{A44188CA-10EC-4436-AD57-BD3A92F1B4BE}" presName="diagram" presStyleCnt="0">
        <dgm:presLayoutVars>
          <dgm:dir/>
          <dgm:resizeHandles val="exact"/>
        </dgm:presLayoutVars>
      </dgm:prSet>
      <dgm:spPr/>
      <dgm:t>
        <a:bodyPr/>
        <a:lstStyle/>
        <a:p>
          <a:endParaRPr lang="en-US"/>
        </a:p>
      </dgm:t>
    </dgm:pt>
    <dgm:pt modelId="{0CFDF1C4-3E36-45CE-9D46-ACE4D9BEE145}" type="pres">
      <dgm:prSet presAssocID="{73B75DD0-EC54-4109-9C25-C33363D859B7}" presName="arrow" presStyleLbl="node1" presStyleIdx="0" presStyleCnt="2">
        <dgm:presLayoutVars>
          <dgm:bulletEnabled val="1"/>
        </dgm:presLayoutVars>
      </dgm:prSet>
      <dgm:spPr/>
      <dgm:t>
        <a:bodyPr/>
        <a:lstStyle/>
        <a:p>
          <a:endParaRPr lang="en-US"/>
        </a:p>
      </dgm:t>
    </dgm:pt>
    <dgm:pt modelId="{9A13C4A4-D9F6-4ACF-8FB4-E7E49C6117EA}" type="pres">
      <dgm:prSet presAssocID="{23E840D1-A228-40A0-B404-64A6F97B89E1}" presName="arrow" presStyleLbl="node1" presStyleIdx="1" presStyleCnt="2">
        <dgm:presLayoutVars>
          <dgm:bulletEnabled val="1"/>
        </dgm:presLayoutVars>
      </dgm:prSet>
      <dgm:spPr/>
      <dgm:t>
        <a:bodyPr/>
        <a:lstStyle/>
        <a:p>
          <a:endParaRPr lang="en-US"/>
        </a:p>
      </dgm:t>
    </dgm:pt>
  </dgm:ptLst>
  <dgm:cxnLst>
    <dgm:cxn modelId="{96C05B59-F757-4365-8B56-3B41974A0CB2}" srcId="{A44188CA-10EC-4436-AD57-BD3A92F1B4BE}" destId="{73B75DD0-EC54-4109-9C25-C33363D859B7}" srcOrd="0" destOrd="0" parTransId="{42C4A41C-A1A8-4A88-B21A-797FA1A43967}" sibTransId="{B6EF3E73-376B-4893-B23E-81FAC46356B2}"/>
    <dgm:cxn modelId="{834285AB-70AB-41D7-941F-9603477D35EC}" srcId="{A44188CA-10EC-4436-AD57-BD3A92F1B4BE}" destId="{23E840D1-A228-40A0-B404-64A6F97B89E1}" srcOrd="1" destOrd="0" parTransId="{DC784902-7DFC-4546-8CBF-F93CF8D79A5C}" sibTransId="{297780BC-D7FF-42FC-A336-C24C3CE24930}"/>
    <dgm:cxn modelId="{70E8D2D7-738B-485F-81E5-9F2F6E9CC4E0}" type="presOf" srcId="{73B75DD0-EC54-4109-9C25-C33363D859B7}" destId="{0CFDF1C4-3E36-45CE-9D46-ACE4D9BEE145}" srcOrd="0" destOrd="0" presId="urn:microsoft.com/office/officeart/2005/8/layout/arrow5"/>
    <dgm:cxn modelId="{67694F9E-3473-4A8B-8B5D-4CB5BDD7A4F8}" type="presOf" srcId="{23E840D1-A228-40A0-B404-64A6F97B89E1}" destId="{9A13C4A4-D9F6-4ACF-8FB4-E7E49C6117EA}" srcOrd="0" destOrd="0" presId="urn:microsoft.com/office/officeart/2005/8/layout/arrow5"/>
    <dgm:cxn modelId="{C50DB1AC-1CE9-4DA0-AAC4-A4A2EAB3EB3B}" type="presOf" srcId="{A44188CA-10EC-4436-AD57-BD3A92F1B4BE}" destId="{88F438FA-FBCE-4985-830B-93A70FFADC1E}" srcOrd="0" destOrd="0" presId="urn:microsoft.com/office/officeart/2005/8/layout/arrow5"/>
    <dgm:cxn modelId="{ABF17FF3-11D3-47B1-8465-F54B078D4908}" type="presParOf" srcId="{88F438FA-FBCE-4985-830B-93A70FFADC1E}" destId="{0CFDF1C4-3E36-45CE-9D46-ACE4D9BEE145}" srcOrd="0" destOrd="0" presId="urn:microsoft.com/office/officeart/2005/8/layout/arrow5"/>
    <dgm:cxn modelId="{9747F5E7-A68C-4A4B-969F-9FC2932E5566}" type="presParOf" srcId="{88F438FA-FBCE-4985-830B-93A70FFADC1E}" destId="{9A13C4A4-D9F6-4ACF-8FB4-E7E49C6117EA}"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2EAEE5-5780-467B-BD85-087212A232A8}"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00C8AF44-969E-40E5-9D53-CFDFC22AB4B2}">
      <dgm:prSet phldrT="[Text]"/>
      <dgm:spPr/>
      <dgm:t>
        <a:bodyPr/>
        <a:lstStyle/>
        <a:p>
          <a:r>
            <a:rPr lang="en-US" dirty="0" smtClean="0"/>
            <a:t>Libraries</a:t>
          </a:r>
          <a:endParaRPr lang="en-US" dirty="0"/>
        </a:p>
      </dgm:t>
    </dgm:pt>
    <dgm:pt modelId="{EB78DEF1-A871-4C3B-8BEC-D9EA9EB02C1D}" type="parTrans" cxnId="{4AF08DEB-9CB9-4921-9B16-6525D3696943}">
      <dgm:prSet/>
      <dgm:spPr/>
      <dgm:t>
        <a:bodyPr/>
        <a:lstStyle/>
        <a:p>
          <a:endParaRPr lang="en-US"/>
        </a:p>
      </dgm:t>
    </dgm:pt>
    <dgm:pt modelId="{E42C3CA3-8BCD-480A-ABDD-CA1A13210371}" type="sibTrans" cxnId="{4AF08DEB-9CB9-4921-9B16-6525D3696943}">
      <dgm:prSet/>
      <dgm:spPr/>
      <dgm:t>
        <a:bodyPr/>
        <a:lstStyle/>
        <a:p>
          <a:endParaRPr lang="en-US"/>
        </a:p>
      </dgm:t>
    </dgm:pt>
    <dgm:pt modelId="{09B2FBCA-7FE7-4188-9D63-AB14D1C52277}">
      <dgm:prSet phldrT="[Text]"/>
      <dgm:spPr/>
      <dgm:t>
        <a:bodyPr/>
        <a:lstStyle/>
        <a:p>
          <a:r>
            <a:rPr lang="en-US" dirty="0" smtClean="0"/>
            <a:t>Student Services</a:t>
          </a:r>
          <a:endParaRPr lang="en-US" dirty="0"/>
        </a:p>
      </dgm:t>
    </dgm:pt>
    <dgm:pt modelId="{492CF6A6-03C6-4E35-9BFF-64DCE54BAAEE}" type="parTrans" cxnId="{1A85572E-26C6-4F82-9CBB-9C5249B94E01}">
      <dgm:prSet/>
      <dgm:spPr/>
      <dgm:t>
        <a:bodyPr/>
        <a:lstStyle/>
        <a:p>
          <a:endParaRPr lang="en-US"/>
        </a:p>
      </dgm:t>
    </dgm:pt>
    <dgm:pt modelId="{C4F109C2-728C-4B06-B461-61F457554328}" type="sibTrans" cxnId="{1A85572E-26C6-4F82-9CBB-9C5249B94E01}">
      <dgm:prSet/>
      <dgm:spPr/>
      <dgm:t>
        <a:bodyPr/>
        <a:lstStyle/>
        <a:p>
          <a:endParaRPr lang="en-US"/>
        </a:p>
      </dgm:t>
    </dgm:pt>
    <dgm:pt modelId="{70F0152C-AA6B-4D66-AE54-5F22E531151F}" type="pres">
      <dgm:prSet presAssocID="{8D2EAEE5-5780-467B-BD85-087212A232A8}" presName="diagram" presStyleCnt="0">
        <dgm:presLayoutVars>
          <dgm:dir/>
          <dgm:resizeHandles val="exact"/>
        </dgm:presLayoutVars>
      </dgm:prSet>
      <dgm:spPr/>
      <dgm:t>
        <a:bodyPr/>
        <a:lstStyle/>
        <a:p>
          <a:endParaRPr lang="en-US"/>
        </a:p>
      </dgm:t>
    </dgm:pt>
    <dgm:pt modelId="{0521F86F-AECA-4E57-98D5-63D6C952D347}" type="pres">
      <dgm:prSet presAssocID="{00C8AF44-969E-40E5-9D53-CFDFC22AB4B2}" presName="arrow" presStyleLbl="node1" presStyleIdx="0" presStyleCnt="2">
        <dgm:presLayoutVars>
          <dgm:bulletEnabled val="1"/>
        </dgm:presLayoutVars>
      </dgm:prSet>
      <dgm:spPr/>
      <dgm:t>
        <a:bodyPr/>
        <a:lstStyle/>
        <a:p>
          <a:endParaRPr lang="en-US"/>
        </a:p>
      </dgm:t>
    </dgm:pt>
    <dgm:pt modelId="{69241CB0-1BEA-4C2A-96E4-1FC39BEA2007}" type="pres">
      <dgm:prSet presAssocID="{09B2FBCA-7FE7-4188-9D63-AB14D1C52277}" presName="arrow" presStyleLbl="node1" presStyleIdx="1" presStyleCnt="2">
        <dgm:presLayoutVars>
          <dgm:bulletEnabled val="1"/>
        </dgm:presLayoutVars>
      </dgm:prSet>
      <dgm:spPr/>
      <dgm:t>
        <a:bodyPr/>
        <a:lstStyle/>
        <a:p>
          <a:endParaRPr lang="en-US"/>
        </a:p>
      </dgm:t>
    </dgm:pt>
  </dgm:ptLst>
  <dgm:cxnLst>
    <dgm:cxn modelId="{1A85572E-26C6-4F82-9CBB-9C5249B94E01}" srcId="{8D2EAEE5-5780-467B-BD85-087212A232A8}" destId="{09B2FBCA-7FE7-4188-9D63-AB14D1C52277}" srcOrd="1" destOrd="0" parTransId="{492CF6A6-03C6-4E35-9BFF-64DCE54BAAEE}" sibTransId="{C4F109C2-728C-4B06-B461-61F457554328}"/>
    <dgm:cxn modelId="{2FFC86FA-DD94-4313-9D7C-0FE21A983968}" type="presOf" srcId="{09B2FBCA-7FE7-4188-9D63-AB14D1C52277}" destId="{69241CB0-1BEA-4C2A-96E4-1FC39BEA2007}" srcOrd="0" destOrd="0" presId="urn:microsoft.com/office/officeart/2005/8/layout/arrow5"/>
    <dgm:cxn modelId="{4AF08DEB-9CB9-4921-9B16-6525D3696943}" srcId="{8D2EAEE5-5780-467B-BD85-087212A232A8}" destId="{00C8AF44-969E-40E5-9D53-CFDFC22AB4B2}" srcOrd="0" destOrd="0" parTransId="{EB78DEF1-A871-4C3B-8BEC-D9EA9EB02C1D}" sibTransId="{E42C3CA3-8BCD-480A-ABDD-CA1A13210371}"/>
    <dgm:cxn modelId="{9514580E-1BD7-4EA3-83FB-ED3EE9A4A446}" type="presOf" srcId="{00C8AF44-969E-40E5-9D53-CFDFC22AB4B2}" destId="{0521F86F-AECA-4E57-98D5-63D6C952D347}" srcOrd="0" destOrd="0" presId="urn:microsoft.com/office/officeart/2005/8/layout/arrow5"/>
    <dgm:cxn modelId="{0A5D74DB-FEE1-47C2-93E8-5572494A6FCC}" type="presOf" srcId="{8D2EAEE5-5780-467B-BD85-087212A232A8}" destId="{70F0152C-AA6B-4D66-AE54-5F22E531151F}" srcOrd="0" destOrd="0" presId="urn:microsoft.com/office/officeart/2005/8/layout/arrow5"/>
    <dgm:cxn modelId="{52A881FB-6EEB-4CCC-AD44-48881878C204}" type="presParOf" srcId="{70F0152C-AA6B-4D66-AE54-5F22E531151F}" destId="{0521F86F-AECA-4E57-98D5-63D6C952D347}" srcOrd="0" destOrd="0" presId="urn:microsoft.com/office/officeart/2005/8/layout/arrow5"/>
    <dgm:cxn modelId="{13324602-E4B9-498A-B937-240FD8340918}" type="presParOf" srcId="{70F0152C-AA6B-4D66-AE54-5F22E531151F}" destId="{69241CB0-1BEA-4C2A-96E4-1FC39BEA2007}"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C2D91E1-DCB3-4157-B331-8C206323FCA2}"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971FEAF7-DF59-482A-893F-56ADA2FDB529}">
      <dgm:prSet phldrT="[Text]"/>
      <dgm:spPr/>
      <dgm:t>
        <a:bodyPr/>
        <a:lstStyle/>
        <a:p>
          <a:r>
            <a:rPr lang="en-US" dirty="0" smtClean="0"/>
            <a:t>Libraries</a:t>
          </a:r>
          <a:endParaRPr lang="en-US" dirty="0"/>
        </a:p>
      </dgm:t>
    </dgm:pt>
    <dgm:pt modelId="{64B9DD97-CEBB-4F8C-A726-8D5A5786B45A}" type="parTrans" cxnId="{9CDB4749-280B-41ED-ADCA-6419C5C2DF40}">
      <dgm:prSet/>
      <dgm:spPr/>
      <dgm:t>
        <a:bodyPr/>
        <a:lstStyle/>
        <a:p>
          <a:endParaRPr lang="en-US"/>
        </a:p>
      </dgm:t>
    </dgm:pt>
    <dgm:pt modelId="{F668E94E-49D0-41A0-ADD3-2541AA3E567E}" type="sibTrans" cxnId="{9CDB4749-280B-41ED-ADCA-6419C5C2DF40}">
      <dgm:prSet/>
      <dgm:spPr/>
      <dgm:t>
        <a:bodyPr/>
        <a:lstStyle/>
        <a:p>
          <a:endParaRPr lang="en-US"/>
        </a:p>
      </dgm:t>
    </dgm:pt>
    <dgm:pt modelId="{CDA1BE40-F322-43B7-A182-0EC54F8046C3}">
      <dgm:prSet phldrT="[Text]"/>
      <dgm:spPr/>
      <dgm:t>
        <a:bodyPr/>
        <a:lstStyle/>
        <a:p>
          <a:r>
            <a:rPr lang="en-US" dirty="0" smtClean="0"/>
            <a:t>Multiple Departments</a:t>
          </a:r>
          <a:endParaRPr lang="en-US" dirty="0"/>
        </a:p>
      </dgm:t>
    </dgm:pt>
    <dgm:pt modelId="{4BA97D57-B9CE-47B0-BE31-55E458C9C583}" type="parTrans" cxnId="{AC00392E-02D3-460A-8E33-88FA33D59E48}">
      <dgm:prSet/>
      <dgm:spPr/>
      <dgm:t>
        <a:bodyPr/>
        <a:lstStyle/>
        <a:p>
          <a:endParaRPr lang="en-US"/>
        </a:p>
      </dgm:t>
    </dgm:pt>
    <dgm:pt modelId="{27DC4ABE-C9C4-4119-9B6C-F6A986269EA3}" type="sibTrans" cxnId="{AC00392E-02D3-460A-8E33-88FA33D59E48}">
      <dgm:prSet/>
      <dgm:spPr/>
      <dgm:t>
        <a:bodyPr/>
        <a:lstStyle/>
        <a:p>
          <a:endParaRPr lang="en-US"/>
        </a:p>
      </dgm:t>
    </dgm:pt>
    <dgm:pt modelId="{3FAAF66E-49E4-458A-9BA0-42BE852FE63B}" type="pres">
      <dgm:prSet presAssocID="{DC2D91E1-DCB3-4157-B331-8C206323FCA2}" presName="diagram" presStyleCnt="0">
        <dgm:presLayoutVars>
          <dgm:dir/>
          <dgm:resizeHandles val="exact"/>
        </dgm:presLayoutVars>
      </dgm:prSet>
      <dgm:spPr/>
      <dgm:t>
        <a:bodyPr/>
        <a:lstStyle/>
        <a:p>
          <a:endParaRPr lang="en-US"/>
        </a:p>
      </dgm:t>
    </dgm:pt>
    <dgm:pt modelId="{0D822993-559C-4BF2-A160-0CB6A1C83AB4}" type="pres">
      <dgm:prSet presAssocID="{971FEAF7-DF59-482A-893F-56ADA2FDB529}" presName="arrow" presStyleLbl="node1" presStyleIdx="0" presStyleCnt="2">
        <dgm:presLayoutVars>
          <dgm:bulletEnabled val="1"/>
        </dgm:presLayoutVars>
      </dgm:prSet>
      <dgm:spPr/>
      <dgm:t>
        <a:bodyPr/>
        <a:lstStyle/>
        <a:p>
          <a:endParaRPr lang="en-US"/>
        </a:p>
      </dgm:t>
    </dgm:pt>
    <dgm:pt modelId="{24659B3A-8412-462C-B8A6-3CE7D1213250}" type="pres">
      <dgm:prSet presAssocID="{CDA1BE40-F322-43B7-A182-0EC54F8046C3}" presName="arrow" presStyleLbl="node1" presStyleIdx="1" presStyleCnt="2">
        <dgm:presLayoutVars>
          <dgm:bulletEnabled val="1"/>
        </dgm:presLayoutVars>
      </dgm:prSet>
      <dgm:spPr/>
      <dgm:t>
        <a:bodyPr/>
        <a:lstStyle/>
        <a:p>
          <a:endParaRPr lang="en-US"/>
        </a:p>
      </dgm:t>
    </dgm:pt>
  </dgm:ptLst>
  <dgm:cxnLst>
    <dgm:cxn modelId="{8C112B13-0BA5-459B-A496-954F72E2865B}" type="presOf" srcId="{DC2D91E1-DCB3-4157-B331-8C206323FCA2}" destId="{3FAAF66E-49E4-458A-9BA0-42BE852FE63B}" srcOrd="0" destOrd="0" presId="urn:microsoft.com/office/officeart/2005/8/layout/arrow5"/>
    <dgm:cxn modelId="{C6C2CA24-3C35-4865-B9E3-A61BC29BD918}" type="presOf" srcId="{971FEAF7-DF59-482A-893F-56ADA2FDB529}" destId="{0D822993-559C-4BF2-A160-0CB6A1C83AB4}" srcOrd="0" destOrd="0" presId="urn:microsoft.com/office/officeart/2005/8/layout/arrow5"/>
    <dgm:cxn modelId="{AC00392E-02D3-460A-8E33-88FA33D59E48}" srcId="{DC2D91E1-DCB3-4157-B331-8C206323FCA2}" destId="{CDA1BE40-F322-43B7-A182-0EC54F8046C3}" srcOrd="1" destOrd="0" parTransId="{4BA97D57-B9CE-47B0-BE31-55E458C9C583}" sibTransId="{27DC4ABE-C9C4-4119-9B6C-F6A986269EA3}"/>
    <dgm:cxn modelId="{BD868B00-18EA-450B-B131-01D8DE08CE1C}" type="presOf" srcId="{CDA1BE40-F322-43B7-A182-0EC54F8046C3}" destId="{24659B3A-8412-462C-B8A6-3CE7D1213250}" srcOrd="0" destOrd="0" presId="urn:microsoft.com/office/officeart/2005/8/layout/arrow5"/>
    <dgm:cxn modelId="{9CDB4749-280B-41ED-ADCA-6419C5C2DF40}" srcId="{DC2D91E1-DCB3-4157-B331-8C206323FCA2}" destId="{971FEAF7-DF59-482A-893F-56ADA2FDB529}" srcOrd="0" destOrd="0" parTransId="{64B9DD97-CEBB-4F8C-A726-8D5A5786B45A}" sibTransId="{F668E94E-49D0-41A0-ADD3-2541AA3E567E}"/>
    <dgm:cxn modelId="{6A9F25D4-922A-4DC5-8270-E9379E83F8DE}" type="presParOf" srcId="{3FAAF66E-49E4-458A-9BA0-42BE852FE63B}" destId="{0D822993-559C-4BF2-A160-0CB6A1C83AB4}" srcOrd="0" destOrd="0" presId="urn:microsoft.com/office/officeart/2005/8/layout/arrow5"/>
    <dgm:cxn modelId="{A5021580-4313-49A6-84E3-467AF422F77A}" type="presParOf" srcId="{3FAAF66E-49E4-458A-9BA0-42BE852FE63B}" destId="{24659B3A-8412-462C-B8A6-3CE7D1213250}"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FABF8B-A390-40EB-86CA-EE6135B3D9B8}">
      <dsp:nvSpPr>
        <dsp:cNvPr id="0" name=""/>
        <dsp:cNvSpPr/>
      </dsp:nvSpPr>
      <dsp:spPr>
        <a:xfrm rot="16200000">
          <a:off x="2382" y="62"/>
          <a:ext cx="3695574" cy="3695574"/>
        </a:xfrm>
        <a:prstGeom prst="down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ctr" anchorCtr="0">
          <a:noAutofit/>
        </a:bodyPr>
        <a:lstStyle/>
        <a:p>
          <a:pPr lvl="0" algn="ctr" defTabSz="1955800">
            <a:lnSpc>
              <a:spcPct val="90000"/>
            </a:lnSpc>
            <a:spcBef>
              <a:spcPct val="0"/>
            </a:spcBef>
            <a:spcAft>
              <a:spcPct val="35000"/>
            </a:spcAft>
          </a:pPr>
          <a:r>
            <a:rPr lang="en-US" sz="4400" kern="1200" dirty="0" smtClean="0"/>
            <a:t>Libraries</a:t>
          </a:r>
          <a:endParaRPr lang="en-US" sz="4400" kern="1200" dirty="0"/>
        </a:p>
      </dsp:txBody>
      <dsp:txXfrm rot="5400000">
        <a:off x="2382" y="923955"/>
        <a:ext cx="3048849" cy="1847787"/>
      </dsp:txXfrm>
    </dsp:sp>
    <dsp:sp modelId="{234F6156-7E67-47D7-AB1B-4E7BC1DD5452}">
      <dsp:nvSpPr>
        <dsp:cNvPr id="0" name=""/>
        <dsp:cNvSpPr/>
      </dsp:nvSpPr>
      <dsp:spPr>
        <a:xfrm rot="5400000">
          <a:off x="6655718" y="62"/>
          <a:ext cx="3695574" cy="3695574"/>
        </a:xfrm>
        <a:prstGeom prst="down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ctr" anchorCtr="0">
          <a:noAutofit/>
        </a:bodyPr>
        <a:lstStyle/>
        <a:p>
          <a:pPr lvl="0" algn="ctr" defTabSz="1955800">
            <a:lnSpc>
              <a:spcPct val="90000"/>
            </a:lnSpc>
            <a:spcBef>
              <a:spcPct val="0"/>
            </a:spcBef>
            <a:spcAft>
              <a:spcPct val="35000"/>
            </a:spcAft>
          </a:pPr>
          <a:r>
            <a:rPr lang="en-US" sz="4400" kern="1200" dirty="0" smtClean="0"/>
            <a:t>Writing Centers</a:t>
          </a:r>
          <a:endParaRPr lang="en-US" sz="4400" kern="1200" dirty="0"/>
        </a:p>
      </dsp:txBody>
      <dsp:txXfrm rot="-5400000">
        <a:off x="7302443" y="923956"/>
        <a:ext cx="3048849" cy="18477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C24AC1-A92F-4BA3-BDB8-6C6D410157A3}">
      <dsp:nvSpPr>
        <dsp:cNvPr id="0" name=""/>
        <dsp:cNvSpPr/>
      </dsp:nvSpPr>
      <dsp:spPr>
        <a:xfrm rot="16200000">
          <a:off x="2382" y="62"/>
          <a:ext cx="3695574" cy="3695574"/>
        </a:xfrm>
        <a:prstGeom prst="down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ctr" anchorCtr="0">
          <a:noAutofit/>
        </a:bodyPr>
        <a:lstStyle/>
        <a:p>
          <a:pPr lvl="0" algn="ctr" defTabSz="1955800">
            <a:lnSpc>
              <a:spcPct val="90000"/>
            </a:lnSpc>
            <a:spcBef>
              <a:spcPct val="0"/>
            </a:spcBef>
            <a:spcAft>
              <a:spcPct val="35000"/>
            </a:spcAft>
          </a:pPr>
          <a:r>
            <a:rPr lang="en-US" sz="4400" kern="1200" dirty="0" smtClean="0"/>
            <a:t>Libraries</a:t>
          </a:r>
          <a:endParaRPr lang="en-US" sz="4400" kern="1200" dirty="0"/>
        </a:p>
      </dsp:txBody>
      <dsp:txXfrm rot="5400000">
        <a:off x="2382" y="923955"/>
        <a:ext cx="3048849" cy="1847787"/>
      </dsp:txXfrm>
    </dsp:sp>
    <dsp:sp modelId="{884B8F3A-2FAE-4CB2-BCF7-A629D4C05A50}">
      <dsp:nvSpPr>
        <dsp:cNvPr id="0" name=""/>
        <dsp:cNvSpPr/>
      </dsp:nvSpPr>
      <dsp:spPr>
        <a:xfrm rot="5400000">
          <a:off x="6655718" y="62"/>
          <a:ext cx="3695574" cy="3695574"/>
        </a:xfrm>
        <a:prstGeom prst="down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ctr" anchorCtr="0">
          <a:noAutofit/>
        </a:bodyPr>
        <a:lstStyle/>
        <a:p>
          <a:pPr lvl="0" algn="ctr" defTabSz="1955800">
            <a:lnSpc>
              <a:spcPct val="90000"/>
            </a:lnSpc>
            <a:spcBef>
              <a:spcPct val="0"/>
            </a:spcBef>
            <a:spcAft>
              <a:spcPct val="35000"/>
            </a:spcAft>
          </a:pPr>
          <a:r>
            <a:rPr lang="en-US" sz="4400" kern="1200" dirty="0" smtClean="0"/>
            <a:t>Career Services</a:t>
          </a:r>
          <a:endParaRPr lang="en-US" sz="4400" kern="1200" dirty="0"/>
        </a:p>
      </dsp:txBody>
      <dsp:txXfrm rot="-5400000">
        <a:off x="7302443" y="923956"/>
        <a:ext cx="3048849" cy="18477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FDF1C4-3E36-45CE-9D46-ACE4D9BEE145}">
      <dsp:nvSpPr>
        <dsp:cNvPr id="0" name=""/>
        <dsp:cNvSpPr/>
      </dsp:nvSpPr>
      <dsp:spPr>
        <a:xfrm rot="16200000">
          <a:off x="2382" y="62"/>
          <a:ext cx="3695574" cy="3695574"/>
        </a:xfrm>
        <a:prstGeom prst="down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ctr" anchorCtr="0">
          <a:noAutofit/>
        </a:bodyPr>
        <a:lstStyle/>
        <a:p>
          <a:pPr lvl="0" algn="ctr" defTabSz="1955800">
            <a:lnSpc>
              <a:spcPct val="90000"/>
            </a:lnSpc>
            <a:spcBef>
              <a:spcPct val="0"/>
            </a:spcBef>
            <a:spcAft>
              <a:spcPct val="35000"/>
            </a:spcAft>
          </a:pPr>
          <a:r>
            <a:rPr lang="en-US" sz="4400" kern="1200" dirty="0" smtClean="0"/>
            <a:t>Libraries</a:t>
          </a:r>
          <a:endParaRPr lang="en-US" sz="4400" kern="1200" dirty="0"/>
        </a:p>
      </dsp:txBody>
      <dsp:txXfrm rot="5400000">
        <a:off x="2382" y="923955"/>
        <a:ext cx="3048849" cy="1847787"/>
      </dsp:txXfrm>
    </dsp:sp>
    <dsp:sp modelId="{9A13C4A4-D9F6-4ACF-8FB4-E7E49C6117EA}">
      <dsp:nvSpPr>
        <dsp:cNvPr id="0" name=""/>
        <dsp:cNvSpPr/>
      </dsp:nvSpPr>
      <dsp:spPr>
        <a:xfrm rot="5400000">
          <a:off x="6655718" y="62"/>
          <a:ext cx="3695574" cy="3695574"/>
        </a:xfrm>
        <a:prstGeom prst="down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ctr" anchorCtr="0">
          <a:noAutofit/>
        </a:bodyPr>
        <a:lstStyle/>
        <a:p>
          <a:pPr lvl="0" algn="ctr" defTabSz="1955800">
            <a:lnSpc>
              <a:spcPct val="90000"/>
            </a:lnSpc>
            <a:spcBef>
              <a:spcPct val="0"/>
            </a:spcBef>
            <a:spcAft>
              <a:spcPct val="35000"/>
            </a:spcAft>
          </a:pPr>
          <a:r>
            <a:rPr lang="en-US" sz="4400" kern="1200" dirty="0" smtClean="0"/>
            <a:t>T/L Centers</a:t>
          </a:r>
          <a:endParaRPr lang="en-US" sz="4400" kern="1200" dirty="0"/>
        </a:p>
      </dsp:txBody>
      <dsp:txXfrm rot="-5400000">
        <a:off x="7302443" y="923956"/>
        <a:ext cx="3048849" cy="18477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21F86F-AECA-4E57-98D5-63D6C952D347}">
      <dsp:nvSpPr>
        <dsp:cNvPr id="0" name=""/>
        <dsp:cNvSpPr/>
      </dsp:nvSpPr>
      <dsp:spPr>
        <a:xfrm rot="16200000">
          <a:off x="2382" y="62"/>
          <a:ext cx="3695574" cy="3695574"/>
        </a:xfrm>
        <a:prstGeom prst="down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ctr" anchorCtr="0">
          <a:noAutofit/>
        </a:bodyPr>
        <a:lstStyle/>
        <a:p>
          <a:pPr lvl="0" algn="ctr" defTabSz="1955800">
            <a:lnSpc>
              <a:spcPct val="90000"/>
            </a:lnSpc>
            <a:spcBef>
              <a:spcPct val="0"/>
            </a:spcBef>
            <a:spcAft>
              <a:spcPct val="35000"/>
            </a:spcAft>
          </a:pPr>
          <a:r>
            <a:rPr lang="en-US" sz="4400" kern="1200" dirty="0" smtClean="0"/>
            <a:t>Libraries</a:t>
          </a:r>
          <a:endParaRPr lang="en-US" sz="4400" kern="1200" dirty="0"/>
        </a:p>
      </dsp:txBody>
      <dsp:txXfrm rot="5400000">
        <a:off x="2382" y="923955"/>
        <a:ext cx="3048849" cy="1847787"/>
      </dsp:txXfrm>
    </dsp:sp>
    <dsp:sp modelId="{69241CB0-1BEA-4C2A-96E4-1FC39BEA2007}">
      <dsp:nvSpPr>
        <dsp:cNvPr id="0" name=""/>
        <dsp:cNvSpPr/>
      </dsp:nvSpPr>
      <dsp:spPr>
        <a:xfrm rot="5400000">
          <a:off x="6655718" y="62"/>
          <a:ext cx="3695574" cy="3695574"/>
        </a:xfrm>
        <a:prstGeom prst="down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ctr" anchorCtr="0">
          <a:noAutofit/>
        </a:bodyPr>
        <a:lstStyle/>
        <a:p>
          <a:pPr lvl="0" algn="ctr" defTabSz="1955800">
            <a:lnSpc>
              <a:spcPct val="90000"/>
            </a:lnSpc>
            <a:spcBef>
              <a:spcPct val="0"/>
            </a:spcBef>
            <a:spcAft>
              <a:spcPct val="35000"/>
            </a:spcAft>
          </a:pPr>
          <a:r>
            <a:rPr lang="en-US" sz="4400" kern="1200" dirty="0" smtClean="0"/>
            <a:t>Student Services</a:t>
          </a:r>
          <a:endParaRPr lang="en-US" sz="4400" kern="1200" dirty="0"/>
        </a:p>
      </dsp:txBody>
      <dsp:txXfrm rot="-5400000">
        <a:off x="7302443" y="923956"/>
        <a:ext cx="3048849" cy="18477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822993-559C-4BF2-A160-0CB6A1C83AB4}">
      <dsp:nvSpPr>
        <dsp:cNvPr id="0" name=""/>
        <dsp:cNvSpPr/>
      </dsp:nvSpPr>
      <dsp:spPr>
        <a:xfrm rot="16200000">
          <a:off x="2382" y="62"/>
          <a:ext cx="3695574" cy="3695574"/>
        </a:xfrm>
        <a:prstGeom prst="down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en-US" sz="3300" kern="1200" dirty="0" smtClean="0"/>
            <a:t>Libraries</a:t>
          </a:r>
          <a:endParaRPr lang="en-US" sz="3300" kern="1200" dirty="0"/>
        </a:p>
      </dsp:txBody>
      <dsp:txXfrm rot="5400000">
        <a:off x="2382" y="923955"/>
        <a:ext cx="3048849" cy="1847787"/>
      </dsp:txXfrm>
    </dsp:sp>
    <dsp:sp modelId="{24659B3A-8412-462C-B8A6-3CE7D1213250}">
      <dsp:nvSpPr>
        <dsp:cNvPr id="0" name=""/>
        <dsp:cNvSpPr/>
      </dsp:nvSpPr>
      <dsp:spPr>
        <a:xfrm rot="5400000">
          <a:off x="6655718" y="62"/>
          <a:ext cx="3695574" cy="3695574"/>
        </a:xfrm>
        <a:prstGeom prst="down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en-US" sz="3300" kern="1200" dirty="0" smtClean="0"/>
            <a:t>Multiple Departments</a:t>
          </a:r>
          <a:endParaRPr lang="en-US" sz="3300" kern="1200" dirty="0"/>
        </a:p>
      </dsp:txBody>
      <dsp:txXfrm rot="-5400000">
        <a:off x="7302443" y="923956"/>
        <a:ext cx="3048849" cy="1847787"/>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053CF9F-5D71-4A14-85F9-EF588A980883}"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56E56D-8C6E-4B71-A4A6-B70A719F178E}" type="slidenum">
              <a:rPr lang="en-US" smtClean="0"/>
              <a:t>‹#›</a:t>
            </a:fld>
            <a:endParaRPr lang="en-US"/>
          </a:p>
        </p:txBody>
      </p:sp>
    </p:spTree>
    <p:extLst>
      <p:ext uri="{BB962C8B-B14F-4D97-AF65-F5344CB8AC3E}">
        <p14:creationId xmlns:p14="http://schemas.microsoft.com/office/powerpoint/2010/main" val="1012642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53CF9F-5D71-4A14-85F9-EF588A980883}"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56E56D-8C6E-4B71-A4A6-B70A719F178E}" type="slidenum">
              <a:rPr lang="en-US" smtClean="0"/>
              <a:t>‹#›</a:t>
            </a:fld>
            <a:endParaRPr lang="en-US"/>
          </a:p>
        </p:txBody>
      </p:sp>
    </p:spTree>
    <p:extLst>
      <p:ext uri="{BB962C8B-B14F-4D97-AF65-F5344CB8AC3E}">
        <p14:creationId xmlns:p14="http://schemas.microsoft.com/office/powerpoint/2010/main" val="3696171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53CF9F-5D71-4A14-85F9-EF588A980883}"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56E56D-8C6E-4B71-A4A6-B70A719F178E}" type="slidenum">
              <a:rPr lang="en-US" smtClean="0"/>
              <a:t>‹#›</a:t>
            </a:fld>
            <a:endParaRPr lang="en-US"/>
          </a:p>
        </p:txBody>
      </p:sp>
    </p:spTree>
    <p:extLst>
      <p:ext uri="{BB962C8B-B14F-4D97-AF65-F5344CB8AC3E}">
        <p14:creationId xmlns:p14="http://schemas.microsoft.com/office/powerpoint/2010/main" val="3220974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53CF9F-5D71-4A14-85F9-EF588A980883}"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56E56D-8C6E-4B71-A4A6-B70A719F178E}"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738393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53CF9F-5D71-4A14-85F9-EF588A980883}"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56E56D-8C6E-4B71-A4A6-B70A719F178E}" type="slidenum">
              <a:rPr lang="en-US" smtClean="0"/>
              <a:t>‹#›</a:t>
            </a:fld>
            <a:endParaRPr lang="en-US"/>
          </a:p>
        </p:txBody>
      </p:sp>
    </p:spTree>
    <p:extLst>
      <p:ext uri="{BB962C8B-B14F-4D97-AF65-F5344CB8AC3E}">
        <p14:creationId xmlns:p14="http://schemas.microsoft.com/office/powerpoint/2010/main" val="1749993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A053CF9F-5D71-4A14-85F9-EF588A980883}" type="datetimeFigureOut">
              <a:rPr lang="en-US" smtClean="0"/>
              <a:t>10/27/2017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56E56D-8C6E-4B71-A4A6-B70A719F178E}" type="slidenum">
              <a:rPr lang="en-US" smtClean="0"/>
              <a:t>‹#›</a:t>
            </a:fld>
            <a:endParaRPr lang="en-US"/>
          </a:p>
        </p:txBody>
      </p:sp>
    </p:spTree>
    <p:extLst>
      <p:ext uri="{BB962C8B-B14F-4D97-AF65-F5344CB8AC3E}">
        <p14:creationId xmlns:p14="http://schemas.microsoft.com/office/powerpoint/2010/main" val="3549933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A053CF9F-5D71-4A14-85F9-EF588A980883}" type="datetimeFigureOut">
              <a:rPr lang="en-US" smtClean="0"/>
              <a:t>10/27/2017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56E56D-8C6E-4B71-A4A6-B70A719F178E}" type="slidenum">
              <a:rPr lang="en-US" smtClean="0"/>
              <a:t>‹#›</a:t>
            </a:fld>
            <a:endParaRPr lang="en-US"/>
          </a:p>
        </p:txBody>
      </p:sp>
    </p:spTree>
    <p:extLst>
      <p:ext uri="{BB962C8B-B14F-4D97-AF65-F5344CB8AC3E}">
        <p14:creationId xmlns:p14="http://schemas.microsoft.com/office/powerpoint/2010/main" val="5555996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53CF9F-5D71-4A14-85F9-EF588A980883}"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56E56D-8C6E-4B71-A4A6-B70A719F178E}" type="slidenum">
              <a:rPr lang="en-US" smtClean="0"/>
              <a:t>‹#›</a:t>
            </a:fld>
            <a:endParaRPr lang="en-US"/>
          </a:p>
        </p:txBody>
      </p:sp>
    </p:spTree>
    <p:extLst>
      <p:ext uri="{BB962C8B-B14F-4D97-AF65-F5344CB8AC3E}">
        <p14:creationId xmlns:p14="http://schemas.microsoft.com/office/powerpoint/2010/main" val="33651180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53CF9F-5D71-4A14-85F9-EF588A980883}"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56E56D-8C6E-4B71-A4A6-B70A719F178E}" type="slidenum">
              <a:rPr lang="en-US" smtClean="0"/>
              <a:t>‹#›</a:t>
            </a:fld>
            <a:endParaRPr lang="en-US"/>
          </a:p>
        </p:txBody>
      </p:sp>
    </p:spTree>
    <p:extLst>
      <p:ext uri="{BB962C8B-B14F-4D97-AF65-F5344CB8AC3E}">
        <p14:creationId xmlns:p14="http://schemas.microsoft.com/office/powerpoint/2010/main" val="1516871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53CF9F-5D71-4A14-85F9-EF588A980883}"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56E56D-8C6E-4B71-A4A6-B70A719F178E}" type="slidenum">
              <a:rPr lang="en-US" smtClean="0"/>
              <a:t>‹#›</a:t>
            </a:fld>
            <a:endParaRPr lang="en-US"/>
          </a:p>
        </p:txBody>
      </p:sp>
    </p:spTree>
    <p:extLst>
      <p:ext uri="{BB962C8B-B14F-4D97-AF65-F5344CB8AC3E}">
        <p14:creationId xmlns:p14="http://schemas.microsoft.com/office/powerpoint/2010/main" val="1647833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53CF9F-5D71-4A14-85F9-EF588A980883}"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56E56D-8C6E-4B71-A4A6-B70A719F178E}" type="slidenum">
              <a:rPr lang="en-US" smtClean="0"/>
              <a:t>‹#›</a:t>
            </a:fld>
            <a:endParaRPr lang="en-US"/>
          </a:p>
        </p:txBody>
      </p:sp>
    </p:spTree>
    <p:extLst>
      <p:ext uri="{BB962C8B-B14F-4D97-AF65-F5344CB8AC3E}">
        <p14:creationId xmlns:p14="http://schemas.microsoft.com/office/powerpoint/2010/main" val="4026523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53CF9F-5D71-4A14-85F9-EF588A980883}"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56E56D-8C6E-4B71-A4A6-B70A719F178E}" type="slidenum">
              <a:rPr lang="en-US" smtClean="0"/>
              <a:t>‹#›</a:t>
            </a:fld>
            <a:endParaRPr lang="en-US"/>
          </a:p>
        </p:txBody>
      </p:sp>
    </p:spTree>
    <p:extLst>
      <p:ext uri="{BB962C8B-B14F-4D97-AF65-F5344CB8AC3E}">
        <p14:creationId xmlns:p14="http://schemas.microsoft.com/office/powerpoint/2010/main" val="560216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53CF9F-5D71-4A14-85F9-EF588A980883}" type="datetimeFigureOut">
              <a:rPr lang="en-US" smtClean="0"/>
              <a:t>10/27/2017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56E56D-8C6E-4B71-A4A6-B70A719F178E}" type="slidenum">
              <a:rPr lang="en-US" smtClean="0"/>
              <a:t>‹#›</a:t>
            </a:fld>
            <a:endParaRPr lang="en-US"/>
          </a:p>
        </p:txBody>
      </p:sp>
    </p:spTree>
    <p:extLst>
      <p:ext uri="{BB962C8B-B14F-4D97-AF65-F5344CB8AC3E}">
        <p14:creationId xmlns:p14="http://schemas.microsoft.com/office/powerpoint/2010/main" val="1312308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53CF9F-5D71-4A14-85F9-EF588A980883}" type="datetimeFigureOut">
              <a:rPr lang="en-US" smtClean="0"/>
              <a:t>10/27/2017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56E56D-8C6E-4B71-A4A6-B70A719F178E}" type="slidenum">
              <a:rPr lang="en-US" smtClean="0"/>
              <a:t>‹#›</a:t>
            </a:fld>
            <a:endParaRPr lang="en-US"/>
          </a:p>
        </p:txBody>
      </p:sp>
    </p:spTree>
    <p:extLst>
      <p:ext uri="{BB962C8B-B14F-4D97-AF65-F5344CB8AC3E}">
        <p14:creationId xmlns:p14="http://schemas.microsoft.com/office/powerpoint/2010/main" val="2945951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53CF9F-5D71-4A14-85F9-EF588A980883}" type="datetimeFigureOut">
              <a:rPr lang="en-US" smtClean="0"/>
              <a:t>10/27/2017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56E56D-8C6E-4B71-A4A6-B70A719F178E}" type="slidenum">
              <a:rPr lang="en-US" smtClean="0"/>
              <a:t>‹#›</a:t>
            </a:fld>
            <a:endParaRPr lang="en-US"/>
          </a:p>
        </p:txBody>
      </p:sp>
    </p:spTree>
    <p:extLst>
      <p:ext uri="{BB962C8B-B14F-4D97-AF65-F5344CB8AC3E}">
        <p14:creationId xmlns:p14="http://schemas.microsoft.com/office/powerpoint/2010/main" val="3962397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53CF9F-5D71-4A14-85F9-EF588A980883}"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56E56D-8C6E-4B71-A4A6-B70A719F178E}" type="slidenum">
              <a:rPr lang="en-US" smtClean="0"/>
              <a:t>‹#›</a:t>
            </a:fld>
            <a:endParaRPr lang="en-US"/>
          </a:p>
        </p:txBody>
      </p:sp>
    </p:spTree>
    <p:extLst>
      <p:ext uri="{BB962C8B-B14F-4D97-AF65-F5344CB8AC3E}">
        <p14:creationId xmlns:p14="http://schemas.microsoft.com/office/powerpoint/2010/main" val="306415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53CF9F-5D71-4A14-85F9-EF588A980883}"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56E56D-8C6E-4B71-A4A6-B70A719F178E}" type="slidenum">
              <a:rPr lang="en-US" smtClean="0"/>
              <a:t>‹#›</a:t>
            </a:fld>
            <a:endParaRPr lang="en-US"/>
          </a:p>
        </p:txBody>
      </p:sp>
    </p:spTree>
    <p:extLst>
      <p:ext uri="{BB962C8B-B14F-4D97-AF65-F5344CB8AC3E}">
        <p14:creationId xmlns:p14="http://schemas.microsoft.com/office/powerpoint/2010/main" val="1643977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A053CF9F-5D71-4A14-85F9-EF588A980883}" type="datetimeFigureOut">
              <a:rPr lang="en-US" smtClean="0"/>
              <a:t>10/27/2017</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7356E56D-8C6E-4B71-A4A6-B70A719F178E}" type="slidenum">
              <a:rPr lang="en-US" smtClean="0"/>
              <a:t>‹#›</a:t>
            </a:fld>
            <a:endParaRPr lang="en-US"/>
          </a:p>
        </p:txBody>
      </p:sp>
    </p:spTree>
    <p:extLst>
      <p:ext uri="{BB962C8B-B14F-4D97-AF65-F5344CB8AC3E}">
        <p14:creationId xmlns:p14="http://schemas.microsoft.com/office/powerpoint/2010/main" val="1225752524"/>
      </p:ext>
    </p:extLst>
  </p:cSld>
  <p:clrMap bg1="dk1" tx1="lt1" bg2="dk2" tx2="lt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 id="2147483772" r:id="rId13"/>
    <p:sldLayoutId id="2147483773" r:id="rId14"/>
    <p:sldLayoutId id="2147483774" r:id="rId15"/>
    <p:sldLayoutId id="2147483775" r:id="rId16"/>
    <p:sldLayoutId id="2147483776"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040385"/>
          </a:xfrm>
        </p:spPr>
        <p:txBody>
          <a:bodyPr>
            <a:normAutofit fontScale="90000"/>
          </a:bodyPr>
          <a:lstStyle/>
          <a:p>
            <a:pPr algn="ctr"/>
            <a:r>
              <a:rPr lang="en-US" sz="4000" dirty="0" smtClean="0"/>
              <a:t>Collaborations Between Academic Libraries and Other Campus Departments: An Annotated Bibliography 2007 - 2017</a:t>
            </a:r>
            <a:endParaRPr lang="en-US" sz="4000" dirty="0"/>
          </a:p>
        </p:txBody>
      </p:sp>
      <p:sp>
        <p:nvSpPr>
          <p:cNvPr id="3" name="Subtitle 2"/>
          <p:cNvSpPr>
            <a:spLocks noGrp="1"/>
          </p:cNvSpPr>
          <p:nvPr>
            <p:ph type="subTitle" idx="1"/>
          </p:nvPr>
        </p:nvSpPr>
        <p:spPr>
          <a:xfrm>
            <a:off x="1524000" y="3752646"/>
            <a:ext cx="9144000" cy="2034968"/>
          </a:xfrm>
        </p:spPr>
        <p:txBody>
          <a:bodyPr>
            <a:normAutofit fontScale="92500" lnSpcReduction="10000"/>
          </a:bodyPr>
          <a:lstStyle/>
          <a:p>
            <a:pPr algn="ctr"/>
            <a:r>
              <a:rPr lang="en-US" dirty="0" smtClean="0"/>
              <a:t>Michael Mounce</a:t>
            </a:r>
          </a:p>
          <a:p>
            <a:pPr algn="ctr"/>
            <a:r>
              <a:rPr lang="en-US" dirty="0" smtClean="0"/>
              <a:t>Delta State University</a:t>
            </a:r>
          </a:p>
          <a:p>
            <a:pPr algn="ctr"/>
            <a:r>
              <a:rPr lang="en-US" dirty="0" smtClean="0"/>
              <a:t>WVLA/SELA Joint Conference</a:t>
            </a:r>
          </a:p>
          <a:p>
            <a:pPr algn="ctr"/>
            <a:r>
              <a:rPr lang="en-US" dirty="0" smtClean="0"/>
              <a:t>November 9, 2017</a:t>
            </a:r>
            <a:endParaRPr lang="en-US" dirty="0"/>
          </a:p>
          <a:p>
            <a:pPr algn="ctr"/>
            <a:endParaRPr lang="en-US" dirty="0"/>
          </a:p>
        </p:txBody>
      </p:sp>
    </p:spTree>
    <p:extLst>
      <p:ext uri="{BB962C8B-B14F-4D97-AF65-F5344CB8AC3E}">
        <p14:creationId xmlns:p14="http://schemas.microsoft.com/office/powerpoint/2010/main" val="31998092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journals used in Study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76746050"/>
              </p:ext>
            </p:extLst>
          </p:nvPr>
        </p:nvGraphicFramePr>
        <p:xfrm>
          <a:off x="913880" y="1861072"/>
          <a:ext cx="10353676" cy="4453815"/>
        </p:xfrm>
        <a:graphic>
          <a:graphicData uri="http://schemas.openxmlformats.org/drawingml/2006/table">
            <a:tbl>
              <a:tblPr firstRow="1" bandRow="1">
                <a:tableStyleId>{5C22544A-7EE6-4342-B048-85BDC9FD1C3A}</a:tableStyleId>
              </a:tblPr>
              <a:tblGrid>
                <a:gridCol w="5176838">
                  <a:extLst>
                    <a:ext uri="{9D8B030D-6E8A-4147-A177-3AD203B41FA5}">
                      <a16:colId xmlns:a16="http://schemas.microsoft.com/office/drawing/2014/main" val="968121956"/>
                    </a:ext>
                  </a:extLst>
                </a:gridCol>
                <a:gridCol w="5176838">
                  <a:extLst>
                    <a:ext uri="{9D8B030D-6E8A-4147-A177-3AD203B41FA5}">
                      <a16:colId xmlns:a16="http://schemas.microsoft.com/office/drawing/2014/main" val="1190541518"/>
                    </a:ext>
                  </a:extLst>
                </a:gridCol>
              </a:tblGrid>
              <a:tr h="476175">
                <a:tc>
                  <a:txBody>
                    <a:bodyPr/>
                    <a:lstStyle/>
                    <a:p>
                      <a:pPr algn="ctr"/>
                      <a:r>
                        <a:rPr lang="en-US" dirty="0" smtClean="0"/>
                        <a:t>Journal</a:t>
                      </a:r>
                      <a:endParaRPr lang="en-US" dirty="0"/>
                    </a:p>
                  </a:txBody>
                  <a:tcPr/>
                </a:tc>
                <a:tc>
                  <a:txBody>
                    <a:bodyPr/>
                    <a:lstStyle/>
                    <a:p>
                      <a:pPr algn="ctr"/>
                      <a:r>
                        <a:rPr lang="en-US" dirty="0" smtClean="0"/>
                        <a:t>Number of Articles</a:t>
                      </a:r>
                      <a:endParaRPr lang="en-US" dirty="0"/>
                    </a:p>
                  </a:txBody>
                  <a:tcPr/>
                </a:tc>
                <a:extLst>
                  <a:ext uri="{0D108BD9-81ED-4DB2-BD59-A6C34878D82A}">
                    <a16:rowId xmlns:a16="http://schemas.microsoft.com/office/drawing/2014/main" val="3006066705"/>
                  </a:ext>
                </a:extLst>
              </a:tr>
              <a:tr h="370840">
                <a:tc>
                  <a:txBody>
                    <a:bodyPr/>
                    <a:lstStyle/>
                    <a:p>
                      <a:pPr algn="ctr"/>
                      <a:r>
                        <a:rPr lang="en-US" dirty="0" smtClean="0"/>
                        <a:t>Advances</a:t>
                      </a:r>
                      <a:r>
                        <a:rPr lang="en-US" baseline="0" dirty="0" smtClean="0"/>
                        <a:t> in Librarianship</a:t>
                      </a:r>
                      <a:endParaRPr lang="en-US" dirty="0"/>
                    </a:p>
                  </a:txBody>
                  <a:tcPr/>
                </a:tc>
                <a:tc>
                  <a:txBody>
                    <a:bodyPr/>
                    <a:lstStyle/>
                    <a:p>
                      <a:pPr algn="ctr"/>
                      <a:r>
                        <a:rPr lang="en-US" dirty="0" smtClean="0"/>
                        <a:t>1</a:t>
                      </a:r>
                      <a:endParaRPr lang="en-US" dirty="0"/>
                    </a:p>
                  </a:txBody>
                  <a:tcPr/>
                </a:tc>
                <a:extLst>
                  <a:ext uri="{0D108BD9-81ED-4DB2-BD59-A6C34878D82A}">
                    <a16:rowId xmlns:a16="http://schemas.microsoft.com/office/drawing/2014/main" val="4086300612"/>
                  </a:ext>
                </a:extLst>
              </a:tr>
              <a:tr h="370840">
                <a:tc>
                  <a:txBody>
                    <a:bodyPr/>
                    <a:lstStyle/>
                    <a:p>
                      <a:pPr algn="ctr"/>
                      <a:r>
                        <a:rPr lang="en-US" dirty="0" smtClean="0"/>
                        <a:t>Behavioral &amp; Social Sciences Librarian</a:t>
                      </a:r>
                      <a:endParaRPr lang="en-US" dirty="0"/>
                    </a:p>
                  </a:txBody>
                  <a:tcPr/>
                </a:tc>
                <a:tc>
                  <a:txBody>
                    <a:bodyPr/>
                    <a:lstStyle/>
                    <a:p>
                      <a:pPr algn="ctr"/>
                      <a:r>
                        <a:rPr lang="en-US" dirty="0" smtClean="0"/>
                        <a:t>1</a:t>
                      </a:r>
                      <a:endParaRPr lang="en-US" dirty="0"/>
                    </a:p>
                  </a:txBody>
                  <a:tcPr/>
                </a:tc>
                <a:extLst>
                  <a:ext uri="{0D108BD9-81ED-4DB2-BD59-A6C34878D82A}">
                    <a16:rowId xmlns:a16="http://schemas.microsoft.com/office/drawing/2014/main" val="650110176"/>
                  </a:ext>
                </a:extLst>
              </a:tr>
              <a:tr h="370840">
                <a:tc>
                  <a:txBody>
                    <a:bodyPr/>
                    <a:lstStyle/>
                    <a:p>
                      <a:pPr algn="ctr"/>
                      <a:r>
                        <a:rPr lang="en-US" dirty="0" smtClean="0"/>
                        <a:t>Codex: The Journal</a:t>
                      </a:r>
                      <a:r>
                        <a:rPr lang="en-US" baseline="0" dirty="0" smtClean="0"/>
                        <a:t> of the Louisiana Chapter of the ACRL</a:t>
                      </a:r>
                      <a:endParaRPr lang="en-US" dirty="0"/>
                    </a:p>
                  </a:txBody>
                  <a:tcPr/>
                </a:tc>
                <a:tc>
                  <a:txBody>
                    <a:bodyPr/>
                    <a:lstStyle/>
                    <a:p>
                      <a:pPr algn="ctr"/>
                      <a:r>
                        <a:rPr lang="en-US" dirty="0" smtClean="0"/>
                        <a:t>1</a:t>
                      </a:r>
                      <a:endParaRPr lang="en-US" dirty="0"/>
                    </a:p>
                  </a:txBody>
                  <a:tcPr/>
                </a:tc>
                <a:extLst>
                  <a:ext uri="{0D108BD9-81ED-4DB2-BD59-A6C34878D82A}">
                    <a16:rowId xmlns:a16="http://schemas.microsoft.com/office/drawing/2014/main" val="176915094"/>
                  </a:ext>
                </a:extLst>
              </a:tr>
              <a:tr h="370840">
                <a:tc>
                  <a:txBody>
                    <a:bodyPr/>
                    <a:lstStyle/>
                    <a:p>
                      <a:pPr algn="ctr"/>
                      <a:r>
                        <a:rPr lang="en-US" dirty="0" smtClean="0"/>
                        <a:t>Collected</a:t>
                      </a:r>
                      <a:r>
                        <a:rPr lang="en-US" baseline="0" dirty="0" smtClean="0"/>
                        <a:t> Essays on Learning and Teaching</a:t>
                      </a:r>
                      <a:endParaRPr lang="en-US" dirty="0"/>
                    </a:p>
                  </a:txBody>
                  <a:tcPr/>
                </a:tc>
                <a:tc>
                  <a:txBody>
                    <a:bodyPr/>
                    <a:lstStyle/>
                    <a:p>
                      <a:pPr algn="ctr"/>
                      <a:r>
                        <a:rPr lang="en-US" dirty="0" smtClean="0"/>
                        <a:t>1</a:t>
                      </a:r>
                      <a:endParaRPr lang="en-US" dirty="0"/>
                    </a:p>
                  </a:txBody>
                  <a:tcPr/>
                </a:tc>
                <a:extLst>
                  <a:ext uri="{0D108BD9-81ED-4DB2-BD59-A6C34878D82A}">
                    <a16:rowId xmlns:a16="http://schemas.microsoft.com/office/drawing/2014/main" val="1169458741"/>
                  </a:ext>
                </a:extLst>
              </a:tr>
              <a:tr h="370840">
                <a:tc>
                  <a:txBody>
                    <a:bodyPr/>
                    <a:lstStyle/>
                    <a:p>
                      <a:pPr algn="ctr"/>
                      <a:r>
                        <a:rPr lang="en-US" dirty="0" smtClean="0"/>
                        <a:t>Digital Library Perspectives</a:t>
                      </a:r>
                      <a:endParaRPr lang="en-US" dirty="0"/>
                    </a:p>
                  </a:txBody>
                  <a:tcPr/>
                </a:tc>
                <a:tc>
                  <a:txBody>
                    <a:bodyPr/>
                    <a:lstStyle/>
                    <a:p>
                      <a:pPr algn="ctr"/>
                      <a:r>
                        <a:rPr lang="en-US" dirty="0" smtClean="0"/>
                        <a:t>2</a:t>
                      </a:r>
                      <a:endParaRPr lang="en-US" dirty="0"/>
                    </a:p>
                  </a:txBody>
                  <a:tcPr/>
                </a:tc>
                <a:extLst>
                  <a:ext uri="{0D108BD9-81ED-4DB2-BD59-A6C34878D82A}">
                    <a16:rowId xmlns:a16="http://schemas.microsoft.com/office/drawing/2014/main" val="1992392372"/>
                  </a:ext>
                </a:extLst>
              </a:tr>
              <a:tr h="370840">
                <a:tc>
                  <a:txBody>
                    <a:bodyPr/>
                    <a:lstStyle/>
                    <a:p>
                      <a:pPr algn="ctr"/>
                      <a:r>
                        <a:rPr lang="en-US" dirty="0" smtClean="0"/>
                        <a:t>The Journal</a:t>
                      </a:r>
                      <a:r>
                        <a:rPr lang="en-US" baseline="0" dirty="0" smtClean="0"/>
                        <a:t> of Academic Librarianship</a:t>
                      </a:r>
                      <a:endParaRPr lang="en-US" dirty="0"/>
                    </a:p>
                  </a:txBody>
                  <a:tcPr/>
                </a:tc>
                <a:tc>
                  <a:txBody>
                    <a:bodyPr/>
                    <a:lstStyle/>
                    <a:p>
                      <a:pPr algn="ctr"/>
                      <a:r>
                        <a:rPr lang="en-US" dirty="0" smtClean="0"/>
                        <a:t>2</a:t>
                      </a:r>
                      <a:endParaRPr lang="en-US" dirty="0"/>
                    </a:p>
                  </a:txBody>
                  <a:tcPr/>
                </a:tc>
                <a:extLst>
                  <a:ext uri="{0D108BD9-81ED-4DB2-BD59-A6C34878D82A}">
                    <a16:rowId xmlns:a16="http://schemas.microsoft.com/office/drawing/2014/main" val="2319496881"/>
                  </a:ext>
                </a:extLst>
              </a:tr>
              <a:tr h="370840">
                <a:tc>
                  <a:txBody>
                    <a:bodyPr/>
                    <a:lstStyle/>
                    <a:p>
                      <a:pPr algn="ctr"/>
                      <a:r>
                        <a:rPr lang="en-US" dirty="0" smtClean="0"/>
                        <a:t>New Library World</a:t>
                      </a:r>
                      <a:endParaRPr lang="en-US" dirty="0"/>
                    </a:p>
                  </a:txBody>
                  <a:tcPr/>
                </a:tc>
                <a:tc>
                  <a:txBody>
                    <a:bodyPr/>
                    <a:lstStyle/>
                    <a:p>
                      <a:pPr algn="ctr"/>
                      <a:r>
                        <a:rPr lang="en-US" dirty="0" smtClean="0"/>
                        <a:t>1</a:t>
                      </a:r>
                      <a:endParaRPr lang="en-US" dirty="0"/>
                    </a:p>
                  </a:txBody>
                  <a:tcPr/>
                </a:tc>
                <a:extLst>
                  <a:ext uri="{0D108BD9-81ED-4DB2-BD59-A6C34878D82A}">
                    <a16:rowId xmlns:a16="http://schemas.microsoft.com/office/drawing/2014/main" val="1496125539"/>
                  </a:ext>
                </a:extLst>
              </a:tr>
              <a:tr h="370840">
                <a:tc>
                  <a:txBody>
                    <a:bodyPr/>
                    <a:lstStyle/>
                    <a:p>
                      <a:pPr algn="ctr"/>
                      <a:r>
                        <a:rPr lang="en-US" dirty="0" smtClean="0"/>
                        <a:t>New Review of Academic Librarianship</a:t>
                      </a:r>
                      <a:endParaRPr lang="en-US" dirty="0"/>
                    </a:p>
                  </a:txBody>
                  <a:tcPr/>
                </a:tc>
                <a:tc>
                  <a:txBody>
                    <a:bodyPr/>
                    <a:lstStyle/>
                    <a:p>
                      <a:pPr algn="ctr"/>
                      <a:r>
                        <a:rPr lang="en-US" dirty="0" smtClean="0"/>
                        <a:t>1</a:t>
                      </a:r>
                      <a:endParaRPr lang="en-US" dirty="0"/>
                    </a:p>
                  </a:txBody>
                  <a:tcPr/>
                </a:tc>
                <a:extLst>
                  <a:ext uri="{0D108BD9-81ED-4DB2-BD59-A6C34878D82A}">
                    <a16:rowId xmlns:a16="http://schemas.microsoft.com/office/drawing/2014/main" val="1818389967"/>
                  </a:ext>
                </a:extLst>
              </a:tr>
              <a:tr h="370840">
                <a:tc>
                  <a:txBody>
                    <a:bodyPr/>
                    <a:lstStyle/>
                    <a:p>
                      <a:pPr algn="ctr"/>
                      <a:r>
                        <a:rPr lang="en-US" dirty="0" smtClean="0"/>
                        <a:t>Public Services Quarterly</a:t>
                      </a:r>
                      <a:endParaRPr lang="en-US" dirty="0"/>
                    </a:p>
                  </a:txBody>
                  <a:tcPr/>
                </a:tc>
                <a:tc>
                  <a:txBody>
                    <a:bodyPr/>
                    <a:lstStyle/>
                    <a:p>
                      <a:pPr algn="ctr"/>
                      <a:r>
                        <a:rPr lang="en-US" dirty="0" smtClean="0"/>
                        <a:t>1</a:t>
                      </a:r>
                      <a:endParaRPr lang="en-US" dirty="0"/>
                    </a:p>
                  </a:txBody>
                  <a:tcPr/>
                </a:tc>
                <a:extLst>
                  <a:ext uri="{0D108BD9-81ED-4DB2-BD59-A6C34878D82A}">
                    <a16:rowId xmlns:a16="http://schemas.microsoft.com/office/drawing/2014/main" val="118899816"/>
                  </a:ext>
                </a:extLst>
              </a:tr>
              <a:tr h="370840">
                <a:tc>
                  <a:txBody>
                    <a:bodyPr/>
                    <a:lstStyle/>
                    <a:p>
                      <a:pPr algn="ctr"/>
                      <a:r>
                        <a:rPr lang="en-US" dirty="0" smtClean="0"/>
                        <a:t>The Reference Librarian</a:t>
                      </a:r>
                      <a:endParaRPr lang="en-US" dirty="0"/>
                    </a:p>
                  </a:txBody>
                  <a:tcPr/>
                </a:tc>
                <a:tc>
                  <a:txBody>
                    <a:bodyPr/>
                    <a:lstStyle/>
                    <a:p>
                      <a:pPr algn="ctr"/>
                      <a:r>
                        <a:rPr lang="en-US" dirty="0" smtClean="0"/>
                        <a:t>1</a:t>
                      </a:r>
                      <a:endParaRPr lang="en-US" dirty="0"/>
                    </a:p>
                  </a:txBody>
                  <a:tcPr/>
                </a:tc>
                <a:extLst>
                  <a:ext uri="{0D108BD9-81ED-4DB2-BD59-A6C34878D82A}">
                    <a16:rowId xmlns:a16="http://schemas.microsoft.com/office/drawing/2014/main" val="734945554"/>
                  </a:ext>
                </a:extLst>
              </a:tr>
            </a:tbl>
          </a:graphicData>
        </a:graphic>
      </p:graphicFrame>
    </p:spTree>
    <p:extLst>
      <p:ext uri="{BB962C8B-B14F-4D97-AF65-F5344CB8AC3E}">
        <p14:creationId xmlns:p14="http://schemas.microsoft.com/office/powerpoint/2010/main" val="1392687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Geographic Locations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88418674"/>
              </p:ext>
            </p:extLst>
          </p:nvPr>
        </p:nvGraphicFramePr>
        <p:xfrm>
          <a:off x="1021371" y="2461261"/>
          <a:ext cx="10353676" cy="2616348"/>
        </p:xfrm>
        <a:graphic>
          <a:graphicData uri="http://schemas.openxmlformats.org/drawingml/2006/table">
            <a:tbl>
              <a:tblPr firstRow="1" bandRow="1">
                <a:tableStyleId>{5C22544A-7EE6-4342-B048-85BDC9FD1C3A}</a:tableStyleId>
              </a:tblPr>
              <a:tblGrid>
                <a:gridCol w="5176838">
                  <a:extLst>
                    <a:ext uri="{9D8B030D-6E8A-4147-A177-3AD203B41FA5}">
                      <a16:colId xmlns:a16="http://schemas.microsoft.com/office/drawing/2014/main" val="2467474393"/>
                    </a:ext>
                  </a:extLst>
                </a:gridCol>
                <a:gridCol w="5176838">
                  <a:extLst>
                    <a:ext uri="{9D8B030D-6E8A-4147-A177-3AD203B41FA5}">
                      <a16:colId xmlns:a16="http://schemas.microsoft.com/office/drawing/2014/main" val="2402877850"/>
                    </a:ext>
                  </a:extLst>
                </a:gridCol>
              </a:tblGrid>
              <a:tr h="370840">
                <a:tc>
                  <a:txBody>
                    <a:bodyPr/>
                    <a:lstStyle/>
                    <a:p>
                      <a:pPr algn="ctr"/>
                      <a:r>
                        <a:rPr lang="en-US" dirty="0" smtClean="0"/>
                        <a:t>Locations</a:t>
                      </a:r>
                      <a:endParaRPr lang="en-US" dirty="0"/>
                    </a:p>
                  </a:txBody>
                  <a:tcPr/>
                </a:tc>
                <a:tc>
                  <a:txBody>
                    <a:bodyPr/>
                    <a:lstStyle/>
                    <a:p>
                      <a:pPr algn="ctr"/>
                      <a:r>
                        <a:rPr lang="en-US" dirty="0" smtClean="0"/>
                        <a:t>Number</a:t>
                      </a:r>
                      <a:r>
                        <a:rPr lang="en-US" baseline="0" dirty="0" smtClean="0"/>
                        <a:t> of Articles</a:t>
                      </a:r>
                      <a:endParaRPr lang="en-US" dirty="0"/>
                    </a:p>
                  </a:txBody>
                  <a:tcPr/>
                </a:tc>
                <a:extLst>
                  <a:ext uri="{0D108BD9-81ED-4DB2-BD59-A6C34878D82A}">
                    <a16:rowId xmlns:a16="http://schemas.microsoft.com/office/drawing/2014/main" val="4280573566"/>
                  </a:ext>
                </a:extLst>
              </a:tr>
              <a:tr h="370840">
                <a:tc>
                  <a:txBody>
                    <a:bodyPr/>
                    <a:lstStyle/>
                    <a:p>
                      <a:pPr algn="ctr"/>
                      <a:r>
                        <a:rPr lang="en-US" dirty="0" smtClean="0"/>
                        <a:t>United</a:t>
                      </a:r>
                      <a:r>
                        <a:rPr lang="en-US" baseline="0" dirty="0" smtClean="0"/>
                        <a:t> States (16 states, 21 institutions)</a:t>
                      </a:r>
                      <a:endParaRPr lang="en-US" dirty="0"/>
                    </a:p>
                  </a:txBody>
                  <a:tcPr/>
                </a:tc>
                <a:tc>
                  <a:txBody>
                    <a:bodyPr/>
                    <a:lstStyle/>
                    <a:p>
                      <a:pPr algn="ctr"/>
                      <a:r>
                        <a:rPr lang="en-US" dirty="0" smtClean="0"/>
                        <a:t>21</a:t>
                      </a:r>
                      <a:endParaRPr lang="en-US" dirty="0"/>
                    </a:p>
                  </a:txBody>
                  <a:tcPr/>
                </a:tc>
                <a:extLst>
                  <a:ext uri="{0D108BD9-81ED-4DB2-BD59-A6C34878D82A}">
                    <a16:rowId xmlns:a16="http://schemas.microsoft.com/office/drawing/2014/main" val="3181787286"/>
                  </a:ext>
                </a:extLst>
              </a:tr>
              <a:tr h="370840">
                <a:tc>
                  <a:txBody>
                    <a:bodyPr/>
                    <a:lstStyle/>
                    <a:p>
                      <a:pPr algn="ctr"/>
                      <a:r>
                        <a:rPr lang="en-US" dirty="0" smtClean="0"/>
                        <a:t>Canada (3 institutions)</a:t>
                      </a:r>
                      <a:endParaRPr lang="en-US" dirty="0"/>
                    </a:p>
                  </a:txBody>
                  <a:tcPr/>
                </a:tc>
                <a:tc>
                  <a:txBody>
                    <a:bodyPr/>
                    <a:lstStyle/>
                    <a:p>
                      <a:pPr algn="ctr"/>
                      <a:r>
                        <a:rPr lang="en-US" dirty="0" smtClean="0"/>
                        <a:t>3</a:t>
                      </a:r>
                      <a:endParaRPr lang="en-US" dirty="0"/>
                    </a:p>
                  </a:txBody>
                  <a:tcPr/>
                </a:tc>
                <a:extLst>
                  <a:ext uri="{0D108BD9-81ED-4DB2-BD59-A6C34878D82A}">
                    <a16:rowId xmlns:a16="http://schemas.microsoft.com/office/drawing/2014/main" val="3208278759"/>
                  </a:ext>
                </a:extLst>
              </a:tr>
              <a:tr h="370840">
                <a:tc>
                  <a:txBody>
                    <a:bodyPr/>
                    <a:lstStyle/>
                    <a:p>
                      <a:pPr algn="ctr"/>
                      <a:r>
                        <a:rPr lang="en-US" dirty="0" smtClean="0"/>
                        <a:t>England</a:t>
                      </a:r>
                      <a:endParaRPr lang="en-US" dirty="0"/>
                    </a:p>
                  </a:txBody>
                  <a:tcPr/>
                </a:tc>
                <a:tc>
                  <a:txBody>
                    <a:bodyPr/>
                    <a:lstStyle/>
                    <a:p>
                      <a:pPr algn="ctr"/>
                      <a:r>
                        <a:rPr lang="en-US" dirty="0" smtClean="0"/>
                        <a:t>1</a:t>
                      </a:r>
                      <a:endParaRPr lang="en-US" dirty="0"/>
                    </a:p>
                  </a:txBody>
                  <a:tcPr/>
                </a:tc>
                <a:extLst>
                  <a:ext uri="{0D108BD9-81ED-4DB2-BD59-A6C34878D82A}">
                    <a16:rowId xmlns:a16="http://schemas.microsoft.com/office/drawing/2014/main" val="2390821829"/>
                  </a:ext>
                </a:extLst>
              </a:tr>
              <a:tr h="370840">
                <a:tc>
                  <a:txBody>
                    <a:bodyPr/>
                    <a:lstStyle/>
                    <a:p>
                      <a:pPr algn="ctr"/>
                      <a:r>
                        <a:rPr lang="en-US" dirty="0" smtClean="0"/>
                        <a:t>China</a:t>
                      </a:r>
                      <a:endParaRPr lang="en-US" dirty="0"/>
                    </a:p>
                  </a:txBody>
                  <a:tcPr/>
                </a:tc>
                <a:tc>
                  <a:txBody>
                    <a:bodyPr/>
                    <a:lstStyle/>
                    <a:p>
                      <a:pPr algn="ctr"/>
                      <a:r>
                        <a:rPr lang="en-US" dirty="0" smtClean="0"/>
                        <a:t>1</a:t>
                      </a:r>
                      <a:endParaRPr lang="en-US" dirty="0"/>
                    </a:p>
                  </a:txBody>
                  <a:tcPr/>
                </a:tc>
                <a:extLst>
                  <a:ext uri="{0D108BD9-81ED-4DB2-BD59-A6C34878D82A}">
                    <a16:rowId xmlns:a16="http://schemas.microsoft.com/office/drawing/2014/main" val="2592635322"/>
                  </a:ext>
                </a:extLst>
              </a:tr>
              <a:tr h="370840">
                <a:tc>
                  <a:txBody>
                    <a:bodyPr/>
                    <a:lstStyle/>
                    <a:p>
                      <a:pPr algn="ctr"/>
                      <a:r>
                        <a:rPr lang="en-US" dirty="0" smtClean="0"/>
                        <a:t>United Arab Emirates</a:t>
                      </a:r>
                      <a:endParaRPr lang="en-US" dirty="0"/>
                    </a:p>
                  </a:txBody>
                  <a:tcPr/>
                </a:tc>
                <a:tc>
                  <a:txBody>
                    <a:bodyPr/>
                    <a:lstStyle/>
                    <a:p>
                      <a:pPr algn="ctr"/>
                      <a:r>
                        <a:rPr lang="en-US" dirty="0" smtClean="0"/>
                        <a:t>1</a:t>
                      </a:r>
                      <a:endParaRPr lang="en-US" dirty="0"/>
                    </a:p>
                  </a:txBody>
                  <a:tcPr/>
                </a:tc>
                <a:extLst>
                  <a:ext uri="{0D108BD9-81ED-4DB2-BD59-A6C34878D82A}">
                    <a16:rowId xmlns:a16="http://schemas.microsoft.com/office/drawing/2014/main" val="16749042"/>
                  </a:ext>
                </a:extLst>
              </a:tr>
              <a:tr h="391308">
                <a:tc>
                  <a:txBody>
                    <a:bodyPr/>
                    <a:lstStyle/>
                    <a:p>
                      <a:pPr algn="ctr"/>
                      <a:r>
                        <a:rPr lang="en-US" dirty="0" smtClean="0"/>
                        <a:t>Total</a:t>
                      </a:r>
                      <a:endParaRPr lang="en-US" dirty="0"/>
                    </a:p>
                  </a:txBody>
                  <a:tcPr/>
                </a:tc>
                <a:tc>
                  <a:txBody>
                    <a:bodyPr/>
                    <a:lstStyle/>
                    <a:p>
                      <a:pPr algn="ctr"/>
                      <a:r>
                        <a:rPr lang="en-US" dirty="0" smtClean="0"/>
                        <a:t>27</a:t>
                      </a:r>
                      <a:endParaRPr lang="en-US" dirty="0"/>
                    </a:p>
                  </a:txBody>
                  <a:tcPr/>
                </a:tc>
                <a:extLst>
                  <a:ext uri="{0D108BD9-81ED-4DB2-BD59-A6C34878D82A}">
                    <a16:rowId xmlns:a16="http://schemas.microsoft.com/office/drawing/2014/main" val="659620337"/>
                  </a:ext>
                </a:extLst>
              </a:tr>
            </a:tbl>
          </a:graphicData>
        </a:graphic>
      </p:graphicFrame>
    </p:spTree>
    <p:extLst>
      <p:ext uri="{BB962C8B-B14F-4D97-AF65-F5344CB8AC3E}">
        <p14:creationId xmlns:p14="http://schemas.microsoft.com/office/powerpoint/2010/main" val="41516957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Campus Departments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94732860"/>
              </p:ext>
            </p:extLst>
          </p:nvPr>
        </p:nvGraphicFramePr>
        <p:xfrm>
          <a:off x="914400" y="2095500"/>
          <a:ext cx="10353675" cy="36957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49171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Selected Examples of Collaborations </a:t>
            </a:r>
            <a:endParaRPr lang="en-US" dirty="0"/>
          </a:p>
        </p:txBody>
      </p:sp>
    </p:spTree>
    <p:extLst>
      <p:ext uri="{BB962C8B-B14F-4D97-AF65-F5344CB8AC3E}">
        <p14:creationId xmlns:p14="http://schemas.microsoft.com/office/powerpoint/2010/main" val="17671423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Libraries and Writing Centers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0112575"/>
              </p:ext>
            </p:extLst>
          </p:nvPr>
        </p:nvGraphicFramePr>
        <p:xfrm>
          <a:off x="914400" y="2095500"/>
          <a:ext cx="10353675" cy="369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8330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New York University Abu Dhabi</a:t>
            </a:r>
            <a:br>
              <a:rPr lang="en-US" dirty="0" smtClean="0"/>
            </a:br>
            <a:r>
              <a:rPr lang="en-US" dirty="0" smtClean="0"/>
              <a:t>United Arab Emirates</a:t>
            </a:r>
            <a:endParaRPr lang="en-US" dirty="0"/>
          </a:p>
        </p:txBody>
      </p:sp>
      <p:sp>
        <p:nvSpPr>
          <p:cNvPr id="3" name="Content Placeholder 2"/>
          <p:cNvSpPr>
            <a:spLocks noGrp="1"/>
          </p:cNvSpPr>
          <p:nvPr>
            <p:ph idx="1"/>
          </p:nvPr>
        </p:nvSpPr>
        <p:spPr>
          <a:xfrm>
            <a:off x="838200" y="2269864"/>
            <a:ext cx="10515600" cy="3907099"/>
          </a:xfrm>
        </p:spPr>
        <p:txBody>
          <a:bodyPr>
            <a:normAutofit/>
          </a:bodyPr>
          <a:lstStyle/>
          <a:p>
            <a:r>
              <a:rPr lang="en-US" dirty="0" smtClean="0"/>
              <a:t>“Long Night Against Procrastination” workshops</a:t>
            </a:r>
            <a:endParaRPr lang="en-US" dirty="0"/>
          </a:p>
          <a:p>
            <a:endParaRPr lang="en-US" dirty="0" smtClean="0"/>
          </a:p>
          <a:p>
            <a:endParaRPr lang="en-US" dirty="0"/>
          </a:p>
          <a:p>
            <a:endParaRPr lang="en-US" dirty="0" smtClean="0"/>
          </a:p>
          <a:p>
            <a:pPr marL="0" indent="0">
              <a:buNone/>
            </a:pPr>
            <a:endParaRPr lang="en-US" dirty="0"/>
          </a:p>
          <a:p>
            <a:r>
              <a:rPr lang="en-US" dirty="0" err="1" smtClean="0"/>
              <a:t>Datig</a:t>
            </a:r>
            <a:r>
              <a:rPr lang="en-US" dirty="0" smtClean="0"/>
              <a:t>, </a:t>
            </a:r>
            <a:r>
              <a:rPr lang="en-US" dirty="0" err="1" smtClean="0"/>
              <a:t>Ilka</a:t>
            </a:r>
            <a:r>
              <a:rPr lang="en-US" dirty="0" smtClean="0"/>
              <a:t>, and </a:t>
            </a:r>
            <a:r>
              <a:rPr lang="en-US" dirty="0" err="1" smtClean="0"/>
              <a:t>Luise</a:t>
            </a:r>
            <a:r>
              <a:rPr lang="en-US" dirty="0" smtClean="0"/>
              <a:t> </a:t>
            </a:r>
            <a:r>
              <a:rPr lang="en-US" dirty="0" err="1" smtClean="0"/>
              <a:t>Herkner</a:t>
            </a:r>
            <a:r>
              <a:rPr lang="en-US" dirty="0"/>
              <a:t>.</a:t>
            </a:r>
            <a:r>
              <a:rPr lang="en-US" dirty="0" smtClean="0"/>
              <a:t> “Get Ready for a Long Night: Collaborating with the Writing Center to Combat Student Procrastination.” </a:t>
            </a:r>
            <a:r>
              <a:rPr lang="en-US" i="1" dirty="0" smtClean="0"/>
              <a:t>College &amp; Research Libraries News</a:t>
            </a:r>
            <a:r>
              <a:rPr lang="en-US" dirty="0" smtClean="0"/>
              <a:t> 75, no. 3 (March 2014): 128 – 31.</a:t>
            </a:r>
            <a:endParaRPr lang="en-US" dirty="0"/>
          </a:p>
          <a:p>
            <a:endParaRPr lang="en-US" dirty="0"/>
          </a:p>
        </p:txBody>
      </p:sp>
    </p:spTree>
    <p:extLst>
      <p:ext uri="{BB962C8B-B14F-4D97-AF65-F5344CB8AC3E}">
        <p14:creationId xmlns:p14="http://schemas.microsoft.com/office/powerpoint/2010/main" val="820333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Eastern Kentucky University</a:t>
            </a:r>
            <a:br>
              <a:rPr lang="en-US" dirty="0" smtClean="0"/>
            </a:br>
            <a:r>
              <a:rPr lang="en-US" dirty="0" smtClean="0"/>
              <a:t>Richmond, KY</a:t>
            </a:r>
            <a:endParaRPr lang="en-US" dirty="0"/>
          </a:p>
        </p:txBody>
      </p:sp>
      <p:sp>
        <p:nvSpPr>
          <p:cNvPr id="3" name="Content Placeholder 2"/>
          <p:cNvSpPr>
            <a:spLocks noGrp="1"/>
          </p:cNvSpPr>
          <p:nvPr>
            <p:ph idx="1"/>
          </p:nvPr>
        </p:nvSpPr>
        <p:spPr>
          <a:xfrm>
            <a:off x="913795" y="2355924"/>
            <a:ext cx="10353762" cy="3603812"/>
          </a:xfrm>
        </p:spPr>
        <p:txBody>
          <a:bodyPr>
            <a:normAutofit lnSpcReduction="10000"/>
          </a:bodyPr>
          <a:lstStyle/>
          <a:p>
            <a:r>
              <a:rPr lang="en-US" dirty="0" smtClean="0"/>
              <a:t>Creation of the Noel Studio for Academic Creativity</a:t>
            </a:r>
          </a:p>
          <a:p>
            <a:endParaRPr lang="en-US" dirty="0"/>
          </a:p>
          <a:p>
            <a:endParaRPr lang="en-US" dirty="0" smtClean="0"/>
          </a:p>
          <a:p>
            <a:endParaRPr lang="en-US" dirty="0" smtClean="0"/>
          </a:p>
          <a:p>
            <a:endParaRPr lang="en-US" dirty="0" smtClean="0"/>
          </a:p>
          <a:p>
            <a:r>
              <a:rPr lang="en-US" dirty="0" smtClean="0"/>
              <a:t>Gardner, </a:t>
            </a:r>
            <a:r>
              <a:rPr lang="en-US" dirty="0" err="1" smtClean="0"/>
              <a:t>Betina</a:t>
            </a:r>
            <a:r>
              <a:rPr lang="en-US" dirty="0" smtClean="0"/>
              <a:t>, </a:t>
            </a:r>
            <a:r>
              <a:rPr lang="en-US" dirty="0" err="1" smtClean="0"/>
              <a:t>Trenia</a:t>
            </a:r>
            <a:r>
              <a:rPr lang="en-US" dirty="0" smtClean="0"/>
              <a:t> L. Napier, and Russell G. Carpenter. “Reinventing Library Spaces and Services: Harnessing Campus Partnerships to Initiate and Sustain Transformational Change.” </a:t>
            </a:r>
            <a:r>
              <a:rPr lang="en-US" i="1" dirty="0" smtClean="0"/>
              <a:t>Advances in Librarianship </a:t>
            </a:r>
            <a:r>
              <a:rPr lang="en-US" dirty="0" smtClean="0"/>
              <a:t>37 (2013): 135-51.</a:t>
            </a:r>
            <a:endParaRPr lang="en-US" dirty="0"/>
          </a:p>
        </p:txBody>
      </p:sp>
    </p:spTree>
    <p:extLst>
      <p:ext uri="{BB962C8B-B14F-4D97-AF65-F5344CB8AC3E}">
        <p14:creationId xmlns:p14="http://schemas.microsoft.com/office/powerpoint/2010/main" val="2812843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Oakland University</a:t>
            </a:r>
            <a:br>
              <a:rPr lang="en-US" dirty="0" smtClean="0"/>
            </a:br>
            <a:r>
              <a:rPr lang="en-US" dirty="0" smtClean="0"/>
              <a:t>Rochester, </a:t>
            </a:r>
            <a:r>
              <a:rPr lang="en-US" dirty="0" err="1" smtClean="0"/>
              <a:t>Mi</a:t>
            </a:r>
            <a:endParaRPr lang="en-US" dirty="0"/>
          </a:p>
        </p:txBody>
      </p:sp>
      <p:sp>
        <p:nvSpPr>
          <p:cNvPr id="3" name="Content Placeholder 2"/>
          <p:cNvSpPr>
            <a:spLocks noGrp="1"/>
          </p:cNvSpPr>
          <p:nvPr>
            <p:ph idx="1"/>
          </p:nvPr>
        </p:nvSpPr>
        <p:spPr>
          <a:xfrm>
            <a:off x="913795" y="2614107"/>
            <a:ext cx="10353762" cy="3453205"/>
          </a:xfrm>
        </p:spPr>
        <p:txBody>
          <a:bodyPr>
            <a:normAutofit lnSpcReduction="10000"/>
          </a:bodyPr>
          <a:lstStyle/>
          <a:p>
            <a:r>
              <a:rPr lang="en-US" dirty="0" smtClean="0"/>
              <a:t>Development of the course “Using and Citing Sources” to prevent student plagiarism</a:t>
            </a:r>
          </a:p>
          <a:p>
            <a:endParaRPr lang="en-US" dirty="0" smtClean="0"/>
          </a:p>
          <a:p>
            <a:endParaRPr lang="en-US" dirty="0" smtClean="0"/>
          </a:p>
          <a:p>
            <a:endParaRPr lang="en-US" dirty="0"/>
          </a:p>
          <a:p>
            <a:endParaRPr lang="en-US" dirty="0" smtClean="0"/>
          </a:p>
          <a:p>
            <a:r>
              <a:rPr lang="en-US" dirty="0" smtClean="0"/>
              <a:t>Greer, Katie, et al. “Beyond the Web Tutorial: Development and Implementation of an Online, Self-Directed Academic Integrity Course at Oakland University.” </a:t>
            </a:r>
            <a:r>
              <a:rPr lang="en-US" i="1" dirty="0" smtClean="0"/>
              <a:t>The Journal of Academic Librarianship</a:t>
            </a:r>
            <a:r>
              <a:rPr lang="en-US" dirty="0" smtClean="0"/>
              <a:t> 38, no. 5 (September 2012): 251-58.</a:t>
            </a:r>
            <a:endParaRPr lang="en-US" dirty="0"/>
          </a:p>
        </p:txBody>
      </p:sp>
    </p:spTree>
    <p:extLst>
      <p:ext uri="{BB962C8B-B14F-4D97-AF65-F5344CB8AC3E}">
        <p14:creationId xmlns:p14="http://schemas.microsoft.com/office/powerpoint/2010/main" val="11723410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libraries and Career services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1098958"/>
              </p:ext>
            </p:extLst>
          </p:nvPr>
        </p:nvGraphicFramePr>
        <p:xfrm>
          <a:off x="914400" y="2095500"/>
          <a:ext cx="10353675" cy="369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21001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Purdue University</a:t>
            </a:r>
            <a:br>
              <a:rPr lang="en-US" dirty="0" smtClean="0"/>
            </a:br>
            <a:r>
              <a:rPr lang="en-US" dirty="0" smtClean="0"/>
              <a:t>West Lafayette, In</a:t>
            </a:r>
            <a:endParaRPr lang="en-US" dirty="0"/>
          </a:p>
        </p:txBody>
      </p:sp>
      <p:sp>
        <p:nvSpPr>
          <p:cNvPr id="3" name="Content Placeholder 2"/>
          <p:cNvSpPr>
            <a:spLocks noGrp="1"/>
          </p:cNvSpPr>
          <p:nvPr>
            <p:ph idx="1"/>
          </p:nvPr>
        </p:nvSpPr>
        <p:spPr/>
        <p:txBody>
          <a:bodyPr/>
          <a:lstStyle/>
          <a:p>
            <a:r>
              <a:rPr lang="en-US" dirty="0" smtClean="0"/>
              <a:t>Creation of a career wiki</a:t>
            </a:r>
          </a:p>
          <a:p>
            <a:endParaRPr lang="en-US" dirty="0"/>
          </a:p>
          <a:p>
            <a:endParaRPr lang="en-US" dirty="0" smtClean="0"/>
          </a:p>
          <a:p>
            <a:endParaRPr lang="en-US" dirty="0"/>
          </a:p>
          <a:p>
            <a:endParaRPr lang="en-US" dirty="0" smtClean="0"/>
          </a:p>
          <a:p>
            <a:r>
              <a:rPr lang="en-US" dirty="0" smtClean="0"/>
              <a:t>Dugan, Mary, George Bergstrom, and </a:t>
            </a:r>
            <a:r>
              <a:rPr lang="en-US" dirty="0" err="1" smtClean="0"/>
              <a:t>Tomalee</a:t>
            </a:r>
            <a:r>
              <a:rPr lang="en-US" dirty="0" smtClean="0"/>
              <a:t> Doan. “Campus Career Collaboration: “Do the Research. Land the Job.” “ </a:t>
            </a:r>
            <a:r>
              <a:rPr lang="en-US" i="1" dirty="0" smtClean="0"/>
              <a:t>College &amp; Undergraduate Libraries </a:t>
            </a:r>
            <a:r>
              <a:rPr lang="en-US" dirty="0" smtClean="0"/>
              <a:t>16, no. 2/3 (April 2009): 122-37.</a:t>
            </a:r>
            <a:endParaRPr lang="en-US" dirty="0"/>
          </a:p>
        </p:txBody>
      </p:sp>
    </p:spTree>
    <p:extLst>
      <p:ext uri="{BB962C8B-B14F-4D97-AF65-F5344CB8AC3E}">
        <p14:creationId xmlns:p14="http://schemas.microsoft.com/office/powerpoint/2010/main" val="653613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55389"/>
            <a:ext cx="9144000" cy="1803717"/>
          </a:xfrm>
        </p:spPr>
        <p:txBody>
          <a:bodyPr>
            <a:normAutofit/>
          </a:bodyPr>
          <a:lstStyle/>
          <a:p>
            <a:pPr algn="ctr"/>
            <a:r>
              <a:rPr lang="en-US" sz="4000" dirty="0" smtClean="0"/>
              <a:t>Purpose of the Study</a:t>
            </a:r>
            <a:endParaRPr lang="en-US" sz="4000" dirty="0"/>
          </a:p>
        </p:txBody>
      </p:sp>
      <p:sp>
        <p:nvSpPr>
          <p:cNvPr id="3" name="Subtitle 2"/>
          <p:cNvSpPr>
            <a:spLocks noGrp="1"/>
          </p:cNvSpPr>
          <p:nvPr>
            <p:ph type="subTitle" idx="1"/>
          </p:nvPr>
        </p:nvSpPr>
        <p:spPr>
          <a:xfrm>
            <a:off x="1524000" y="3506993"/>
            <a:ext cx="9144000" cy="2248348"/>
          </a:xfrm>
        </p:spPr>
        <p:txBody>
          <a:bodyPr/>
          <a:lstStyle/>
          <a:p>
            <a:r>
              <a:rPr lang="en-US" dirty="0" smtClean="0"/>
              <a:t>To find and research examples of academic libraries collaborating with other campus departments in activities that support students</a:t>
            </a:r>
            <a:endParaRPr lang="en-US" dirty="0"/>
          </a:p>
        </p:txBody>
      </p:sp>
    </p:spTree>
    <p:extLst>
      <p:ext uri="{BB962C8B-B14F-4D97-AF65-F5344CB8AC3E}">
        <p14:creationId xmlns:p14="http://schemas.microsoft.com/office/powerpoint/2010/main" val="17402765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California State University - Fresno</a:t>
            </a:r>
            <a:br>
              <a:rPr lang="en-US" dirty="0" smtClean="0"/>
            </a:br>
            <a:r>
              <a:rPr lang="en-US" dirty="0" smtClean="0"/>
              <a:t>(A.K.A. Fresno State)</a:t>
            </a:r>
            <a:endParaRPr lang="en-US" dirty="0"/>
          </a:p>
        </p:txBody>
      </p:sp>
      <p:sp>
        <p:nvSpPr>
          <p:cNvPr id="3" name="Content Placeholder 2"/>
          <p:cNvSpPr>
            <a:spLocks noGrp="1"/>
          </p:cNvSpPr>
          <p:nvPr>
            <p:ph idx="1"/>
          </p:nvPr>
        </p:nvSpPr>
        <p:spPr/>
        <p:txBody>
          <a:bodyPr/>
          <a:lstStyle/>
          <a:p>
            <a:r>
              <a:rPr lang="en-US" dirty="0" smtClean="0"/>
              <a:t>Co-hosting career related workshops and clinic</a:t>
            </a:r>
          </a:p>
          <a:p>
            <a:endParaRPr lang="en-US" dirty="0"/>
          </a:p>
          <a:p>
            <a:endParaRPr lang="en-US" dirty="0" smtClean="0"/>
          </a:p>
          <a:p>
            <a:endParaRPr lang="en-US" dirty="0"/>
          </a:p>
          <a:p>
            <a:endParaRPr lang="en-US" dirty="0" smtClean="0"/>
          </a:p>
          <a:p>
            <a:r>
              <a:rPr lang="en-US" dirty="0" smtClean="0"/>
              <a:t>Pun, Raymond, and Hiromi Kubo. “Beyond Career Collection Development: Academic Libraries Collaborating with Career Center for Student Success.” </a:t>
            </a:r>
            <a:r>
              <a:rPr lang="en-US" i="1" dirty="0" smtClean="0"/>
              <a:t>Public Services Quarterly</a:t>
            </a:r>
            <a:r>
              <a:rPr lang="en-US" dirty="0" smtClean="0"/>
              <a:t> 13, no. 2 (April – June 2017): 134-38.</a:t>
            </a:r>
            <a:endParaRPr lang="en-US" dirty="0"/>
          </a:p>
        </p:txBody>
      </p:sp>
    </p:spTree>
    <p:extLst>
      <p:ext uri="{BB962C8B-B14F-4D97-AF65-F5344CB8AC3E}">
        <p14:creationId xmlns:p14="http://schemas.microsoft.com/office/powerpoint/2010/main" val="2829963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libraries and teaching/learning Centers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46200742"/>
              </p:ext>
            </p:extLst>
          </p:nvPr>
        </p:nvGraphicFramePr>
        <p:xfrm>
          <a:off x="914400" y="2095500"/>
          <a:ext cx="10353675" cy="369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08652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University of Toronto</a:t>
            </a:r>
            <a:br>
              <a:rPr lang="en-US" dirty="0" smtClean="0"/>
            </a:br>
            <a:r>
              <a:rPr lang="en-US" dirty="0" smtClean="0"/>
              <a:t>Ontario, Canada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Instructional librarians receiving instruction from another university department to enhance the librarians’ teaching to students</a:t>
            </a:r>
          </a:p>
          <a:p>
            <a:endParaRPr lang="en-US" dirty="0"/>
          </a:p>
          <a:p>
            <a:endParaRPr lang="en-US" dirty="0" smtClean="0"/>
          </a:p>
          <a:p>
            <a:endParaRPr lang="en-US" dirty="0"/>
          </a:p>
          <a:p>
            <a:endParaRPr lang="en-US" dirty="0" smtClean="0"/>
          </a:p>
          <a:p>
            <a:r>
              <a:rPr lang="en-US" dirty="0" smtClean="0"/>
              <a:t>Bolan, John, et al. “Realizing Partnership Potential: A Report on a Formal Collaboration Between a Teaching and Learning Centre and Libraries and the University of Toronto.” </a:t>
            </a:r>
            <a:r>
              <a:rPr lang="en-US" i="1" dirty="0" smtClean="0"/>
              <a:t>Collected Essays on Learning and Teaching </a:t>
            </a:r>
            <a:r>
              <a:rPr lang="en-US" dirty="0" smtClean="0"/>
              <a:t>(2015): 191-200.</a:t>
            </a:r>
            <a:endParaRPr lang="en-US" dirty="0"/>
          </a:p>
        </p:txBody>
      </p:sp>
    </p:spTree>
    <p:extLst>
      <p:ext uri="{BB962C8B-B14F-4D97-AF65-F5344CB8AC3E}">
        <p14:creationId xmlns:p14="http://schemas.microsoft.com/office/powerpoint/2010/main" val="38230300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Penn State Fayette, The </a:t>
            </a:r>
            <a:r>
              <a:rPr lang="en-US" dirty="0" err="1" smtClean="0"/>
              <a:t>Eberly</a:t>
            </a:r>
            <a:r>
              <a:rPr lang="en-US" dirty="0" smtClean="0"/>
              <a:t> Campus; Lemont Furnace, PA </a:t>
            </a:r>
            <a:endParaRPr lang="en-US" dirty="0"/>
          </a:p>
        </p:txBody>
      </p:sp>
      <p:sp>
        <p:nvSpPr>
          <p:cNvPr id="3" name="Content Placeholder 2"/>
          <p:cNvSpPr>
            <a:spLocks noGrp="1"/>
          </p:cNvSpPr>
          <p:nvPr>
            <p:ph idx="1"/>
          </p:nvPr>
        </p:nvSpPr>
        <p:spPr/>
        <p:txBody>
          <a:bodyPr/>
          <a:lstStyle/>
          <a:p>
            <a:r>
              <a:rPr lang="en-US" dirty="0" smtClean="0"/>
              <a:t>Co-teaching instructional sessions to classes of students</a:t>
            </a:r>
          </a:p>
          <a:p>
            <a:endParaRPr lang="en-US" dirty="0"/>
          </a:p>
          <a:p>
            <a:endParaRPr lang="en-US" dirty="0" smtClean="0"/>
          </a:p>
          <a:p>
            <a:endParaRPr lang="en-US" dirty="0"/>
          </a:p>
          <a:p>
            <a:endParaRPr lang="en-US" dirty="0" smtClean="0"/>
          </a:p>
          <a:p>
            <a:r>
              <a:rPr lang="en-US" dirty="0" smtClean="0"/>
              <a:t>Peterson, Claudia C., and Mary Inks </a:t>
            </a:r>
            <a:r>
              <a:rPr lang="en-US" dirty="0" err="1" smtClean="0"/>
              <a:t>Budinsky</a:t>
            </a:r>
            <a:r>
              <a:rPr lang="en-US" dirty="0" smtClean="0"/>
              <a:t>. “Successful Collaboration Between Learning Partners: The Small Campus Experience.” </a:t>
            </a:r>
            <a:r>
              <a:rPr lang="en-US" i="1" dirty="0" smtClean="0"/>
              <a:t>College &amp; Research Libraries News </a:t>
            </a:r>
            <a:r>
              <a:rPr lang="en-US" dirty="0" smtClean="0"/>
              <a:t>76, no. 4 (April 2015): 206-09.</a:t>
            </a:r>
            <a:endParaRPr lang="en-US" dirty="0"/>
          </a:p>
        </p:txBody>
      </p:sp>
    </p:spTree>
    <p:extLst>
      <p:ext uri="{BB962C8B-B14F-4D97-AF65-F5344CB8AC3E}">
        <p14:creationId xmlns:p14="http://schemas.microsoft.com/office/powerpoint/2010/main" val="35072975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Libraries and Student Services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16789333"/>
              </p:ext>
            </p:extLst>
          </p:nvPr>
        </p:nvGraphicFramePr>
        <p:xfrm>
          <a:off x="914400" y="2095500"/>
          <a:ext cx="10353675" cy="369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6985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Lehman College (College of CUNY)</a:t>
            </a:r>
            <a:br>
              <a:rPr lang="en-US" dirty="0" smtClean="0"/>
            </a:br>
            <a:r>
              <a:rPr lang="en-US" dirty="0" smtClean="0"/>
              <a:t>Bronx, NY</a:t>
            </a:r>
            <a:endParaRPr lang="en-US" dirty="0"/>
          </a:p>
        </p:txBody>
      </p:sp>
      <p:sp>
        <p:nvSpPr>
          <p:cNvPr id="3" name="Content Placeholder 2"/>
          <p:cNvSpPr>
            <a:spLocks noGrp="1"/>
          </p:cNvSpPr>
          <p:nvPr>
            <p:ph idx="1"/>
          </p:nvPr>
        </p:nvSpPr>
        <p:spPr/>
        <p:txBody>
          <a:bodyPr/>
          <a:lstStyle/>
          <a:p>
            <a:r>
              <a:rPr lang="en-US" dirty="0" smtClean="0"/>
              <a:t>Collaborating to help students with disabilities</a:t>
            </a:r>
          </a:p>
          <a:p>
            <a:endParaRPr lang="en-US" dirty="0"/>
          </a:p>
          <a:p>
            <a:endParaRPr lang="en-US" dirty="0" smtClean="0"/>
          </a:p>
          <a:p>
            <a:endParaRPr lang="en-US" dirty="0"/>
          </a:p>
          <a:p>
            <a:endParaRPr lang="en-US" dirty="0" smtClean="0"/>
          </a:p>
          <a:p>
            <a:r>
              <a:rPr lang="en-US" dirty="0" err="1" smtClean="0"/>
              <a:t>Arzola</a:t>
            </a:r>
            <a:r>
              <a:rPr lang="en-US" dirty="0" smtClean="0"/>
              <a:t>, Rebecca. “Collaboration Between the Library and Office of Student Disability Services.” </a:t>
            </a:r>
            <a:r>
              <a:rPr lang="en-US" i="1" dirty="0" smtClean="0"/>
              <a:t>Digital Library Perspectives </a:t>
            </a:r>
            <a:r>
              <a:rPr lang="en-US" dirty="0" smtClean="0"/>
              <a:t>32, no. 2 (2016): 117-26.</a:t>
            </a:r>
            <a:endParaRPr lang="en-US" dirty="0"/>
          </a:p>
        </p:txBody>
      </p:sp>
    </p:spTree>
    <p:extLst>
      <p:ext uri="{BB962C8B-B14F-4D97-AF65-F5344CB8AC3E}">
        <p14:creationId xmlns:p14="http://schemas.microsoft.com/office/powerpoint/2010/main" val="42088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Mississippi State University</a:t>
            </a:r>
            <a:br>
              <a:rPr lang="en-US" dirty="0" smtClean="0"/>
            </a:br>
            <a:r>
              <a:rPr lang="en-US" dirty="0" smtClean="0"/>
              <a:t>Starkville, </a:t>
            </a:r>
            <a:r>
              <a:rPr lang="en-US" dirty="0" err="1" smtClean="0"/>
              <a:t>Ms</a:t>
            </a:r>
            <a:endParaRPr lang="en-US" dirty="0"/>
          </a:p>
        </p:txBody>
      </p:sp>
      <p:sp>
        <p:nvSpPr>
          <p:cNvPr id="3" name="Content Placeholder 2"/>
          <p:cNvSpPr>
            <a:spLocks noGrp="1"/>
          </p:cNvSpPr>
          <p:nvPr>
            <p:ph idx="1"/>
          </p:nvPr>
        </p:nvSpPr>
        <p:spPr/>
        <p:txBody>
          <a:bodyPr/>
          <a:lstStyle/>
          <a:p>
            <a:r>
              <a:rPr lang="en-US" dirty="0" smtClean="0"/>
              <a:t>Mentoring and leading students in a university service learning program</a:t>
            </a:r>
          </a:p>
          <a:p>
            <a:endParaRPr lang="en-US" dirty="0"/>
          </a:p>
          <a:p>
            <a:endParaRPr lang="en-US" dirty="0" smtClean="0"/>
          </a:p>
          <a:p>
            <a:endParaRPr lang="en-US" dirty="0"/>
          </a:p>
          <a:p>
            <a:endParaRPr lang="en-US" dirty="0" smtClean="0"/>
          </a:p>
          <a:p>
            <a:r>
              <a:rPr lang="en-US" dirty="0" smtClean="0"/>
              <a:t>Hall, Susan A. “Embedded Literacy Programs within a First-Year Service Learning Course: Opportunities for Library Outreach and Instruction.” </a:t>
            </a:r>
            <a:r>
              <a:rPr lang="en-US" i="1" dirty="0" smtClean="0"/>
              <a:t>Codex: The Journal of the Louisiana Chapter of the ACRL</a:t>
            </a:r>
            <a:r>
              <a:rPr lang="en-US" dirty="0" smtClean="0"/>
              <a:t> 1, no. 4 (2012): 27-36.</a:t>
            </a:r>
          </a:p>
          <a:p>
            <a:endParaRPr lang="en-US" dirty="0"/>
          </a:p>
        </p:txBody>
      </p:sp>
    </p:spTree>
    <p:extLst>
      <p:ext uri="{BB962C8B-B14F-4D97-AF65-F5344CB8AC3E}">
        <p14:creationId xmlns:p14="http://schemas.microsoft.com/office/powerpoint/2010/main" val="3413700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Texas A&amp;M University</a:t>
            </a:r>
            <a:br>
              <a:rPr lang="en-US" dirty="0" smtClean="0"/>
            </a:br>
            <a:r>
              <a:rPr lang="en-US" dirty="0" smtClean="0"/>
              <a:t>College Station, TX</a:t>
            </a:r>
            <a:endParaRPr lang="en-US" dirty="0"/>
          </a:p>
        </p:txBody>
      </p:sp>
      <p:sp>
        <p:nvSpPr>
          <p:cNvPr id="3" name="Content Placeholder 2"/>
          <p:cNvSpPr>
            <a:spLocks noGrp="1"/>
          </p:cNvSpPr>
          <p:nvPr>
            <p:ph idx="1"/>
          </p:nvPr>
        </p:nvSpPr>
        <p:spPr/>
        <p:txBody>
          <a:bodyPr/>
          <a:lstStyle/>
          <a:p>
            <a:r>
              <a:rPr lang="en-US" dirty="0" smtClean="0"/>
              <a:t>Promoting the library to new students</a:t>
            </a:r>
          </a:p>
          <a:p>
            <a:endParaRPr lang="en-US" dirty="0"/>
          </a:p>
          <a:p>
            <a:endParaRPr lang="en-US" dirty="0" smtClean="0"/>
          </a:p>
          <a:p>
            <a:endParaRPr lang="en-US" dirty="0"/>
          </a:p>
          <a:p>
            <a:endParaRPr lang="en-US" dirty="0" smtClean="0"/>
          </a:p>
          <a:p>
            <a:r>
              <a:rPr lang="en-US" dirty="0" smtClean="0"/>
              <a:t>Engle, Lea Susan. “Hitching Your Wagon to the Right Star: A Case Study in Collaboration.” </a:t>
            </a:r>
            <a:r>
              <a:rPr lang="en-US" i="1" dirty="0" smtClean="0"/>
              <a:t>College &amp; Undergraduate Libraries </a:t>
            </a:r>
            <a:r>
              <a:rPr lang="en-US" dirty="0" smtClean="0"/>
              <a:t>18, no. 2/3 (April 2011): 249-260.</a:t>
            </a:r>
            <a:endParaRPr lang="en-US" dirty="0"/>
          </a:p>
        </p:txBody>
      </p:sp>
    </p:spTree>
    <p:extLst>
      <p:ext uri="{BB962C8B-B14F-4D97-AF65-F5344CB8AC3E}">
        <p14:creationId xmlns:p14="http://schemas.microsoft.com/office/powerpoint/2010/main" val="3228173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libraries collaborating with multiple departments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5777186"/>
              </p:ext>
            </p:extLst>
          </p:nvPr>
        </p:nvGraphicFramePr>
        <p:xfrm>
          <a:off x="914400" y="2095500"/>
          <a:ext cx="10353675" cy="369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1280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University of North Carolina</a:t>
            </a:r>
            <a:br>
              <a:rPr lang="en-US" dirty="0" smtClean="0"/>
            </a:br>
            <a:r>
              <a:rPr lang="en-US" dirty="0" smtClean="0"/>
              <a:t>(Charlotte campus)</a:t>
            </a:r>
            <a:endParaRPr lang="en-US" dirty="0"/>
          </a:p>
        </p:txBody>
      </p:sp>
      <p:sp>
        <p:nvSpPr>
          <p:cNvPr id="3" name="Content Placeholder 2"/>
          <p:cNvSpPr>
            <a:spLocks noGrp="1"/>
          </p:cNvSpPr>
          <p:nvPr>
            <p:ph idx="1"/>
          </p:nvPr>
        </p:nvSpPr>
        <p:spPr>
          <a:xfrm>
            <a:off x="913795" y="2096063"/>
            <a:ext cx="10353762" cy="3917461"/>
          </a:xfrm>
        </p:spPr>
        <p:txBody>
          <a:bodyPr>
            <a:normAutofit/>
          </a:bodyPr>
          <a:lstStyle/>
          <a:p>
            <a:r>
              <a:rPr lang="en-US" dirty="0" smtClean="0"/>
              <a:t>Library collaborated with the following departments:</a:t>
            </a:r>
          </a:p>
          <a:p>
            <a:pPr lvl="1"/>
            <a:r>
              <a:rPr lang="en-US" dirty="0" smtClean="0"/>
              <a:t>Dean of Students Office</a:t>
            </a:r>
          </a:p>
          <a:p>
            <a:pPr lvl="1"/>
            <a:r>
              <a:rPr lang="en-US" dirty="0" smtClean="0"/>
              <a:t>Career Services Department</a:t>
            </a:r>
          </a:p>
          <a:p>
            <a:pPr lvl="1"/>
            <a:r>
              <a:rPr lang="en-US" dirty="0" smtClean="0"/>
              <a:t>Undergraduate Admissions Office</a:t>
            </a:r>
          </a:p>
          <a:p>
            <a:pPr lvl="1"/>
            <a:r>
              <a:rPr lang="en-US" dirty="0" smtClean="0"/>
              <a:t>Graduate Admissions Office</a:t>
            </a:r>
          </a:p>
          <a:p>
            <a:pPr marL="0" indent="0">
              <a:buNone/>
            </a:pPr>
            <a:endParaRPr lang="en-US" dirty="0" smtClean="0"/>
          </a:p>
          <a:p>
            <a:r>
              <a:rPr lang="en-US" dirty="0" smtClean="0"/>
              <a:t>Eads, </a:t>
            </a:r>
            <a:r>
              <a:rPr lang="en-US" dirty="0" err="1" smtClean="0"/>
              <a:t>Denelle</a:t>
            </a:r>
            <a:r>
              <a:rPr lang="en-US" dirty="0" smtClean="0"/>
              <a:t>, Rebecca Freeman, and Valerie Freeman. “Cross Collaborations: Librarians Stepping Out of the Box to Serve Students.” </a:t>
            </a:r>
            <a:r>
              <a:rPr lang="en-US" i="1" dirty="0" smtClean="0"/>
              <a:t>Collaborative Librarianship</a:t>
            </a:r>
            <a:r>
              <a:rPr lang="en-US" dirty="0" smtClean="0"/>
              <a:t> 7, no. 3 (2015): 109-19.</a:t>
            </a:r>
            <a:endParaRPr lang="en-US" dirty="0"/>
          </a:p>
        </p:txBody>
      </p:sp>
    </p:spTree>
    <p:extLst>
      <p:ext uri="{BB962C8B-B14F-4D97-AF65-F5344CB8AC3E}">
        <p14:creationId xmlns:p14="http://schemas.microsoft.com/office/powerpoint/2010/main" val="1369381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Campus departments</a:t>
            </a:r>
            <a:endParaRPr lang="en-US" dirty="0"/>
          </a:p>
        </p:txBody>
      </p:sp>
      <p:sp>
        <p:nvSpPr>
          <p:cNvPr id="3" name="Content Placeholder 2"/>
          <p:cNvSpPr>
            <a:spLocks noGrp="1"/>
          </p:cNvSpPr>
          <p:nvPr>
            <p:ph idx="1"/>
          </p:nvPr>
        </p:nvSpPr>
        <p:spPr>
          <a:xfrm>
            <a:off x="913795" y="2581836"/>
            <a:ext cx="10353762" cy="3209364"/>
          </a:xfrm>
        </p:spPr>
        <p:txBody>
          <a:bodyPr/>
          <a:lstStyle/>
          <a:p>
            <a:r>
              <a:rPr lang="en-US" dirty="0" smtClean="0"/>
              <a:t>Writing Centers</a:t>
            </a:r>
          </a:p>
          <a:p>
            <a:r>
              <a:rPr lang="en-US" dirty="0" smtClean="0"/>
              <a:t>Career Services Departments</a:t>
            </a:r>
          </a:p>
          <a:p>
            <a:r>
              <a:rPr lang="en-US" dirty="0" smtClean="0"/>
              <a:t>Teaching/Learning Centers</a:t>
            </a:r>
          </a:p>
          <a:p>
            <a:r>
              <a:rPr lang="en-US" dirty="0" smtClean="0"/>
              <a:t>Student Services Departments/Offices</a:t>
            </a:r>
          </a:p>
          <a:p>
            <a:r>
              <a:rPr lang="en-US" dirty="0" smtClean="0"/>
              <a:t>Multiple Departments</a:t>
            </a:r>
          </a:p>
          <a:p>
            <a:endParaRPr lang="en-US" dirty="0"/>
          </a:p>
        </p:txBody>
      </p:sp>
    </p:spTree>
    <p:extLst>
      <p:ext uri="{BB962C8B-B14F-4D97-AF65-F5344CB8AC3E}">
        <p14:creationId xmlns:p14="http://schemas.microsoft.com/office/powerpoint/2010/main" val="23054291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913795" y="2667896"/>
            <a:ext cx="10353762" cy="3123303"/>
          </a:xfrm>
        </p:spPr>
        <p:txBody>
          <a:bodyPr/>
          <a:lstStyle/>
          <a:p>
            <a:r>
              <a:rPr lang="en-US" dirty="0" smtClean="0"/>
              <a:t>Academic libraries can work together with other departments at their colleges or universities for the benefit of students. Academic libraries can collaborate with writing centers, career services departments, and many other campus departments. Collaborating with some departments may require much time and work, but any positive student outcomes will be worth it all.</a:t>
            </a:r>
          </a:p>
          <a:p>
            <a:pPr marL="0" indent="0">
              <a:buNone/>
            </a:pPr>
            <a:endParaRPr lang="en-US" dirty="0"/>
          </a:p>
        </p:txBody>
      </p:sp>
    </p:spTree>
    <p:extLst>
      <p:ext uri="{BB962C8B-B14F-4D97-AF65-F5344CB8AC3E}">
        <p14:creationId xmlns:p14="http://schemas.microsoft.com/office/powerpoint/2010/main" val="24635281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a:xfrm>
            <a:off x="913795" y="2474258"/>
            <a:ext cx="10353762" cy="3316941"/>
          </a:xfrm>
        </p:spPr>
        <p:txBody>
          <a:bodyPr/>
          <a:lstStyle/>
          <a:p>
            <a:r>
              <a:rPr lang="en-US" dirty="0" smtClean="0"/>
              <a:t>Discover opportunities for collaboration at your institution.</a:t>
            </a:r>
          </a:p>
          <a:p>
            <a:r>
              <a:rPr lang="en-US" dirty="0" smtClean="0"/>
              <a:t>Seek the advice of librarians who have collaborated with other campus departments.</a:t>
            </a:r>
          </a:p>
          <a:p>
            <a:r>
              <a:rPr lang="en-US" dirty="0" smtClean="0"/>
              <a:t>Initiate the first contact with the campus department.</a:t>
            </a:r>
          </a:p>
          <a:p>
            <a:r>
              <a:rPr lang="en-US" dirty="0" smtClean="0"/>
              <a:t>Find out what your library and the other campus department have in common. For example, does your library and the other department have any purpose in common, such as “We both are here to help students”?</a:t>
            </a:r>
            <a:endParaRPr lang="en-US" dirty="0"/>
          </a:p>
        </p:txBody>
      </p:sp>
    </p:spTree>
    <p:extLst>
      <p:ext uri="{BB962C8B-B14F-4D97-AF65-F5344CB8AC3E}">
        <p14:creationId xmlns:p14="http://schemas.microsoft.com/office/powerpoint/2010/main" val="42657903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989099" y="2612431"/>
            <a:ext cx="10353762" cy="3695136"/>
          </a:xfrm>
        </p:spPr>
        <p:txBody>
          <a:bodyPr>
            <a:normAutofit/>
          </a:bodyPr>
          <a:lstStyle/>
          <a:p>
            <a:pPr marL="0" indent="0" algn="ctr">
              <a:buNone/>
            </a:pPr>
            <a:r>
              <a:rPr lang="en-US" sz="9600" dirty="0" smtClean="0">
                <a:solidFill>
                  <a:srgbClr val="FFFF00"/>
                </a:solidFill>
              </a:rPr>
              <a:t>?</a:t>
            </a:r>
            <a:endParaRPr lang="en-US" sz="9600" dirty="0">
              <a:solidFill>
                <a:srgbClr val="FFFF00"/>
              </a:solidFill>
            </a:endParaRPr>
          </a:p>
        </p:txBody>
      </p:sp>
    </p:spTree>
    <p:extLst>
      <p:ext uri="{BB962C8B-B14F-4D97-AF65-F5344CB8AC3E}">
        <p14:creationId xmlns:p14="http://schemas.microsoft.com/office/powerpoint/2010/main" val="3371007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7435" y="1001042"/>
            <a:ext cx="9311640" cy="1293028"/>
          </a:xfrm>
        </p:spPr>
        <p:txBody>
          <a:bodyPr>
            <a:normAutofit/>
          </a:bodyPr>
          <a:lstStyle/>
          <a:p>
            <a:pPr algn="ctr"/>
            <a:r>
              <a:rPr lang="en-US" sz="4000" dirty="0" smtClean="0"/>
              <a:t>The Association of College &amp; Research Libraries</a:t>
            </a:r>
            <a:endParaRPr lang="en-US" sz="4000" dirty="0"/>
          </a:p>
        </p:txBody>
      </p:sp>
      <p:sp>
        <p:nvSpPr>
          <p:cNvPr id="3" name="Content Placeholder 2"/>
          <p:cNvSpPr>
            <a:spLocks noGrp="1"/>
          </p:cNvSpPr>
          <p:nvPr>
            <p:ph idx="1"/>
          </p:nvPr>
        </p:nvSpPr>
        <p:spPr>
          <a:xfrm>
            <a:off x="838200" y="3033656"/>
            <a:ext cx="10515600" cy="3143306"/>
          </a:xfrm>
        </p:spPr>
        <p:txBody>
          <a:bodyPr>
            <a:normAutofit/>
          </a:bodyPr>
          <a:lstStyle/>
          <a:p>
            <a:pPr marL="0" indent="0">
              <a:buNone/>
            </a:pPr>
            <a:r>
              <a:rPr lang="en-US" dirty="0" smtClean="0"/>
              <a:t>“Library personnel collaborate with faculty and others regarding ways to incorporate library collections and services into effective education experiences for students.”</a:t>
            </a:r>
          </a:p>
          <a:p>
            <a:pPr marL="0" indent="0">
              <a:buNone/>
            </a:pPr>
            <a:endParaRPr lang="en-US" dirty="0" smtClean="0"/>
          </a:p>
          <a:p>
            <a:pPr marL="0" indent="0">
              <a:buNone/>
            </a:pPr>
            <a:endParaRPr lang="en-US" dirty="0"/>
          </a:p>
          <a:p>
            <a:pPr marL="0" indent="0">
              <a:buNone/>
            </a:pPr>
            <a:r>
              <a:rPr lang="en-US" sz="2000" dirty="0" smtClean="0"/>
              <a:t>In “Standards for Libraries in Higher Education” document. Approved by the ACRL Board of Directors in October 2011. Above quote is list item 3.1, in subsection “3. Educational Role” in section “Performance Indicators for Each Principle”</a:t>
            </a:r>
            <a:endParaRPr lang="en-US" sz="2000" dirty="0"/>
          </a:p>
        </p:txBody>
      </p:sp>
    </p:spTree>
    <p:extLst>
      <p:ext uri="{BB962C8B-B14F-4D97-AF65-F5344CB8AC3E}">
        <p14:creationId xmlns:p14="http://schemas.microsoft.com/office/powerpoint/2010/main" val="1982495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892" y="656796"/>
            <a:ext cx="8610600" cy="1293028"/>
          </a:xfrm>
        </p:spPr>
        <p:txBody>
          <a:bodyPr>
            <a:normAutofit/>
          </a:bodyPr>
          <a:lstStyle/>
          <a:p>
            <a:pPr algn="ctr"/>
            <a:r>
              <a:rPr lang="en-US" sz="4000" dirty="0" smtClean="0"/>
              <a:t>Methodology</a:t>
            </a:r>
            <a:endParaRPr lang="en-US" sz="4000" dirty="0"/>
          </a:p>
        </p:txBody>
      </p:sp>
      <p:sp>
        <p:nvSpPr>
          <p:cNvPr id="3" name="Subtitle 2"/>
          <p:cNvSpPr>
            <a:spLocks noGrp="1"/>
          </p:cNvSpPr>
          <p:nvPr>
            <p:ph idx="1"/>
          </p:nvPr>
        </p:nvSpPr>
        <p:spPr>
          <a:xfrm>
            <a:off x="838200" y="2043953"/>
            <a:ext cx="10515600" cy="3896341"/>
          </a:xfrm>
        </p:spPr>
        <p:txBody>
          <a:bodyPr/>
          <a:lstStyle/>
          <a:p>
            <a:r>
              <a:rPr lang="en-US" dirty="0" smtClean="0"/>
              <a:t>Academic Search Complete</a:t>
            </a:r>
          </a:p>
          <a:p>
            <a:r>
              <a:rPr lang="en-US" dirty="0" smtClean="0"/>
              <a:t>Academic Search Premier</a:t>
            </a:r>
            <a:endParaRPr lang="en-US" dirty="0"/>
          </a:p>
          <a:p>
            <a:r>
              <a:rPr lang="en-US" dirty="0" smtClean="0"/>
              <a:t>ERIC</a:t>
            </a:r>
          </a:p>
          <a:p>
            <a:r>
              <a:rPr lang="en-US" dirty="0" smtClean="0"/>
              <a:t>Information Science &amp; Technology Abstracts (ISTA)</a:t>
            </a:r>
          </a:p>
          <a:p>
            <a:r>
              <a:rPr lang="en-US" dirty="0" smtClean="0"/>
              <a:t>Library and Information Science Source</a:t>
            </a:r>
          </a:p>
          <a:p>
            <a:r>
              <a:rPr lang="en-US" dirty="0" smtClean="0"/>
              <a:t>Library, Information Science &amp; Technology Abstracts (LISTA)</a:t>
            </a:r>
          </a:p>
          <a:p>
            <a:r>
              <a:rPr lang="en-US" dirty="0" smtClean="0"/>
              <a:t>LISTA with Full Text</a:t>
            </a:r>
          </a:p>
          <a:p>
            <a:endParaRPr lang="en-US" dirty="0" smtClean="0"/>
          </a:p>
          <a:p>
            <a:endParaRPr lang="en-US" dirty="0"/>
          </a:p>
        </p:txBody>
      </p:sp>
    </p:spTree>
    <p:extLst>
      <p:ext uri="{BB962C8B-B14F-4D97-AF65-F5344CB8AC3E}">
        <p14:creationId xmlns:p14="http://schemas.microsoft.com/office/powerpoint/2010/main" val="3594886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84094"/>
            <a:ext cx="9144000" cy="1323191"/>
          </a:xfrm>
        </p:spPr>
        <p:txBody>
          <a:bodyPr>
            <a:normAutofit/>
          </a:bodyPr>
          <a:lstStyle/>
          <a:p>
            <a:r>
              <a:rPr lang="en-US" sz="4000" dirty="0" smtClean="0"/>
              <a:t>Scope/Limitations of the Study</a:t>
            </a:r>
            <a:endParaRPr lang="en-US" sz="4000" dirty="0"/>
          </a:p>
        </p:txBody>
      </p:sp>
      <p:sp>
        <p:nvSpPr>
          <p:cNvPr id="3" name="Subtitle 2"/>
          <p:cNvSpPr>
            <a:spLocks noGrp="1"/>
          </p:cNvSpPr>
          <p:nvPr>
            <p:ph type="subTitle" idx="1"/>
          </p:nvPr>
        </p:nvSpPr>
        <p:spPr>
          <a:xfrm>
            <a:off x="1524000" y="3107187"/>
            <a:ext cx="9144000" cy="1655762"/>
          </a:xfrm>
        </p:spPr>
        <p:txBody>
          <a:bodyPr>
            <a:normAutofit fontScale="92500" lnSpcReduction="10000"/>
          </a:bodyPr>
          <a:lstStyle/>
          <a:p>
            <a:r>
              <a:rPr lang="en-US" dirty="0" smtClean="0"/>
              <a:t>This study is international in scope, including 27 articles about libraries from the U.S. and other countries. The study is limited to academic libraries. Also, the study is limited to articles published from 2007 – 2017. </a:t>
            </a:r>
            <a:endParaRPr lang="en-US" dirty="0"/>
          </a:p>
        </p:txBody>
      </p:sp>
    </p:spTree>
    <p:extLst>
      <p:ext uri="{BB962C8B-B14F-4D97-AF65-F5344CB8AC3E}">
        <p14:creationId xmlns:p14="http://schemas.microsoft.com/office/powerpoint/2010/main" val="29997288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Overview of the Study</a:t>
            </a:r>
            <a:endParaRPr lang="en-US" dirty="0"/>
          </a:p>
        </p:txBody>
      </p:sp>
    </p:spTree>
    <p:extLst>
      <p:ext uri="{BB962C8B-B14F-4D97-AF65-F5344CB8AC3E}">
        <p14:creationId xmlns:p14="http://schemas.microsoft.com/office/powerpoint/2010/main" val="32347715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Publication Years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23514320"/>
              </p:ext>
            </p:extLst>
          </p:nvPr>
        </p:nvGraphicFramePr>
        <p:xfrm>
          <a:off x="913880" y="2299895"/>
          <a:ext cx="10353676" cy="2865120"/>
        </p:xfrm>
        <a:graphic>
          <a:graphicData uri="http://schemas.openxmlformats.org/drawingml/2006/table">
            <a:tbl>
              <a:tblPr firstRow="1" bandRow="1">
                <a:tableStyleId>{5C22544A-7EE6-4342-B048-85BDC9FD1C3A}</a:tableStyleId>
              </a:tblPr>
              <a:tblGrid>
                <a:gridCol w="2588419">
                  <a:extLst>
                    <a:ext uri="{9D8B030D-6E8A-4147-A177-3AD203B41FA5}">
                      <a16:colId xmlns:a16="http://schemas.microsoft.com/office/drawing/2014/main" val="2320383297"/>
                    </a:ext>
                  </a:extLst>
                </a:gridCol>
                <a:gridCol w="2588419">
                  <a:extLst>
                    <a:ext uri="{9D8B030D-6E8A-4147-A177-3AD203B41FA5}">
                      <a16:colId xmlns:a16="http://schemas.microsoft.com/office/drawing/2014/main" val="1138548187"/>
                    </a:ext>
                  </a:extLst>
                </a:gridCol>
                <a:gridCol w="2588419">
                  <a:extLst>
                    <a:ext uri="{9D8B030D-6E8A-4147-A177-3AD203B41FA5}">
                      <a16:colId xmlns:a16="http://schemas.microsoft.com/office/drawing/2014/main" val="4229849616"/>
                    </a:ext>
                  </a:extLst>
                </a:gridCol>
                <a:gridCol w="2588419">
                  <a:extLst>
                    <a:ext uri="{9D8B030D-6E8A-4147-A177-3AD203B41FA5}">
                      <a16:colId xmlns:a16="http://schemas.microsoft.com/office/drawing/2014/main" val="2142522886"/>
                    </a:ext>
                  </a:extLst>
                </a:gridCol>
              </a:tblGrid>
              <a:tr h="370840">
                <a:tc>
                  <a:txBody>
                    <a:bodyPr/>
                    <a:lstStyle/>
                    <a:p>
                      <a:pPr algn="ctr"/>
                      <a:r>
                        <a:rPr lang="en-US" dirty="0" smtClean="0"/>
                        <a:t>Publication</a:t>
                      </a:r>
                      <a:r>
                        <a:rPr lang="en-US" baseline="0" dirty="0" smtClean="0"/>
                        <a:t> Year</a:t>
                      </a:r>
                      <a:endParaRPr lang="en-US" dirty="0"/>
                    </a:p>
                  </a:txBody>
                  <a:tcPr/>
                </a:tc>
                <a:tc>
                  <a:txBody>
                    <a:bodyPr/>
                    <a:lstStyle/>
                    <a:p>
                      <a:pPr algn="ctr"/>
                      <a:r>
                        <a:rPr lang="en-US" dirty="0" smtClean="0"/>
                        <a:t>Number of Articles</a:t>
                      </a:r>
                      <a:endParaRPr lang="en-US" dirty="0"/>
                    </a:p>
                  </a:txBody>
                  <a:tcPr/>
                </a:tc>
                <a:tc>
                  <a:txBody>
                    <a:bodyPr/>
                    <a:lstStyle/>
                    <a:p>
                      <a:pPr algn="ctr"/>
                      <a:r>
                        <a:rPr lang="en-US" dirty="0" smtClean="0"/>
                        <a:t>Publication Year/Total</a:t>
                      </a:r>
                      <a:endParaRPr lang="en-US" dirty="0"/>
                    </a:p>
                  </a:txBody>
                  <a:tcPr/>
                </a:tc>
                <a:tc>
                  <a:txBody>
                    <a:bodyPr/>
                    <a:lstStyle/>
                    <a:p>
                      <a:pPr algn="ctr"/>
                      <a:r>
                        <a:rPr lang="en-US" dirty="0" smtClean="0"/>
                        <a:t>Number of Articles</a:t>
                      </a:r>
                      <a:endParaRPr lang="en-US" dirty="0"/>
                    </a:p>
                  </a:txBody>
                  <a:tcPr/>
                </a:tc>
                <a:extLst>
                  <a:ext uri="{0D108BD9-81ED-4DB2-BD59-A6C34878D82A}">
                    <a16:rowId xmlns:a16="http://schemas.microsoft.com/office/drawing/2014/main" val="3620119586"/>
                  </a:ext>
                </a:extLst>
              </a:tr>
              <a:tr h="370840">
                <a:tc>
                  <a:txBody>
                    <a:bodyPr/>
                    <a:lstStyle/>
                    <a:p>
                      <a:pPr algn="ctr"/>
                      <a:r>
                        <a:rPr lang="en-US" dirty="0" smtClean="0"/>
                        <a:t>2007</a:t>
                      </a:r>
                      <a:endParaRPr lang="en-US" dirty="0"/>
                    </a:p>
                  </a:txBody>
                  <a:tcPr/>
                </a:tc>
                <a:tc>
                  <a:txBody>
                    <a:bodyPr/>
                    <a:lstStyle/>
                    <a:p>
                      <a:pPr algn="ctr"/>
                      <a:r>
                        <a:rPr lang="en-US" dirty="0" smtClean="0"/>
                        <a:t>2</a:t>
                      </a:r>
                      <a:endParaRPr lang="en-US" dirty="0"/>
                    </a:p>
                  </a:txBody>
                  <a:tcPr/>
                </a:tc>
                <a:tc>
                  <a:txBody>
                    <a:bodyPr/>
                    <a:lstStyle/>
                    <a:p>
                      <a:pPr algn="ctr"/>
                      <a:r>
                        <a:rPr lang="en-US" dirty="0" smtClean="0"/>
                        <a:t>2013</a:t>
                      </a:r>
                      <a:endParaRPr lang="en-US" dirty="0"/>
                    </a:p>
                  </a:txBody>
                  <a:tcPr/>
                </a:tc>
                <a:tc>
                  <a:txBody>
                    <a:bodyPr/>
                    <a:lstStyle/>
                    <a:p>
                      <a:pPr algn="ctr"/>
                      <a:r>
                        <a:rPr lang="en-US" dirty="0" smtClean="0"/>
                        <a:t>3</a:t>
                      </a:r>
                      <a:endParaRPr lang="en-US" dirty="0"/>
                    </a:p>
                  </a:txBody>
                  <a:tcPr/>
                </a:tc>
                <a:extLst>
                  <a:ext uri="{0D108BD9-81ED-4DB2-BD59-A6C34878D82A}">
                    <a16:rowId xmlns:a16="http://schemas.microsoft.com/office/drawing/2014/main" val="2378048822"/>
                  </a:ext>
                </a:extLst>
              </a:tr>
              <a:tr h="370840">
                <a:tc>
                  <a:txBody>
                    <a:bodyPr/>
                    <a:lstStyle/>
                    <a:p>
                      <a:pPr algn="ctr"/>
                      <a:r>
                        <a:rPr lang="en-US" dirty="0" smtClean="0"/>
                        <a:t>2008</a:t>
                      </a:r>
                      <a:endParaRPr lang="en-US" dirty="0"/>
                    </a:p>
                  </a:txBody>
                  <a:tcPr/>
                </a:tc>
                <a:tc>
                  <a:txBody>
                    <a:bodyPr/>
                    <a:lstStyle/>
                    <a:p>
                      <a:pPr algn="ctr"/>
                      <a:r>
                        <a:rPr lang="en-US" dirty="0" smtClean="0"/>
                        <a:t>1</a:t>
                      </a:r>
                      <a:endParaRPr lang="en-US" dirty="0"/>
                    </a:p>
                  </a:txBody>
                  <a:tcPr/>
                </a:tc>
                <a:tc>
                  <a:txBody>
                    <a:bodyPr/>
                    <a:lstStyle/>
                    <a:p>
                      <a:pPr algn="ctr"/>
                      <a:r>
                        <a:rPr lang="en-US" dirty="0" smtClean="0"/>
                        <a:t>2014</a:t>
                      </a:r>
                      <a:endParaRPr lang="en-US" dirty="0"/>
                    </a:p>
                  </a:txBody>
                  <a:tcPr/>
                </a:tc>
                <a:tc>
                  <a:txBody>
                    <a:bodyPr/>
                    <a:lstStyle/>
                    <a:p>
                      <a:pPr algn="ctr"/>
                      <a:r>
                        <a:rPr lang="en-US" dirty="0" smtClean="0"/>
                        <a:t>1</a:t>
                      </a:r>
                      <a:endParaRPr lang="en-US" dirty="0"/>
                    </a:p>
                  </a:txBody>
                  <a:tcPr/>
                </a:tc>
                <a:extLst>
                  <a:ext uri="{0D108BD9-81ED-4DB2-BD59-A6C34878D82A}">
                    <a16:rowId xmlns:a16="http://schemas.microsoft.com/office/drawing/2014/main" val="1121041395"/>
                  </a:ext>
                </a:extLst>
              </a:tr>
              <a:tr h="370840">
                <a:tc>
                  <a:txBody>
                    <a:bodyPr/>
                    <a:lstStyle/>
                    <a:p>
                      <a:pPr algn="ctr"/>
                      <a:r>
                        <a:rPr lang="en-US" dirty="0" smtClean="0"/>
                        <a:t>2009</a:t>
                      </a:r>
                      <a:endParaRPr lang="en-US" dirty="0"/>
                    </a:p>
                  </a:txBody>
                  <a:tcPr/>
                </a:tc>
                <a:tc>
                  <a:txBody>
                    <a:bodyPr/>
                    <a:lstStyle/>
                    <a:p>
                      <a:pPr algn="ctr"/>
                      <a:r>
                        <a:rPr lang="en-US" dirty="0" smtClean="0"/>
                        <a:t>4</a:t>
                      </a:r>
                      <a:endParaRPr lang="en-US" dirty="0"/>
                    </a:p>
                  </a:txBody>
                  <a:tcPr/>
                </a:tc>
                <a:tc>
                  <a:txBody>
                    <a:bodyPr/>
                    <a:lstStyle/>
                    <a:p>
                      <a:pPr algn="ctr"/>
                      <a:r>
                        <a:rPr lang="en-US" dirty="0" smtClean="0"/>
                        <a:t>2015</a:t>
                      </a:r>
                      <a:endParaRPr lang="en-US" dirty="0"/>
                    </a:p>
                  </a:txBody>
                  <a:tcPr/>
                </a:tc>
                <a:tc>
                  <a:txBody>
                    <a:bodyPr/>
                    <a:lstStyle/>
                    <a:p>
                      <a:pPr algn="ctr"/>
                      <a:r>
                        <a:rPr lang="en-US" dirty="0" smtClean="0"/>
                        <a:t>4</a:t>
                      </a:r>
                      <a:endParaRPr lang="en-US" dirty="0"/>
                    </a:p>
                  </a:txBody>
                  <a:tcPr/>
                </a:tc>
                <a:extLst>
                  <a:ext uri="{0D108BD9-81ED-4DB2-BD59-A6C34878D82A}">
                    <a16:rowId xmlns:a16="http://schemas.microsoft.com/office/drawing/2014/main" val="960167803"/>
                  </a:ext>
                </a:extLst>
              </a:tr>
              <a:tr h="370840">
                <a:tc>
                  <a:txBody>
                    <a:bodyPr/>
                    <a:lstStyle/>
                    <a:p>
                      <a:pPr algn="ctr"/>
                      <a:r>
                        <a:rPr lang="en-US" dirty="0" smtClean="0"/>
                        <a:t>2010</a:t>
                      </a:r>
                      <a:endParaRPr lang="en-US" dirty="0"/>
                    </a:p>
                  </a:txBody>
                  <a:tcPr/>
                </a:tc>
                <a:tc>
                  <a:txBody>
                    <a:bodyPr/>
                    <a:lstStyle/>
                    <a:p>
                      <a:pPr algn="ctr"/>
                      <a:r>
                        <a:rPr lang="en-US" dirty="0" smtClean="0"/>
                        <a:t>2</a:t>
                      </a:r>
                      <a:endParaRPr lang="en-US" dirty="0"/>
                    </a:p>
                  </a:txBody>
                  <a:tcPr/>
                </a:tc>
                <a:tc>
                  <a:txBody>
                    <a:bodyPr/>
                    <a:lstStyle/>
                    <a:p>
                      <a:pPr algn="ctr"/>
                      <a:r>
                        <a:rPr lang="en-US" dirty="0" smtClean="0"/>
                        <a:t>2016</a:t>
                      </a:r>
                      <a:endParaRPr lang="en-US" dirty="0"/>
                    </a:p>
                  </a:txBody>
                  <a:tcPr/>
                </a:tc>
                <a:tc>
                  <a:txBody>
                    <a:bodyPr/>
                    <a:lstStyle/>
                    <a:p>
                      <a:pPr algn="ctr"/>
                      <a:r>
                        <a:rPr lang="en-US" dirty="0" smtClean="0"/>
                        <a:t>3</a:t>
                      </a:r>
                      <a:endParaRPr lang="en-US" dirty="0"/>
                    </a:p>
                  </a:txBody>
                  <a:tcPr/>
                </a:tc>
                <a:extLst>
                  <a:ext uri="{0D108BD9-81ED-4DB2-BD59-A6C34878D82A}">
                    <a16:rowId xmlns:a16="http://schemas.microsoft.com/office/drawing/2014/main" val="3163616748"/>
                  </a:ext>
                </a:extLst>
              </a:tr>
              <a:tr h="370840">
                <a:tc>
                  <a:txBody>
                    <a:bodyPr/>
                    <a:lstStyle/>
                    <a:p>
                      <a:pPr algn="ctr"/>
                      <a:r>
                        <a:rPr lang="en-US" dirty="0" smtClean="0"/>
                        <a:t>2011</a:t>
                      </a:r>
                      <a:endParaRPr lang="en-US" dirty="0"/>
                    </a:p>
                  </a:txBody>
                  <a:tcPr/>
                </a:tc>
                <a:tc>
                  <a:txBody>
                    <a:bodyPr/>
                    <a:lstStyle/>
                    <a:p>
                      <a:pPr algn="ctr"/>
                      <a:r>
                        <a:rPr lang="en-US" dirty="0" smtClean="0"/>
                        <a:t>4</a:t>
                      </a:r>
                      <a:endParaRPr lang="en-US" dirty="0"/>
                    </a:p>
                  </a:txBody>
                  <a:tcPr/>
                </a:tc>
                <a:tc>
                  <a:txBody>
                    <a:bodyPr/>
                    <a:lstStyle/>
                    <a:p>
                      <a:pPr algn="ctr"/>
                      <a:r>
                        <a:rPr lang="en-US" dirty="0" smtClean="0"/>
                        <a:t>2017</a:t>
                      </a:r>
                      <a:endParaRPr lang="en-US" dirty="0"/>
                    </a:p>
                  </a:txBody>
                  <a:tcPr/>
                </a:tc>
                <a:tc>
                  <a:txBody>
                    <a:bodyPr/>
                    <a:lstStyle/>
                    <a:p>
                      <a:pPr algn="ctr"/>
                      <a:r>
                        <a:rPr lang="en-US" dirty="0" smtClean="0"/>
                        <a:t>1</a:t>
                      </a:r>
                      <a:endParaRPr lang="en-US" dirty="0"/>
                    </a:p>
                  </a:txBody>
                  <a:tcPr/>
                </a:tc>
                <a:extLst>
                  <a:ext uri="{0D108BD9-81ED-4DB2-BD59-A6C34878D82A}">
                    <a16:rowId xmlns:a16="http://schemas.microsoft.com/office/drawing/2014/main" val="3443458163"/>
                  </a:ext>
                </a:extLst>
              </a:tr>
              <a:tr h="370840">
                <a:tc>
                  <a:txBody>
                    <a:bodyPr/>
                    <a:lstStyle/>
                    <a:p>
                      <a:pPr algn="ctr"/>
                      <a:r>
                        <a:rPr lang="en-US" dirty="0" smtClean="0"/>
                        <a:t>2012</a:t>
                      </a:r>
                      <a:endParaRPr lang="en-US" dirty="0"/>
                    </a:p>
                  </a:txBody>
                  <a:tcPr/>
                </a:tc>
                <a:tc>
                  <a:txBody>
                    <a:bodyPr/>
                    <a:lstStyle/>
                    <a:p>
                      <a:pPr algn="ctr"/>
                      <a:r>
                        <a:rPr lang="en-US" dirty="0" smtClean="0"/>
                        <a:t>2</a:t>
                      </a:r>
                      <a:endParaRPr lang="en-US" dirty="0"/>
                    </a:p>
                  </a:txBody>
                  <a:tcPr/>
                </a:tc>
                <a:tc>
                  <a:txBody>
                    <a:bodyPr/>
                    <a:lstStyle/>
                    <a:p>
                      <a:pPr algn="ctr"/>
                      <a:r>
                        <a:rPr lang="en-US" dirty="0" smtClean="0"/>
                        <a:t>Total</a:t>
                      </a:r>
                      <a:endParaRPr lang="en-US" dirty="0"/>
                    </a:p>
                  </a:txBody>
                  <a:tcPr/>
                </a:tc>
                <a:tc>
                  <a:txBody>
                    <a:bodyPr/>
                    <a:lstStyle/>
                    <a:p>
                      <a:pPr algn="ctr"/>
                      <a:r>
                        <a:rPr lang="en-US" dirty="0" smtClean="0"/>
                        <a:t>27</a:t>
                      </a:r>
                      <a:endParaRPr lang="en-US" dirty="0"/>
                    </a:p>
                  </a:txBody>
                  <a:tcPr/>
                </a:tc>
                <a:extLst>
                  <a:ext uri="{0D108BD9-81ED-4DB2-BD59-A6C34878D82A}">
                    <a16:rowId xmlns:a16="http://schemas.microsoft.com/office/drawing/2014/main" val="826263044"/>
                  </a:ext>
                </a:extLst>
              </a:tr>
            </a:tbl>
          </a:graphicData>
        </a:graphic>
      </p:graphicFrame>
    </p:spTree>
    <p:extLst>
      <p:ext uri="{BB962C8B-B14F-4D97-AF65-F5344CB8AC3E}">
        <p14:creationId xmlns:p14="http://schemas.microsoft.com/office/powerpoint/2010/main" val="2231953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Journals with the most articles Found</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16829568"/>
              </p:ext>
            </p:extLst>
          </p:nvPr>
        </p:nvGraphicFramePr>
        <p:xfrm>
          <a:off x="914400" y="2095500"/>
          <a:ext cx="10353675" cy="36957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587959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1431</TotalTime>
  <Words>1140</Words>
  <Application>Microsoft Office PowerPoint</Application>
  <PresentationFormat>Widescreen</PresentationFormat>
  <Paragraphs>203</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Bookman Old Style</vt:lpstr>
      <vt:lpstr>Rockwell</vt:lpstr>
      <vt:lpstr>Damask</vt:lpstr>
      <vt:lpstr>Collaborations Between Academic Libraries and Other Campus Departments: An Annotated Bibliography 2007 - 2017</vt:lpstr>
      <vt:lpstr>Purpose of the Study</vt:lpstr>
      <vt:lpstr>Campus departments</vt:lpstr>
      <vt:lpstr>The Association of College &amp; Research Libraries</vt:lpstr>
      <vt:lpstr>Methodology</vt:lpstr>
      <vt:lpstr>Scope/Limitations of the Study</vt:lpstr>
      <vt:lpstr>Overview of the Study</vt:lpstr>
      <vt:lpstr>Publication Years</vt:lpstr>
      <vt:lpstr>Journals with the most articles Found</vt:lpstr>
      <vt:lpstr>Other journals used in Study</vt:lpstr>
      <vt:lpstr>Geographic Locations</vt:lpstr>
      <vt:lpstr>Campus Departments</vt:lpstr>
      <vt:lpstr>Selected Examples of Collaborations </vt:lpstr>
      <vt:lpstr>Academic Libraries and Writing Centers</vt:lpstr>
      <vt:lpstr>New York University Abu Dhabi United Arab Emirates</vt:lpstr>
      <vt:lpstr>Eastern Kentucky University Richmond, KY</vt:lpstr>
      <vt:lpstr>Oakland University Rochester, Mi</vt:lpstr>
      <vt:lpstr>Academic libraries and Career services</vt:lpstr>
      <vt:lpstr>Purdue University West Lafayette, In</vt:lpstr>
      <vt:lpstr>California State University - Fresno (A.K.A. Fresno State)</vt:lpstr>
      <vt:lpstr>Academic libraries and teaching/learning Centers</vt:lpstr>
      <vt:lpstr>University of Toronto Ontario, Canada</vt:lpstr>
      <vt:lpstr>Penn State Fayette, The Eberly Campus; Lemont Furnace, PA </vt:lpstr>
      <vt:lpstr>Academic Libraries and Student Services</vt:lpstr>
      <vt:lpstr>Lehman College (College of CUNY) Bronx, NY</vt:lpstr>
      <vt:lpstr>Mississippi State University Starkville, Ms</vt:lpstr>
      <vt:lpstr>Texas A&amp;M University College Station, TX</vt:lpstr>
      <vt:lpstr>Academic libraries collaborating with multiple departments</vt:lpstr>
      <vt:lpstr>University of North Carolina (Charlotte campus)</vt:lpstr>
      <vt:lpstr>conclusion</vt:lpstr>
      <vt:lpstr>recommendations</vt:lpstr>
      <vt:lpstr>Questions?</vt:lpstr>
    </vt:vector>
  </TitlesOfParts>
  <Company>Delta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Collaborations Between Academic Libraries and Other Campus Departments: An Annotated Bibliography 2007 - 2017</dc:title>
  <dc:creator>Michael Mounce</dc:creator>
  <cp:lastModifiedBy>Michael Mounce</cp:lastModifiedBy>
  <cp:revision>97</cp:revision>
  <dcterms:created xsi:type="dcterms:W3CDTF">2017-06-15T20:04:17Z</dcterms:created>
  <dcterms:modified xsi:type="dcterms:W3CDTF">2017-10-27T14:21:21Z</dcterms:modified>
</cp:coreProperties>
</file>