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57" r:id="rId4"/>
    <p:sldId id="285" r:id="rId5"/>
    <p:sldId id="286" r:id="rId6"/>
    <p:sldId id="287" r:id="rId7"/>
    <p:sldId id="258" r:id="rId8"/>
    <p:sldId id="282" r:id="rId9"/>
    <p:sldId id="288" r:id="rId10"/>
    <p:sldId id="289" r:id="rId11"/>
    <p:sldId id="290" r:id="rId12"/>
    <p:sldId id="292" r:id="rId13"/>
    <p:sldId id="277" r:id="rId14"/>
    <p:sldId id="293" r:id="rId15"/>
    <p:sldId id="295" r:id="rId16"/>
    <p:sldId id="291" r:id="rId17"/>
    <p:sldId id="283" r:id="rId18"/>
    <p:sldId id="297" r:id="rId19"/>
    <p:sldId id="296" r:id="rId20"/>
    <p:sldId id="278" r:id="rId21"/>
    <p:sldId id="298" r:id="rId22"/>
    <p:sldId id="299" r:id="rId23"/>
    <p:sldId id="281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4"/>
    <p:restoredTop sz="76099"/>
  </p:normalViewPr>
  <p:slideViewPr>
    <p:cSldViewPr snapToGrid="0" snapToObjects="1">
      <p:cViewPr>
        <p:scale>
          <a:sx n="70" d="100"/>
          <a:sy n="70" d="100"/>
        </p:scale>
        <p:origin x="2112" y="24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46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5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57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 smtClean="0"/>
              <a:t>These are situations where juries will slam you:</a:t>
            </a:r>
          </a:p>
          <a:p>
            <a:endParaRPr lang="en-US" i="0" baseline="0" dirty="0" smtClean="0"/>
          </a:p>
          <a:p>
            <a:r>
              <a:rPr lang="en-US" i="1" baseline="0" dirty="0" err="1" smtClean="0"/>
              <a:t>Vandevender</a:t>
            </a:r>
            <a:r>
              <a:rPr lang="en-US" i="1" baseline="0" dirty="0" smtClean="0"/>
              <a:t> v. Sheetz:</a:t>
            </a:r>
            <a:r>
              <a:rPr lang="en-US" i="0" baseline="0" dirty="0" smtClean="0"/>
              <a:t> First appellate brief I ever wrote (for Sheetz). Employee suffered a back injury at work. She came back and injured her back again on first day back while stocking a cooler. (Retaliation?) Employee declined to accommodate </a:t>
            </a:r>
            <a:r>
              <a:rPr lang="mr-IN" i="0" baseline="0" dirty="0" smtClean="0"/>
              <a:t>–</a:t>
            </a:r>
            <a:r>
              <a:rPr lang="en-US" i="0" baseline="0" dirty="0" smtClean="0"/>
              <a:t> she could return to work only if she was “100%.” The company also had a policy that twelve months absence from work constitutes resignation. Result: $130K in compensatory damages; $170K in noneconomic damages; and </a:t>
            </a:r>
            <a:r>
              <a:rPr lang="mr-IN" i="0" baseline="0" dirty="0" smtClean="0"/>
              <a:t>…</a:t>
            </a:r>
            <a:r>
              <a:rPr lang="en-US" i="0" baseline="0" dirty="0" smtClean="0"/>
              <a:t> $2.7 million in punitive damages </a:t>
            </a:r>
            <a:r>
              <a:rPr lang="mr-IN" i="0" baseline="0" dirty="0" smtClean="0"/>
              <a:t>–</a:t>
            </a:r>
            <a:r>
              <a:rPr lang="en-US" i="0" baseline="0" dirty="0" smtClean="0"/>
              <a:t> reduced only a bit on appeal</a:t>
            </a:r>
            <a:r>
              <a:rPr lang="en-US" i="0" baseline="0" dirty="0" smtClean="0"/>
              <a:t>.</a:t>
            </a:r>
            <a:endParaRPr lang="en-US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4728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</a:t>
            </a:r>
            <a:r>
              <a:rPr lang="en-US" i="1" dirty="0" smtClean="0"/>
              <a:t>: Is</a:t>
            </a:r>
            <a:r>
              <a:rPr lang="en-US" i="1" baseline="0" dirty="0" smtClean="0"/>
              <a:t> it OK to refuse to hire someone because they are from the Middle East or Muslim?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A: No.</a:t>
            </a:r>
            <a:endParaRPr lang="en-US" i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Q: Is</a:t>
            </a:r>
            <a:r>
              <a:rPr lang="en-US" i="1" baseline="0" dirty="0" smtClean="0"/>
              <a:t> it OK to refuse to hire someone because of their sexual preference?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A: Trick question: No! While it theoretically might be lawful (and it wouldn’t be lawful in a city that has adopted a non-discrimination ordinance), it’s not right</a:t>
            </a:r>
            <a:r>
              <a:rPr lang="en-US" baseline="0" dirty="0" smtClean="0"/>
              <a:t>.</a:t>
            </a:r>
            <a:endParaRPr lang="en-US" i="0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WATCH YOUR LANGUAGE!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WHERE’S YOUR SIGN?: You must make employees aware of these and other employment laws.</a:t>
            </a:r>
          </a:p>
        </p:txBody>
      </p:sp>
    </p:spTree>
    <p:extLst>
      <p:ext uri="{BB962C8B-B14F-4D97-AF65-F5344CB8AC3E}">
        <p14:creationId xmlns:p14="http://schemas.microsoft.com/office/powerpoint/2010/main" val="88336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JOB DESCRIPTIONS: They are important!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Q</a:t>
            </a:r>
            <a:r>
              <a:rPr lang="en-US" i="1" baseline="0" dirty="0" smtClean="0"/>
              <a:t>: If an employee’s job is solely to assist patrons in checking out books and they cannot stand for more than 5 minutes at a time, do you have to allow them to use a stool/chair?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A: Probably.</a:t>
            </a:r>
            <a:endParaRPr lang="en-US" i="1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Q: If an employee’s job is solely to re-stock the library shelves and the person cannot stand for more than 5 minutes at a time, do you have to give them another job?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A: Probably not.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5024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Q: Is it OK to ask a person how old they are in an interview?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A: No.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Q: Is it OK to calculate how old a person probably is based on their high school or college graduation date?</a:t>
            </a:r>
            <a:endParaRPr lang="en-US" i="0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A: No.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Q: Is it OK to ask a person how long they plan to work before retiring?</a:t>
            </a:r>
            <a:endParaRPr lang="en-US" i="0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A: No</a:t>
            </a:r>
            <a:r>
              <a:rPr lang="en-US" i="0" baseline="0" dirty="0" smtClean="0"/>
              <a:t>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Q: Is it OK to joke with Charlie about him being too old to cut the mustard?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A: No.</a:t>
            </a:r>
            <a:endParaRPr lang="en-US" i="1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117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NOTE:</a:t>
            </a:r>
            <a:r>
              <a:rPr lang="en-US" i="0" baseline="0" dirty="0" smtClean="0"/>
              <a:t> Society is changing. Conduct that was overlooked in the past is now called sexual assault.</a:t>
            </a:r>
            <a:endParaRPr lang="en-US" i="0" dirty="0" smtClean="0"/>
          </a:p>
          <a:p>
            <a:endParaRPr lang="en-US" i="1" dirty="0" smtClean="0"/>
          </a:p>
          <a:p>
            <a:r>
              <a:rPr lang="en-US" i="1" dirty="0" smtClean="0"/>
              <a:t>Q: What</a:t>
            </a:r>
            <a:r>
              <a:rPr lang="en-US" i="1" baseline="0" dirty="0" smtClean="0"/>
              <a:t> if the person who is supposed to receive harassment reports is the harasser?</a:t>
            </a:r>
          </a:p>
          <a:p>
            <a:r>
              <a:rPr lang="en-US" baseline="0" dirty="0" smtClean="0"/>
              <a:t>A: Always have two methods of reporting.</a:t>
            </a:r>
          </a:p>
        </p:txBody>
      </p:sp>
    </p:spTree>
    <p:extLst>
      <p:ext uri="{BB962C8B-B14F-4D97-AF65-F5344CB8AC3E}">
        <p14:creationId xmlns:p14="http://schemas.microsoft.com/office/powerpoint/2010/main" val="1883369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i="1" baseline="0" dirty="0" smtClean="0"/>
              <a:t>Q: Can you think of a situation where a library might want to test employees for drugs?</a:t>
            </a:r>
          </a:p>
          <a:p>
            <a:r>
              <a:rPr lang="en-US" i="0" baseline="0" dirty="0" smtClean="0"/>
              <a:t>A: (1) If someone drives regularly (e.g., books from library to library); (2) if someone appears to be on drugs.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Share story of almost hiring bookkeeper fired by her previous employer for embezzlement.</a:t>
            </a:r>
          </a:p>
          <a:p>
            <a:endParaRPr lang="en-US" i="0" baseline="0" dirty="0" smtClean="0"/>
          </a:p>
          <a:p>
            <a:endParaRPr lang="en-US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93752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 smtClean="0"/>
              <a:t>POLICY: It’s a good idea to have one.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Discuss </a:t>
            </a:r>
            <a:r>
              <a:rPr lang="en-US" i="0" baseline="0" dirty="0" smtClean="0"/>
              <a:t>recent story of federal contractor’s employee who gave President Trump’s motorcade the finger and posted the viral pic on her Facebook page. </a:t>
            </a:r>
          </a:p>
          <a:p>
            <a:endParaRPr lang="en-US" i="0" baseline="0" dirty="0" smtClean="0"/>
          </a:p>
          <a:p>
            <a:r>
              <a:rPr lang="en-US" i="1" baseline="0" dirty="0" smtClean="0"/>
              <a:t>What if an employee is criticizing the library director in a post?</a:t>
            </a:r>
          </a:p>
          <a:p>
            <a:r>
              <a:rPr lang="en-US" i="0" baseline="0" dirty="0" smtClean="0"/>
              <a:t>This could be viewed as organizing activity and protected.</a:t>
            </a:r>
          </a:p>
        </p:txBody>
      </p:sp>
    </p:spTree>
    <p:extLst>
      <p:ext uri="{BB962C8B-B14F-4D97-AF65-F5344CB8AC3E}">
        <p14:creationId xmlns:p14="http://schemas.microsoft.com/office/powerpoint/2010/main" val="278532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 smtClean="0"/>
              <a:t>Q: Should you do social media searches?</a:t>
            </a:r>
          </a:p>
          <a:p>
            <a:r>
              <a:rPr lang="en-US" baseline="0" dirty="0" smtClean="0"/>
              <a:t>A: Possibly, but be aware that you may be acquiring information about their status as a protected class along the way.</a:t>
            </a:r>
          </a:p>
        </p:txBody>
      </p:sp>
    </p:spTree>
    <p:extLst>
      <p:ext uri="{BB962C8B-B14F-4D97-AF65-F5344CB8AC3E}">
        <p14:creationId xmlns:p14="http://schemas.microsoft.com/office/powerpoint/2010/main" val="1455470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Make sure you understand wage assignment and garnishment laws before you allow assignments/garnishments.</a:t>
            </a:r>
          </a:p>
        </p:txBody>
      </p:sp>
    </p:spTree>
    <p:extLst>
      <p:ext uri="{BB962C8B-B14F-4D97-AF65-F5344CB8AC3E}">
        <p14:creationId xmlns:p14="http://schemas.microsoft.com/office/powerpoint/2010/main" val="456259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5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12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6559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6960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Q: Why</a:t>
            </a:r>
            <a:r>
              <a:rPr lang="en-US" i="1" baseline="0" dirty="0" smtClean="0"/>
              <a:t> does the employee-contract distinction matter? </a:t>
            </a:r>
            <a:endParaRPr lang="en-US" baseline="0" dirty="0" smtClean="0"/>
          </a:p>
          <a:p>
            <a:pPr marL="0" marR="0" lvl="1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A: Misclassifying an employee as an independent contractor can cost an employer dearly (tax liability; overtime liability; benefits liability).</a:t>
            </a:r>
          </a:p>
          <a:p>
            <a:pPr marL="0" marR="0" lvl="1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lvl="1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rgbClr val="FF0000"/>
                </a:solidFill>
              </a:rPr>
              <a:t>Q: Is a volunteer an employee?</a:t>
            </a:r>
            <a:endParaRPr lang="en-US" i="0" dirty="0" smtClean="0">
              <a:solidFill>
                <a:srgbClr val="FF0000"/>
              </a:solidFill>
            </a:endParaRPr>
          </a:p>
          <a:p>
            <a:pPr marL="0" marR="0" lvl="1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>
                <a:solidFill>
                  <a:srgbClr val="FF0000"/>
                </a:solidFill>
              </a:rPr>
              <a:t>A:</a:t>
            </a:r>
            <a:r>
              <a:rPr lang="en-US" i="0" baseline="0" dirty="0" smtClean="0">
                <a:solidFill>
                  <a:srgbClr val="FF0000"/>
                </a:solidFill>
              </a:rPr>
              <a:t> </a:t>
            </a:r>
            <a:r>
              <a:rPr lang="en-US" i="0" dirty="0" smtClean="0">
                <a:solidFill>
                  <a:srgbClr val="FF0000"/>
                </a:solidFill>
              </a:rPr>
              <a:t>No.</a:t>
            </a:r>
            <a:r>
              <a:rPr lang="en-US" i="0" baseline="0" dirty="0" smtClean="0">
                <a:solidFill>
                  <a:srgbClr val="FF0000"/>
                </a:solidFill>
              </a:rPr>
              <a:t> They are not working for payment.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8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Q: Are librarians</a:t>
            </a:r>
            <a:r>
              <a:rPr lang="en-US" i="1" baseline="0" dirty="0" smtClean="0"/>
              <a:t> employees?</a:t>
            </a:r>
            <a:endParaRPr lang="en-US" baseline="0" dirty="0" smtClean="0"/>
          </a:p>
          <a:p>
            <a:r>
              <a:rPr lang="en-US" baseline="0" dirty="0" smtClean="0"/>
              <a:t>A: Yes.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Q: How about a “back-up librarian” who comes in to work when the library is short-staffed?</a:t>
            </a:r>
            <a:endParaRPr lang="en-US" baseline="0" dirty="0" smtClean="0"/>
          </a:p>
          <a:p>
            <a:r>
              <a:rPr lang="en-US" baseline="0" dirty="0" smtClean="0"/>
              <a:t>A: You have behavioral control! I would treat a back-up librarian as an employee if they work somewhat regularly.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Q: How about a janitor?</a:t>
            </a:r>
          </a:p>
          <a:p>
            <a:r>
              <a:rPr lang="en-US" baseline="0" dirty="0" smtClean="0"/>
              <a:t>A: Yes.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Q: How about a cleaning service?</a:t>
            </a:r>
          </a:p>
          <a:p>
            <a:r>
              <a:rPr lang="en-US" baseline="0" dirty="0" smtClean="0"/>
              <a:t>A: No.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4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’s at least some level of contracting with every employee. To illustrate, ask the following:</a:t>
            </a:r>
          </a:p>
          <a:p>
            <a:endParaRPr lang="en-US" baseline="0" dirty="0" smtClean="0"/>
          </a:p>
          <a:p>
            <a:r>
              <a:rPr lang="en-US" i="1" u="none" baseline="0" dirty="0" smtClean="0"/>
              <a:t>Q: If someone allowed someone to work for a week and you refused to pay them, would you win their lawsuit? </a:t>
            </a:r>
          </a:p>
          <a:p>
            <a:r>
              <a:rPr lang="en-US" baseline="0" dirty="0" smtClean="0"/>
              <a:t>A: No.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contract issue typically </a:t>
            </a:r>
            <a:r>
              <a:rPr lang="en-US" baseline="0" dirty="0" smtClean="0"/>
              <a:t>arises </a:t>
            </a:r>
            <a:r>
              <a:rPr lang="en-US" baseline="0" dirty="0" smtClean="0"/>
              <a:t>when employees assert they shouldn’t have been terminated. The issue in that context is called employment at will.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4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Q: Do you ever want to terminate someone for “no reason”?</a:t>
            </a:r>
            <a:endParaRPr lang="en-US" i="1" baseline="0" dirty="0" smtClean="0"/>
          </a:p>
          <a:p>
            <a:r>
              <a:rPr lang="en-US" i="0" baseline="0" dirty="0" smtClean="0"/>
              <a:t>A: Trick question: No. Why would you?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Q: Do you always want to have an articulable reason before terminating an employee?</a:t>
            </a:r>
          </a:p>
          <a:p>
            <a:r>
              <a:rPr lang="en-US" i="0" baseline="0" dirty="0" smtClean="0"/>
              <a:t>A: Yes.</a:t>
            </a:r>
          </a:p>
          <a:p>
            <a:endParaRPr lang="en-US" i="0" baseline="0" dirty="0" smtClean="0"/>
          </a:p>
          <a:p>
            <a:r>
              <a:rPr lang="en-US" i="1" baseline="0" dirty="0" smtClean="0"/>
              <a:t>Q: Do you always want to articulate your reason to the employee during the termination process?</a:t>
            </a:r>
            <a:endParaRPr lang="en-US" i="0" baseline="0" dirty="0" smtClean="0"/>
          </a:p>
          <a:p>
            <a:r>
              <a:rPr lang="en-US" i="0" baseline="0" dirty="0" smtClean="0"/>
              <a:t>A: No.</a:t>
            </a:r>
          </a:p>
          <a:p>
            <a:endParaRPr lang="en-US" i="0" baseline="0" dirty="0" smtClean="0"/>
          </a:p>
          <a:p>
            <a:r>
              <a:rPr lang="en-US" i="1" baseline="0" dirty="0" smtClean="0"/>
              <a:t>Q: All but one state has some form of this doctrine. Do you know which state that is?</a:t>
            </a:r>
          </a:p>
          <a:p>
            <a:r>
              <a:rPr lang="en-US" i="0" baseline="0" dirty="0" smtClean="0"/>
              <a:t>A: Montana.</a:t>
            </a:r>
            <a:endParaRPr lang="en-US" i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3146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Q:</a:t>
            </a:r>
            <a:r>
              <a:rPr lang="en-US" i="1" baseline="0" dirty="0" smtClean="0"/>
              <a:t> </a:t>
            </a:r>
            <a:r>
              <a:rPr lang="en-US" i="1" dirty="0" smtClean="0"/>
              <a:t>Do you want all employees to be at will?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A: Possibly</a:t>
            </a:r>
            <a:r>
              <a:rPr lang="en-US" baseline="0" dirty="0" smtClean="0"/>
              <a:t> not. Some examples</a:t>
            </a:r>
            <a:r>
              <a:rPr lang="en-US" baseline="0" dirty="0" smtClean="0">
                <a:sym typeface="Wingdings"/>
              </a:rPr>
              <a:t>: (1)</a:t>
            </a:r>
            <a:r>
              <a:rPr lang="en-US" baseline="0" dirty="0" smtClean="0"/>
              <a:t> when an employer doesn’t want someone (like the library director) to depart abruptly; (2) when the employer wants to bind someone’s post-employment conduct (non-compete); (3) when you want to require binding arbitration of employment disputes.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Q: How do you communicate an employee’s at-will status?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A: (1)</a:t>
            </a:r>
            <a:r>
              <a:rPr lang="en-US" i="0" baseline="0" dirty="0" smtClean="0"/>
              <a:t> </a:t>
            </a:r>
            <a:r>
              <a:rPr lang="en-US" dirty="0" smtClean="0"/>
              <a:t>Signed statement</a:t>
            </a:r>
            <a:r>
              <a:rPr lang="en-US" baseline="0" dirty="0" smtClean="0"/>
              <a:t> confirming understanding of at-will status; (2) employee handbook.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Q: What if your handbook goes on to state that an employee is on probation for six months before becoming “permanent”?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A: Such language is problematic if you are trying to maintain an at-will relationship.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Q: What if you tell an employee that they “will always have a job here as long as you keep up the good work"?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A: Such communication is problematic if you are trying to maintain an at-will relationship.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WV employee-at-will law: To rebut the employment-at-will presumption, the employee must establish the existence of an implied contract by clear and convincing evidence. </a:t>
            </a:r>
            <a:r>
              <a:rPr lang="en-US" i="1" baseline="0" dirty="0" smtClean="0"/>
              <a:t>Bailey v. Sewell Coal Co.</a:t>
            </a:r>
            <a:r>
              <a:rPr lang="en-US" i="0" baseline="0" dirty="0" smtClean="0"/>
              <a:t> (W.Va. 1993).</a:t>
            </a:r>
            <a:endParaRPr lang="en-US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87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i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3406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1" y="325120"/>
            <a:ext cx="11595947" cy="1408853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9867" y="8886614"/>
            <a:ext cx="3793067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8886338"/>
            <a:ext cx="7709985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8079" y="9258300"/>
            <a:ext cx="395942" cy="37959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9912C0-5B3A-42DC-A4CE-FD4689538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71321" y="2275840"/>
            <a:ext cx="11595947" cy="639402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729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Shape 31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nnistaylor@taylorpricelaw.com" TargetMode="External"/><Relationship Id="rId4" Type="http://schemas.openxmlformats.org/officeDocument/2006/relationships/image" Target="../media/image3.t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3"/>
          </p:nvPr>
        </p:nvSpPr>
        <p:spPr>
          <a:xfrm>
            <a:off x="5270152" y="6877049"/>
            <a:ext cx="7200901" cy="2247901"/>
          </a:xfrm>
          <a:prstGeom prst="rect">
            <a:avLst/>
          </a:prstGeom>
        </p:spPr>
        <p:txBody>
          <a:bodyPr/>
          <a:lstStyle/>
          <a:p>
            <a:pPr algn="r">
              <a:defRPr sz="2000"/>
            </a:pPr>
            <a:r>
              <a:t>Dennis C. Taylor</a:t>
            </a:r>
          </a:p>
          <a:p>
            <a:pPr algn="r">
              <a:defRPr sz="2000"/>
            </a:pPr>
            <a:r>
              <a:t>Talcott Franklin PC</a:t>
            </a:r>
          </a:p>
          <a:p>
            <a:pPr algn="r">
              <a:defRPr sz="2000"/>
            </a:pPr>
            <a:r>
              <a:t>831 Fourth Avenue, Suite 201</a:t>
            </a:r>
          </a:p>
          <a:p>
            <a:pPr algn="r">
              <a:defRPr sz="2000"/>
            </a:pPr>
            <a:r>
              <a:t>Huntington, WV 25701</a:t>
            </a:r>
          </a:p>
          <a:p>
            <a:pPr algn="r">
              <a:defRPr sz="2000"/>
            </a:pPr>
            <a:r>
              <a:t>Phone: 304.541.0332</a:t>
            </a:r>
          </a:p>
          <a:p>
            <a:pPr algn="r">
              <a:defRPr sz="2000"/>
            </a:pPr>
            <a:r>
              <a:t>Email: </a:t>
            </a:r>
            <a:r>
              <a:rPr u="sng">
                <a:hlinkClick r:id="rId3"/>
              </a:rPr>
              <a:t>dennistaylor@taylorpricelaw.com</a:t>
            </a:r>
          </a:p>
        </p:txBody>
      </p:sp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xfrm>
            <a:off x="326571" y="4140200"/>
            <a:ext cx="7543799" cy="2413000"/>
          </a:xfrm>
          <a:prstGeom prst="rect">
            <a:avLst/>
          </a:prstGeom>
        </p:spPr>
        <p:txBody>
          <a:bodyPr>
            <a:normAutofit/>
          </a:bodyPr>
          <a:lstStyle>
            <a:lvl1pPr defTabSz="566674">
              <a:spcBef>
                <a:spcPts val="1500"/>
              </a:spcBef>
              <a:defRPr sz="6790"/>
            </a:lvl1pPr>
          </a:lstStyle>
          <a:p>
            <a:pPr algn="r"/>
            <a:r>
              <a:rPr dirty="0" smtClean="0"/>
              <a:t>Employment</a:t>
            </a:r>
            <a:r>
              <a:rPr lang="en-US" dirty="0" smtClean="0"/>
              <a:t> law and WV </a:t>
            </a:r>
            <a:r>
              <a:rPr dirty="0" smtClean="0"/>
              <a:t>public </a:t>
            </a:r>
            <a:r>
              <a:rPr dirty="0"/>
              <a:t>libraries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WV Library Association</a:t>
            </a:r>
          </a:p>
          <a:p>
            <a:r>
              <a:rPr lang="en-US" dirty="0" smtClean="0"/>
              <a:t>10 November 2017</a:t>
            </a:r>
            <a:endParaRPr dirty="0"/>
          </a:p>
        </p:txBody>
      </p:sp>
      <p:pic>
        <p:nvPicPr>
          <p:cNvPr id="136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49033" y="369420"/>
            <a:ext cx="5135712" cy="344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3" y="8259318"/>
            <a:ext cx="5251704" cy="8656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Employment at will: Exceptions</a:t>
            </a:r>
            <a:endParaRPr dirty="0"/>
          </a:p>
        </p:txBody>
      </p:sp>
      <p:sp>
        <p:nvSpPr>
          <p:cNvPr id="10" name="Shape 16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b="1" dirty="0" smtClean="0"/>
              <a:t>RETALIATION: BE VERY CAREFUL IF ANY OF THE FOLLOWING COULD BE CLAIMED BY AN EMPLOYEE.</a:t>
            </a:r>
          </a:p>
          <a:p>
            <a:r>
              <a:rPr lang="en-US" b="1" dirty="0" smtClean="0"/>
              <a:t>Workers’ compensation: </a:t>
            </a:r>
            <a:r>
              <a:rPr lang="en-US" dirty="0" smtClean="0"/>
              <a:t>Terminating someone after they file or attempt to file a workers’ compensation claim</a:t>
            </a:r>
          </a:p>
          <a:p>
            <a:r>
              <a:rPr lang="en-US" b="1" dirty="0" smtClean="0"/>
              <a:t>Filing other external complaints:</a:t>
            </a:r>
            <a:r>
              <a:rPr lang="en-US" dirty="0" smtClean="0"/>
              <a:t> e.g., wage claim, discrimination claim, OSHA complaint, etc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040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Discrimination laws</a:t>
            </a:r>
            <a:endParaRPr dirty="0"/>
          </a:p>
        </p:txBody>
      </p:sp>
      <p:sp>
        <p:nvSpPr>
          <p:cNvPr id="10" name="Shape 16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b="1" dirty="0" smtClean="0"/>
              <a:t>Protected classes: </a:t>
            </a:r>
            <a:r>
              <a:rPr lang="en-US" dirty="0"/>
              <a:t>Race, religion, color, national origin, ancestry, sex, age, </a:t>
            </a:r>
            <a:r>
              <a:rPr lang="en-US" dirty="0" smtClean="0"/>
              <a:t>disability</a:t>
            </a:r>
          </a:p>
          <a:p>
            <a:r>
              <a:rPr lang="en-US" b="1" dirty="0" smtClean="0"/>
              <a:t>Protected activities:</a:t>
            </a:r>
            <a:r>
              <a:rPr lang="en-US" dirty="0" smtClean="0"/>
              <a:t> </a:t>
            </a:r>
            <a:r>
              <a:rPr lang="en-US" dirty="0" smtClean="0"/>
              <a:t>Hiring, compensation, promotion, training</a:t>
            </a:r>
            <a:r>
              <a:rPr lang="en-US" dirty="0" smtClean="0"/>
              <a:t>, termination, terms of employment </a:t>
            </a:r>
            <a:r>
              <a:rPr lang="mr-IN" dirty="0" smtClean="0"/>
              <a:t>…</a:t>
            </a:r>
            <a:r>
              <a:rPr lang="en-US" dirty="0" smtClean="0"/>
              <a:t> and </a:t>
            </a:r>
            <a:r>
              <a:rPr lang="en-US" dirty="0" smtClean="0"/>
              <a:t>environment free of certain harassment/retaliation</a:t>
            </a:r>
            <a:endParaRPr lang="en-US" dirty="0" smtClean="0"/>
          </a:p>
          <a:p>
            <a:r>
              <a:rPr lang="en-US" b="1" dirty="0" smtClean="0"/>
              <a:t>Direct vs. indirect discrimination:</a:t>
            </a:r>
            <a:r>
              <a:rPr lang="en-US" dirty="0" smtClean="0"/>
              <a:t> Disparate impact discrimination is also illegal.</a:t>
            </a:r>
            <a:endParaRPr lang="en-US" b="1" dirty="0" smtClean="0"/>
          </a:p>
          <a:p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2881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Discrimination laws: Disability</a:t>
            </a:r>
            <a:endParaRPr dirty="0"/>
          </a:p>
        </p:txBody>
      </p:sp>
      <p:sp>
        <p:nvSpPr>
          <p:cNvPr id="10" name="Shape 16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b="1" dirty="0" smtClean="0"/>
              <a:t>“Essential functions”:</a:t>
            </a:r>
            <a:r>
              <a:rPr lang="en-US" dirty="0" smtClean="0"/>
              <a:t> </a:t>
            </a:r>
            <a:r>
              <a:rPr lang="en-US" dirty="0" smtClean="0"/>
              <a:t>Can</a:t>
            </a:r>
            <a:r>
              <a:rPr lang="en-US" dirty="0" smtClean="0"/>
              <a:t>not</a:t>
            </a:r>
            <a:r>
              <a:rPr lang="en-US" dirty="0" smtClean="0"/>
              <a:t> </a:t>
            </a:r>
            <a:r>
              <a:rPr lang="en-US" dirty="0" smtClean="0"/>
              <a:t>discriminate based on disability if the person is able to perform the essential functions of their job.</a:t>
            </a:r>
          </a:p>
          <a:p>
            <a:r>
              <a:rPr lang="en-US" b="1" dirty="0" smtClean="0"/>
              <a:t>“Reasonable accommodation”</a:t>
            </a:r>
            <a:r>
              <a:rPr lang="en-US" dirty="0" smtClean="0"/>
              <a:t>: You must make reasonable accommodation for a person with a disability.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02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Family and Medical Leave Act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508000" y="2395855"/>
            <a:ext cx="11988800" cy="6702862"/>
          </a:xfrm>
          <a:prstGeom prst="rect">
            <a:avLst/>
          </a:prstGeom>
        </p:spPr>
        <p:txBody>
          <a:bodyPr anchor="t"/>
          <a:lstStyle/>
          <a:p>
            <a:pPr marL="432308" indent="-432308" defTabSz="537463">
              <a:spcBef>
                <a:spcPts val="2200"/>
              </a:spcBef>
              <a:defRPr sz="3312"/>
            </a:pPr>
            <a:r>
              <a:rPr u="sng" dirty="0"/>
              <a:t>Employer coverage:</a:t>
            </a:r>
            <a:r>
              <a:rPr dirty="0"/>
              <a:t> (1) private sector employers with 50 or more employees; (2) </a:t>
            </a:r>
            <a:r>
              <a:rPr u="sng" dirty="0"/>
              <a:t>public agencies</a:t>
            </a:r>
            <a:r>
              <a:rPr dirty="0"/>
              <a:t>; (3) public and private K-12 schools</a:t>
            </a:r>
          </a:p>
          <a:p>
            <a:pPr marL="432308" indent="-432308" defTabSz="537463">
              <a:spcBef>
                <a:spcPts val="2200"/>
              </a:spcBef>
              <a:defRPr sz="3312"/>
            </a:pPr>
            <a:r>
              <a:rPr u="sng" dirty="0"/>
              <a:t>Employee eligibility:</a:t>
            </a:r>
            <a:r>
              <a:rPr dirty="0"/>
              <a:t> (1) Worked at least 12 months; (2) At least 1,250 hours of service during 12 months before leave begins; (3) Employed at a work site with 50 employees within 75 miles</a:t>
            </a:r>
          </a:p>
          <a:p>
            <a:pPr marL="432308" indent="-432308" defTabSz="537463">
              <a:spcBef>
                <a:spcPts val="2200"/>
              </a:spcBef>
              <a:defRPr sz="3312"/>
            </a:pPr>
            <a:r>
              <a:rPr u="sng" dirty="0"/>
              <a:t>Benefit:</a:t>
            </a:r>
            <a:r>
              <a:rPr dirty="0"/>
              <a:t> Up to 12 weeks of unpaid job-protected leave each year for serious health condition (self, parent, spouse, child), childbirth/adoption/foster </a:t>
            </a:r>
            <a:r>
              <a:rPr dirty="0" smtClean="0"/>
              <a:t>care </a:t>
            </a:r>
            <a:r>
              <a:rPr dirty="0"/>
              <a:t>with maintenance of group health insurance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Discrimination laws: Age</a:t>
            </a:r>
            <a:endParaRPr dirty="0"/>
          </a:p>
        </p:txBody>
      </p:sp>
      <p:sp>
        <p:nvSpPr>
          <p:cNvPr id="10" name="Shape 16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b="1" dirty="0" smtClean="0"/>
          </a:p>
          <a:p>
            <a:r>
              <a:rPr lang="en-US" b="1" dirty="0"/>
              <a:t>A</a:t>
            </a:r>
            <a:r>
              <a:rPr lang="en-US" b="1" dirty="0" smtClean="0"/>
              <a:t>ge</a:t>
            </a:r>
            <a:r>
              <a:rPr lang="en-US" b="1" dirty="0" smtClean="0"/>
              <a:t>: </a:t>
            </a:r>
            <a:r>
              <a:rPr lang="en-US" dirty="0" smtClean="0"/>
              <a:t>40 years or </a:t>
            </a:r>
            <a:r>
              <a:rPr lang="en-US" dirty="0" smtClean="0"/>
              <a:t>older</a:t>
            </a:r>
          </a:p>
          <a:p>
            <a:r>
              <a:rPr lang="en-US" b="1" dirty="0" smtClean="0"/>
              <a:t>Size of employer: </a:t>
            </a:r>
            <a:r>
              <a:rPr lang="en-US" dirty="0" smtClean="0"/>
              <a:t>20 or more employees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820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0" y="866987"/>
            <a:ext cx="11595947" cy="1408853"/>
          </a:xfrm>
        </p:spPr>
        <p:txBody>
          <a:bodyPr/>
          <a:lstStyle/>
          <a:p>
            <a:r>
              <a:rPr lang="en-US" dirty="0" smtClean="0"/>
              <a:t>Sexual harassment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t"/>
          <a:lstStyle/>
          <a:p>
            <a:r>
              <a:rPr lang="en-US" b="1" dirty="0" smtClean="0"/>
              <a:t>Definition:</a:t>
            </a:r>
            <a:r>
              <a:rPr lang="en-US" dirty="0" smtClean="0"/>
              <a:t> Includes unwanted sexual advances and obscene remarks</a:t>
            </a:r>
          </a:p>
          <a:p>
            <a:r>
              <a:rPr lang="en-US" b="1" dirty="0" smtClean="0"/>
              <a:t>YOU SHOULD:</a:t>
            </a:r>
            <a:endParaRPr lang="en-US" b="1" dirty="0" smtClean="0"/>
          </a:p>
          <a:p>
            <a:r>
              <a:rPr lang="en-US" dirty="0" smtClean="0"/>
              <a:t>Clearly </a:t>
            </a:r>
            <a:r>
              <a:rPr lang="en-US" dirty="0" smtClean="0"/>
              <a:t>state that it is forbidden</a:t>
            </a:r>
          </a:p>
          <a:p>
            <a:r>
              <a:rPr lang="en-US" dirty="0" smtClean="0"/>
              <a:t>Develop a clear process for reporting</a:t>
            </a:r>
          </a:p>
          <a:p>
            <a:r>
              <a:rPr lang="en-US" dirty="0" smtClean="0"/>
              <a:t>Train employees about inappropriate behavior and the reporting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329337" y="9258300"/>
            <a:ext cx="333425" cy="379591"/>
          </a:xfrm>
        </p:spPr>
        <p:txBody>
          <a:bodyPr/>
          <a:lstStyle/>
          <a:p>
            <a:fld id="{539912C0-5B3A-42DC-A4CE-FD4689538298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Other issues</a:t>
            </a:r>
            <a:endParaRPr dirty="0"/>
          </a:p>
        </p:txBody>
      </p:sp>
      <p:sp>
        <p:nvSpPr>
          <p:cNvPr id="10" name="Shape 16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/>
          <a:p>
            <a:r>
              <a:rPr lang="en-US" b="1" dirty="0" smtClean="0"/>
              <a:t>Drug testing</a:t>
            </a:r>
          </a:p>
          <a:p>
            <a:pPr lvl="1"/>
            <a:r>
              <a:rPr lang="en-US" dirty="0"/>
              <a:t>Old law: No drug testing unless employer has a reasonable, good faith, objective suspicion of the employee’s drug use; or the employee’s job responsibility involves public safety or the safety of others. </a:t>
            </a:r>
            <a:r>
              <a:rPr lang="en-US" i="1" dirty="0" err="1"/>
              <a:t>Twigg</a:t>
            </a:r>
            <a:r>
              <a:rPr lang="en-US" i="1" dirty="0"/>
              <a:t> v. Hercules Corp.</a:t>
            </a:r>
            <a:r>
              <a:rPr lang="en-US" dirty="0"/>
              <a:t> (1990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New law: WV Safer Workplaces Act (2017) </a:t>
            </a:r>
            <a:r>
              <a:rPr lang="mr-IN" dirty="0"/>
              <a:t>–</a:t>
            </a:r>
            <a:r>
              <a:rPr lang="en-US" dirty="0"/>
              <a:t> Permits mandatory drug testing if there’s a written policy and drug testing time is considered time worked</a:t>
            </a:r>
            <a:r>
              <a:rPr lang="en-US" dirty="0" smtClean="0"/>
              <a:t>. (No court ruling yet)</a:t>
            </a:r>
          </a:p>
          <a:p>
            <a:r>
              <a:rPr lang="en-US" b="1" dirty="0" smtClean="0"/>
              <a:t>Arrests/convictions</a:t>
            </a:r>
          </a:p>
          <a:p>
            <a:pPr lvl="1"/>
            <a:r>
              <a:rPr lang="en-US" dirty="0" smtClean="0"/>
              <a:t>EEOC: Can be an unlawful employment practice if disproportionately affects racial/ethnic group.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259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Other issues</a:t>
            </a:r>
            <a:endParaRPr dirty="0"/>
          </a:p>
        </p:txBody>
      </p:sp>
      <p:sp>
        <p:nvSpPr>
          <p:cNvPr id="10" name="Shape 16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en-US" b="1" dirty="0" smtClean="0"/>
              <a:t>Organizing/unionizing</a:t>
            </a:r>
            <a:endParaRPr lang="en-US" b="1" dirty="0" smtClean="0"/>
          </a:p>
          <a:p>
            <a:pPr lvl="1"/>
            <a:r>
              <a:rPr lang="en-US" dirty="0" smtClean="0"/>
              <a:t>Protected activity</a:t>
            </a:r>
          </a:p>
          <a:p>
            <a:pPr lvl="1"/>
            <a:r>
              <a:rPr lang="en-US" dirty="0" smtClean="0"/>
              <a:t>WV’s new right-to-work law: Concerns mandatory union membership, not the protected activity </a:t>
            </a:r>
          </a:p>
          <a:p>
            <a:r>
              <a:rPr lang="en-US" b="1" dirty="0" smtClean="0"/>
              <a:t>Internet/social media</a:t>
            </a:r>
            <a:endParaRPr lang="en-US" b="1" dirty="0" smtClean="0"/>
          </a:p>
          <a:p>
            <a:pPr lvl="1"/>
            <a:r>
              <a:rPr lang="en-US" dirty="0" smtClean="0"/>
              <a:t>You can monitor internet use/abuse and address it</a:t>
            </a:r>
          </a:p>
          <a:p>
            <a:pPr lvl="1"/>
            <a:r>
              <a:rPr lang="en-US" dirty="0" smtClean="0"/>
              <a:t>You control your library social media account, but your ability to regulate personal social media accounts may be limited</a:t>
            </a:r>
            <a:r>
              <a:rPr lang="en-US" dirty="0" smtClean="0"/>
              <a:t>. Tread carefully.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509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0" y="866987"/>
            <a:ext cx="11595947" cy="1408853"/>
          </a:xfrm>
        </p:spPr>
        <p:txBody>
          <a:bodyPr/>
          <a:lstStyle/>
          <a:p>
            <a:r>
              <a:rPr lang="en-US" dirty="0" smtClean="0"/>
              <a:t>Hiring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Develop a position description.</a:t>
            </a:r>
          </a:p>
          <a:p>
            <a:r>
              <a:rPr lang="en-US" dirty="0" smtClean="0"/>
              <a:t>Advertise positions internally and/or externally.</a:t>
            </a:r>
          </a:p>
          <a:p>
            <a:r>
              <a:rPr lang="en-US" dirty="0" smtClean="0"/>
              <a:t>Check references.</a:t>
            </a:r>
          </a:p>
          <a:p>
            <a:r>
              <a:rPr lang="en-US" dirty="0" smtClean="0"/>
              <a:t>Don’t rationalize away obvious critical weakness.</a:t>
            </a:r>
          </a:p>
          <a:p>
            <a:r>
              <a:rPr lang="en-US" dirty="0" smtClean="0"/>
              <a:t>Don</a:t>
            </a:r>
            <a:r>
              <a:rPr lang="mr-IN" dirty="0" smtClean="0"/>
              <a:t>’</a:t>
            </a:r>
            <a:r>
              <a:rPr lang="en-US" dirty="0" smtClean="0"/>
              <a:t>t pay new hires more than veteran employees.</a:t>
            </a:r>
          </a:p>
          <a:p>
            <a:r>
              <a:rPr lang="en-US" dirty="0" smtClean="0"/>
              <a:t>Boards: Hire the director and let the director hire everyone else.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329337" y="9258300"/>
            <a:ext cx="333425" cy="379591"/>
          </a:xfrm>
        </p:spPr>
        <p:txBody>
          <a:bodyPr/>
          <a:lstStyle/>
          <a:p>
            <a:fld id="{539912C0-5B3A-42DC-A4CE-FD4689538298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0" y="866987"/>
            <a:ext cx="11595947" cy="1408853"/>
          </a:xfrm>
        </p:spPr>
        <p:txBody>
          <a:bodyPr/>
          <a:lstStyle/>
          <a:p>
            <a:r>
              <a:rPr lang="en-US" dirty="0" smtClean="0"/>
              <a:t>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 fontScale="92500"/>
          </a:bodyPr>
          <a:lstStyle/>
          <a:p>
            <a:r>
              <a:rPr lang="en-US" dirty="0" smtClean="0"/>
              <a:t>Pay at least twice a month (absent special agreement)</a:t>
            </a:r>
          </a:p>
          <a:p>
            <a:r>
              <a:rPr lang="en-US" dirty="0" smtClean="0"/>
              <a:t>Pay FLSA covered employees time and a half over 40 hours.</a:t>
            </a:r>
          </a:p>
          <a:p>
            <a:r>
              <a:rPr lang="en-US" dirty="0" smtClean="0"/>
              <a:t>Pay for suffered/permitted time and training time.</a:t>
            </a:r>
          </a:p>
          <a:p>
            <a:r>
              <a:rPr lang="en-US" dirty="0" smtClean="0"/>
              <a:t>Do not assign wages without a valid wage assignment </a:t>
            </a:r>
            <a:r>
              <a:rPr lang="mr-IN" dirty="0" smtClean="0"/>
              <a:t>–</a:t>
            </a:r>
            <a:r>
              <a:rPr lang="en-US" dirty="0" smtClean="0"/>
              <a:t> signed, notarized within last year and not taking more than 25% of wages.</a:t>
            </a:r>
          </a:p>
          <a:p>
            <a:r>
              <a:rPr lang="en-US" dirty="0" smtClean="0"/>
              <a:t>Do not garnish more than 20% of an employee’s wages.</a:t>
            </a:r>
          </a:p>
          <a:p>
            <a:r>
              <a:rPr lang="en-US" dirty="0" smtClean="0"/>
              <a:t>Pay a living wage if you can.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329337" y="9258300"/>
            <a:ext cx="333425" cy="379591"/>
          </a:xfrm>
        </p:spPr>
        <p:txBody>
          <a:bodyPr/>
          <a:lstStyle/>
          <a:p>
            <a:fld id="{539912C0-5B3A-42DC-A4CE-FD4689538298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 smtClean="0"/>
              <a:t>Employment lawyer</a:t>
            </a:r>
          </a:p>
          <a:p>
            <a:r>
              <a:rPr lang="en-US" dirty="0" smtClean="0"/>
              <a:t>Former general counsel and director of human resources </a:t>
            </a:r>
            <a:r>
              <a:rPr lang="en-US" dirty="0" smtClean="0"/>
              <a:t>for </a:t>
            </a:r>
            <a:r>
              <a:rPr lang="en-US" dirty="0" smtClean="0"/>
              <a:t>manufacturing and distribution company</a:t>
            </a:r>
          </a:p>
          <a:p>
            <a:r>
              <a:rPr lang="en-US" dirty="0" smtClean="0"/>
              <a:t>Administrator for two government </a:t>
            </a:r>
            <a:r>
              <a:rPr lang="en-US" dirty="0" smtClean="0"/>
              <a:t>agencies; </a:t>
            </a:r>
            <a:r>
              <a:rPr lang="en-US" dirty="0" smtClean="0"/>
              <a:t>responsible for </a:t>
            </a:r>
            <a:r>
              <a:rPr lang="en-US" dirty="0" smtClean="0"/>
              <a:t>overseeing </a:t>
            </a:r>
            <a:r>
              <a:rPr lang="en-US" dirty="0" smtClean="0"/>
              <a:t>higher education </a:t>
            </a:r>
            <a:r>
              <a:rPr lang="en-US" dirty="0" smtClean="0"/>
              <a:t>human resources system</a:t>
            </a:r>
            <a:endParaRPr lang="en-US" dirty="0" smtClean="0"/>
          </a:p>
          <a:p>
            <a:r>
              <a:rPr lang="en-US" dirty="0" smtClean="0"/>
              <a:t>Business owner who complies with employment laws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7837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Employee </a:t>
            </a:r>
            <a:r>
              <a:rPr lang="en-US" dirty="0"/>
              <a:t>r</a:t>
            </a:r>
            <a:r>
              <a:rPr dirty="0" smtClean="0"/>
              <a:t>ecords</a:t>
            </a:r>
            <a:endParaRPr dirty="0"/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508000" y="2425700"/>
            <a:ext cx="11988800" cy="639964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451104" indent="-451104" defTabSz="560831">
              <a:spcBef>
                <a:spcPts val="2300"/>
              </a:spcBef>
              <a:defRPr sz="3455"/>
            </a:pPr>
            <a:r>
              <a:rPr u="sng" dirty="0"/>
              <a:t>Time/attendance records:</a:t>
            </a:r>
            <a:r>
              <a:rPr dirty="0"/>
              <a:t> Keep an accurate record of hours worked each day and total hours worked each week</a:t>
            </a:r>
          </a:p>
          <a:p>
            <a:pPr marL="451104" indent="-451104" defTabSz="560831">
              <a:spcBef>
                <a:spcPts val="2300"/>
              </a:spcBef>
              <a:defRPr sz="3455"/>
            </a:pPr>
            <a:r>
              <a:rPr u="sng" dirty="0"/>
              <a:t>Pay records:</a:t>
            </a:r>
            <a:r>
              <a:rPr dirty="0"/>
              <a:t> Keep an accurate record of hours worked; regular hourly pay; overtime pay; </a:t>
            </a:r>
            <a:r>
              <a:rPr dirty="0" smtClean="0"/>
              <a:t>deductions</a:t>
            </a:r>
            <a:r>
              <a:rPr lang="en-US" dirty="0" smtClean="0"/>
              <a:t>/</a:t>
            </a:r>
            <a:r>
              <a:rPr dirty="0" smtClean="0"/>
              <a:t>additions </a:t>
            </a:r>
            <a:r>
              <a:rPr dirty="0"/>
              <a:t>from pay; total pay; pay period dates; and date of payment</a:t>
            </a:r>
          </a:p>
          <a:p>
            <a:pPr marL="451104" indent="-451104" defTabSz="560831">
              <a:spcBef>
                <a:spcPts val="2300"/>
              </a:spcBef>
              <a:defRPr sz="3455"/>
            </a:pPr>
            <a:r>
              <a:rPr u="sng" dirty="0"/>
              <a:t>Leave records:</a:t>
            </a:r>
            <a:r>
              <a:rPr dirty="0"/>
              <a:t> Keep an accurate record of leave acquired and used</a:t>
            </a:r>
          </a:p>
          <a:p>
            <a:pPr marL="451104" indent="-451104" defTabSz="560831">
              <a:spcBef>
                <a:spcPts val="2300"/>
              </a:spcBef>
              <a:defRPr sz="3455"/>
            </a:pPr>
            <a:r>
              <a:rPr u="sng" dirty="0"/>
              <a:t>FLSA-exemptions:</a:t>
            </a:r>
            <a:r>
              <a:rPr dirty="0"/>
              <a:t> Have an </a:t>
            </a:r>
            <a:r>
              <a:rPr u="sng" dirty="0"/>
              <a:t>accurate</a:t>
            </a:r>
            <a:r>
              <a:rPr dirty="0"/>
              <a:t> position description that makes it evident why a position is </a:t>
            </a:r>
            <a:r>
              <a:rPr dirty="0" smtClean="0"/>
              <a:t>exempt</a:t>
            </a:r>
            <a:endParaRPr lang="en-US" dirty="0" smtClean="0"/>
          </a:p>
          <a:p>
            <a:pPr marL="451104" indent="-451104" defTabSz="560831">
              <a:spcBef>
                <a:spcPts val="2300"/>
              </a:spcBef>
              <a:defRPr sz="3455"/>
            </a:pPr>
            <a:r>
              <a:rPr lang="en-US" u="sng" dirty="0" smtClean="0"/>
              <a:t>Personnel files:</a:t>
            </a:r>
            <a:r>
              <a:rPr lang="en-US" dirty="0" smtClean="0"/>
              <a:t> Employees do not have an automatic right to what is in them.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0" y="866987"/>
            <a:ext cx="11595947" cy="1408853"/>
          </a:xfrm>
        </p:spPr>
        <p:txBody>
          <a:bodyPr/>
          <a:lstStyle/>
          <a:p>
            <a:r>
              <a:rPr lang="en-US" dirty="0" smtClean="0"/>
              <a:t>Workplace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dirty="0" smtClean="0"/>
              <a:t>Provide a meal break of at least 20 minutes to any employee who works 6 hours or more.</a:t>
            </a:r>
          </a:p>
          <a:p>
            <a:r>
              <a:rPr lang="en-US" dirty="0" smtClean="0"/>
              <a:t>Provide regular feedback to employees and give them opportunities to provide you with regular feedback.</a:t>
            </a:r>
          </a:p>
          <a:p>
            <a:r>
              <a:rPr lang="en-US" dirty="0" smtClean="0"/>
              <a:t>Follow the “golden rule”: Treat your employees as you want them to treat </a:t>
            </a:r>
            <a:r>
              <a:rPr lang="en-US" dirty="0" smtClean="0"/>
              <a:t>you (e.g., progressive discipline when appropriate), even if not legally required</a:t>
            </a:r>
            <a:endParaRPr lang="en-US" dirty="0" smtClean="0"/>
          </a:p>
          <a:p>
            <a:r>
              <a:rPr lang="en-US" dirty="0" smtClean="0"/>
              <a:t>Boards: (1) If an employee raises </a:t>
            </a:r>
            <a:r>
              <a:rPr lang="en-US" dirty="0" smtClean="0"/>
              <a:t>an issue</a:t>
            </a:r>
            <a:r>
              <a:rPr lang="en-US" dirty="0" smtClean="0"/>
              <a:t>, talk to the board chair about it and decide who/how it will be communicated to the director. (2) Unless a director’s </a:t>
            </a:r>
            <a:r>
              <a:rPr lang="en-US" dirty="0" smtClean="0"/>
              <a:t>decision/action </a:t>
            </a:r>
            <a:r>
              <a:rPr lang="en-US" dirty="0" smtClean="0"/>
              <a:t>is clearly wrong or </a:t>
            </a:r>
            <a:r>
              <a:rPr lang="en-US" dirty="0" smtClean="0"/>
              <a:t>may expose </a:t>
            </a:r>
            <a:r>
              <a:rPr lang="en-US" dirty="0" smtClean="0"/>
              <a:t>the library to </a:t>
            </a:r>
            <a:r>
              <a:rPr lang="en-US" dirty="0" smtClean="0"/>
              <a:t>significant risk (harassment allegation), </a:t>
            </a:r>
            <a:r>
              <a:rPr lang="en-US" dirty="0" smtClean="0"/>
              <a:t>defer to him/her.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329337" y="9258300"/>
            <a:ext cx="333425" cy="379591"/>
          </a:xfrm>
        </p:spPr>
        <p:txBody>
          <a:bodyPr/>
          <a:lstStyle/>
          <a:p>
            <a:fld id="{539912C0-5B3A-42DC-A4CE-FD4689538298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0" y="866987"/>
            <a:ext cx="11595947" cy="1408853"/>
          </a:xfrm>
        </p:spPr>
        <p:txBody>
          <a:bodyPr/>
          <a:lstStyle/>
          <a:p>
            <a:r>
              <a:rPr lang="en-US" dirty="0" smtClean="0"/>
              <a:t>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Don’t terminate someone you gave a good evaluation last month absent embezzlement or similar gross misconduct.</a:t>
            </a:r>
          </a:p>
          <a:p>
            <a:r>
              <a:rPr lang="en-US" dirty="0"/>
              <a:t>Consult a lawyer if you have any doubts whatsoever. The conversation will often be brief and will cost far less than the lawsuit that follows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Always include a witness in any termination meeting.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329337" y="9258300"/>
            <a:ext cx="333425" cy="379591"/>
          </a:xfrm>
        </p:spPr>
        <p:txBody>
          <a:bodyPr/>
          <a:lstStyle/>
          <a:p>
            <a:fld id="{539912C0-5B3A-42DC-A4CE-FD4689538298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If in doubt, </a:t>
            </a:r>
            <a:r>
              <a:rPr lang="en-US" dirty="0" smtClean="0"/>
              <a:t>research it or </a:t>
            </a:r>
            <a:br>
              <a:rPr lang="en-US" dirty="0" smtClean="0"/>
            </a:br>
            <a:r>
              <a:rPr lang="en-US" dirty="0" smtClean="0"/>
              <a:t>talk </a:t>
            </a:r>
            <a:r>
              <a:rPr lang="en-US" dirty="0" smtClean="0"/>
              <a:t>to a lawyer</a:t>
            </a:r>
            <a:br>
              <a:rPr lang="en-US" dirty="0" smtClean="0"/>
            </a:br>
            <a:r>
              <a:rPr dirty="0" smtClean="0"/>
              <a:t>???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Topics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sz="half" idx="1"/>
          </p:nvPr>
        </p:nvSpPr>
        <p:spPr>
          <a:xfrm>
            <a:off x="508000" y="2628900"/>
            <a:ext cx="6045319" cy="6096000"/>
          </a:xfrm>
          <a:prstGeom prst="rect">
            <a:avLst/>
          </a:prstGeom>
        </p:spPr>
        <p:txBody>
          <a:bodyPr anchor="t"/>
          <a:lstStyle/>
          <a:p>
            <a:r>
              <a:rPr lang="en-US" b="1" dirty="0" smtClean="0"/>
              <a:t>Employment at will</a:t>
            </a:r>
          </a:p>
          <a:p>
            <a:r>
              <a:rPr lang="en-US" b="1" dirty="0" smtClean="0"/>
              <a:t>Discrimination laws</a:t>
            </a:r>
          </a:p>
          <a:p>
            <a:r>
              <a:rPr lang="en-US" b="1" dirty="0"/>
              <a:t>H</a:t>
            </a:r>
            <a:r>
              <a:rPr lang="en-US" b="1" dirty="0" smtClean="0"/>
              <a:t>iring</a:t>
            </a:r>
            <a:r>
              <a:rPr lang="en-US" b="1" dirty="0" smtClean="0"/>
              <a:t>, pay, </a:t>
            </a:r>
            <a:r>
              <a:rPr lang="en-US" b="1" dirty="0" smtClean="0"/>
              <a:t>management, and termination advice</a:t>
            </a:r>
            <a:endParaRPr lang="en-US" b="1" dirty="0" smtClean="0"/>
          </a:p>
          <a:p>
            <a:r>
              <a:rPr lang="en-US" b="1" dirty="0" smtClean="0"/>
              <a:t>Other issues</a:t>
            </a:r>
            <a:endParaRPr lang="en-US" b="1" dirty="0"/>
          </a:p>
          <a:p>
            <a:endParaRPr lang="en-US" dirty="0" smtClean="0"/>
          </a:p>
        </p:txBody>
      </p:sp>
      <p:pic>
        <p:nvPicPr>
          <p:cNvPr id="14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0350" y="3434718"/>
            <a:ext cx="5689918" cy="3704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status: Key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Employer:</a:t>
            </a:r>
            <a:r>
              <a:rPr lang="en-US" dirty="0" smtClean="0"/>
              <a:t> Organization or person who pays </a:t>
            </a:r>
            <a:r>
              <a:rPr lang="en-US" dirty="0" smtClean="0"/>
              <a:t>another </a:t>
            </a:r>
            <a:r>
              <a:rPr lang="en-US" dirty="0" smtClean="0"/>
              <a:t>person a wage, salary, payment or fee in exchange for supervising and controlling the employee’s activities</a:t>
            </a:r>
          </a:p>
          <a:p>
            <a:r>
              <a:rPr lang="en-US" b="1" dirty="0" smtClean="0"/>
              <a:t>Employee:</a:t>
            </a:r>
            <a:r>
              <a:rPr lang="en-US" dirty="0" smtClean="0"/>
              <a:t> Person under the control or supervision of an employer who works for a wage, salary, payment or fee</a:t>
            </a:r>
          </a:p>
          <a:p>
            <a:r>
              <a:rPr lang="en-US" b="1" dirty="0" smtClean="0"/>
              <a:t>Contractor:</a:t>
            </a:r>
            <a:r>
              <a:rPr lang="en-US" dirty="0" smtClean="0"/>
              <a:t> Person who works for payment, </a:t>
            </a:r>
            <a:r>
              <a:rPr lang="en-US" u="sng" dirty="0" smtClean="0"/>
              <a:t>but</a:t>
            </a:r>
            <a:r>
              <a:rPr lang="en-US" dirty="0" smtClean="0"/>
              <a:t> is NOT under the control or supervision of an employer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795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Employee v. </a:t>
            </a:r>
            <a:r>
              <a:rPr lang="en-US" dirty="0" smtClean="0"/>
              <a:t>independent </a:t>
            </a:r>
            <a:r>
              <a:rPr dirty="0" smtClean="0"/>
              <a:t>contractor</a:t>
            </a:r>
            <a:endParaRPr dirty="0"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521245" y="3597671"/>
            <a:ext cx="3854054" cy="5744569"/>
          </a:xfrm>
          <a:prstGeom prst="rect">
            <a:avLst/>
          </a:prstGeom>
        </p:spPr>
        <p:txBody>
          <a:bodyPr anchor="t"/>
          <a:lstStyle/>
          <a:p>
            <a:pPr marL="659854" lvl="1" indent="-469900">
              <a:buChar char="✦"/>
              <a:defRPr sz="2800"/>
            </a:pPr>
            <a:r>
              <a:rPr u="sng" dirty="0"/>
              <a:t>Instructions?</a:t>
            </a:r>
            <a:r>
              <a:rPr dirty="0"/>
              <a:t> Does the employer tell the worker when and where to work? What </a:t>
            </a:r>
            <a:r>
              <a:rPr dirty="0" smtClean="0"/>
              <a:t>tools</a:t>
            </a:r>
            <a:r>
              <a:rPr lang="en-US" dirty="0" smtClean="0"/>
              <a:t>/</a:t>
            </a:r>
            <a:r>
              <a:rPr dirty="0" smtClean="0"/>
              <a:t>equipment </a:t>
            </a:r>
            <a:r>
              <a:rPr dirty="0"/>
              <a:t>to use?</a:t>
            </a:r>
          </a:p>
          <a:p>
            <a:pPr marL="659854" lvl="1" indent="-469900">
              <a:buChar char="✦"/>
              <a:defRPr sz="2800"/>
            </a:pPr>
            <a:r>
              <a:rPr u="sng" dirty="0"/>
              <a:t>Training?</a:t>
            </a:r>
            <a:r>
              <a:rPr dirty="0"/>
              <a:t> Is the worker told “how” to do his/or her job?</a:t>
            </a:r>
          </a:p>
        </p:txBody>
      </p:sp>
      <p:sp>
        <p:nvSpPr>
          <p:cNvPr id="154" name="Shape 154"/>
          <p:cNvSpPr/>
          <p:nvPr/>
        </p:nvSpPr>
        <p:spPr>
          <a:xfrm>
            <a:off x="1080938" y="2278260"/>
            <a:ext cx="2734668" cy="1219201"/>
          </a:xfrm>
          <a:prstGeom prst="roundRect">
            <a:avLst>
              <a:gd name="adj" fmla="val 15625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r>
              <a:t>Behavioral control</a:t>
            </a:r>
          </a:p>
        </p:txBody>
      </p:sp>
      <p:sp>
        <p:nvSpPr>
          <p:cNvPr id="155" name="Shape 155"/>
          <p:cNvSpPr/>
          <p:nvPr/>
        </p:nvSpPr>
        <p:spPr>
          <a:xfrm>
            <a:off x="5396879" y="2278260"/>
            <a:ext cx="2734669" cy="1219201"/>
          </a:xfrm>
          <a:prstGeom prst="roundRect">
            <a:avLst>
              <a:gd name="adj" fmla="val 15625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r>
              <a:t>Financial control</a:t>
            </a:r>
          </a:p>
        </p:txBody>
      </p:sp>
      <p:sp>
        <p:nvSpPr>
          <p:cNvPr id="156" name="Shape 156"/>
          <p:cNvSpPr/>
          <p:nvPr/>
        </p:nvSpPr>
        <p:spPr>
          <a:xfrm>
            <a:off x="4837186" y="3702050"/>
            <a:ext cx="3854055" cy="5048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59854" lvl="1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✦"/>
              <a:defRPr sz="2800"/>
            </a:pPr>
            <a:r>
              <a:rPr u="sng" dirty="0"/>
              <a:t>Expenses?</a:t>
            </a:r>
            <a:r>
              <a:rPr dirty="0"/>
              <a:t> Who pays?</a:t>
            </a:r>
          </a:p>
          <a:p>
            <a:pPr marL="659854" lvl="1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✦"/>
              <a:defRPr sz="2800"/>
            </a:pPr>
            <a:r>
              <a:rPr u="sng" dirty="0"/>
              <a:t>Moonlighting?</a:t>
            </a:r>
            <a:r>
              <a:rPr dirty="0"/>
              <a:t> Does worker work elsewhere?</a:t>
            </a:r>
          </a:p>
          <a:p>
            <a:pPr marL="659854" lvl="1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✦"/>
              <a:defRPr sz="2800"/>
            </a:pPr>
            <a:r>
              <a:rPr u="sng" dirty="0"/>
              <a:t>Payment?</a:t>
            </a:r>
            <a:r>
              <a:rPr dirty="0"/>
              <a:t> How frequent?</a:t>
            </a:r>
          </a:p>
          <a:p>
            <a:pPr marL="659854" lvl="1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✦"/>
              <a:defRPr sz="2800"/>
            </a:pPr>
            <a:r>
              <a:rPr u="sng" dirty="0"/>
              <a:t>Risk?</a:t>
            </a:r>
            <a:r>
              <a:rPr dirty="0"/>
              <a:t> Can worker make profit/loss?</a:t>
            </a:r>
          </a:p>
        </p:txBody>
      </p:sp>
      <p:sp>
        <p:nvSpPr>
          <p:cNvPr id="157" name="Shape 157"/>
          <p:cNvSpPr/>
          <p:nvPr/>
        </p:nvSpPr>
        <p:spPr>
          <a:xfrm>
            <a:off x="9158138" y="2278260"/>
            <a:ext cx="2734668" cy="1219201"/>
          </a:xfrm>
          <a:prstGeom prst="roundRect">
            <a:avLst>
              <a:gd name="adj" fmla="val 15625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r>
              <a:t>Relationship</a:t>
            </a:r>
          </a:p>
        </p:txBody>
      </p:sp>
      <p:sp>
        <p:nvSpPr>
          <p:cNvPr id="158" name="Shape 158"/>
          <p:cNvSpPr/>
          <p:nvPr/>
        </p:nvSpPr>
        <p:spPr>
          <a:xfrm>
            <a:off x="8598445" y="3597671"/>
            <a:ext cx="3854054" cy="574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59854" lvl="1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✦"/>
              <a:defRPr sz="2800"/>
            </a:pPr>
            <a:r>
              <a:rPr u="sng"/>
              <a:t>Written contract?</a:t>
            </a:r>
          </a:p>
          <a:p>
            <a:pPr marL="659854" lvl="1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✦"/>
              <a:defRPr sz="2800"/>
            </a:pPr>
            <a:r>
              <a:rPr u="sng"/>
              <a:t>Benefits?</a:t>
            </a:r>
          </a:p>
          <a:p>
            <a:pPr marL="659854" lvl="1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✦"/>
              <a:defRPr sz="2800"/>
            </a:pPr>
            <a:r>
              <a:rPr u="sng"/>
              <a:t>Permanent?</a:t>
            </a:r>
          </a:p>
          <a:p>
            <a:pPr marL="659854" lvl="1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✦"/>
              <a:defRPr sz="2800"/>
            </a:pPr>
            <a:r>
              <a:rPr u="sng"/>
              <a:t>Key aspect of regular business?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63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contract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b="1" dirty="0" smtClean="0"/>
              <a:t>Express contract: </a:t>
            </a:r>
            <a:r>
              <a:rPr lang="en-US" dirty="0" smtClean="0"/>
              <a:t>A formal agreement, </a:t>
            </a:r>
            <a:r>
              <a:rPr lang="en-US" u="sng" dirty="0" smtClean="0"/>
              <a:t>either oral or written,</a:t>
            </a:r>
            <a:r>
              <a:rPr lang="en-US" dirty="0" smtClean="0"/>
              <a:t> that specifically states the terms and conditions of employment</a:t>
            </a:r>
          </a:p>
          <a:p>
            <a:r>
              <a:rPr lang="en-US" b="1" dirty="0" smtClean="0"/>
              <a:t>Implied contract:</a:t>
            </a:r>
            <a:r>
              <a:rPr lang="en-US" dirty="0" smtClean="0"/>
              <a:t> </a:t>
            </a:r>
            <a:r>
              <a:rPr lang="en-US" dirty="0"/>
              <a:t>An </a:t>
            </a:r>
            <a:r>
              <a:rPr lang="en-US" dirty="0" smtClean="0"/>
              <a:t>agreement in </a:t>
            </a:r>
            <a:r>
              <a:rPr lang="en-US" dirty="0"/>
              <a:t>which the terms and conditions may be inferred through the actions, comments, promises, and employment practices of </a:t>
            </a:r>
            <a:r>
              <a:rPr lang="en-US" dirty="0" smtClean="0"/>
              <a:t>the </a:t>
            </a:r>
            <a:r>
              <a:rPr lang="en-US" dirty="0"/>
              <a:t>employer or employee.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4255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Employment at will: The doctrine</a:t>
            </a:r>
            <a:endParaRPr dirty="0"/>
          </a:p>
        </p:txBody>
      </p:sp>
      <p:sp>
        <p:nvSpPr>
          <p:cNvPr id="10" name="Shape 16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b="1" dirty="0" smtClean="0"/>
              <a:t>Doctrine:</a:t>
            </a:r>
            <a:r>
              <a:rPr lang="en-US" dirty="0" smtClean="0"/>
              <a:t> An employer may fire an employee at any time and for any reason or for no reason without being liable for breach of contract</a:t>
            </a:r>
          </a:p>
          <a:p>
            <a:r>
              <a:rPr lang="en-US" b="1" dirty="0" smtClean="0"/>
              <a:t>Application:</a:t>
            </a:r>
            <a:r>
              <a:rPr lang="en-US" dirty="0" smtClean="0"/>
              <a:t> To an employee not covered by a collective bargaining agreement or employment contract </a:t>
            </a:r>
            <a:r>
              <a:rPr lang="mr-IN" dirty="0" smtClean="0"/>
              <a:t>…</a:t>
            </a:r>
            <a:r>
              <a:rPr lang="en-US" dirty="0" smtClean="0"/>
              <a:t> and a whole lot of other exceptions</a:t>
            </a:r>
          </a:p>
          <a:p>
            <a:r>
              <a:rPr lang="en-US" b="1" dirty="0" smtClean="0"/>
              <a:t>Language:</a:t>
            </a:r>
            <a:r>
              <a:rPr lang="en-US" dirty="0" smtClean="0"/>
              <a:t> ”You are an at-will employee and may be terminated at any time for any reason or no reason.”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Employment at will: Questions</a:t>
            </a:r>
            <a:endParaRPr dirty="0"/>
          </a:p>
        </p:txBody>
      </p:sp>
      <p:pic>
        <p:nvPicPr>
          <p:cNvPr id="14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96535" y="3197869"/>
            <a:ext cx="4355555" cy="435555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6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7264400" cy="6096000"/>
          </a:xfrm>
          <a:prstGeom prst="rect">
            <a:avLst/>
          </a:prstGeom>
        </p:spPr>
        <p:txBody>
          <a:bodyPr anchor="t"/>
          <a:lstStyle/>
          <a:p>
            <a:r>
              <a:rPr lang="en-US" dirty="0" smtClean="0"/>
              <a:t>Do you want all employees to be at will?</a:t>
            </a:r>
          </a:p>
          <a:p>
            <a:endParaRPr lang="en-US" dirty="0" smtClean="0"/>
          </a:p>
          <a:p>
            <a:r>
              <a:rPr lang="en-US" dirty="0" smtClean="0"/>
              <a:t>How do you communicate an employee’s at-will status?</a:t>
            </a:r>
          </a:p>
          <a:p>
            <a:endParaRPr lang="en-US" dirty="0" smtClean="0"/>
          </a:p>
          <a:p>
            <a:r>
              <a:rPr lang="en-US" dirty="0" smtClean="0"/>
              <a:t>What if your communication is inconsistent?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5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Employment at will: Exceptions</a:t>
            </a:r>
            <a:endParaRPr dirty="0"/>
          </a:p>
        </p:txBody>
      </p:sp>
      <p:sp>
        <p:nvSpPr>
          <p:cNvPr id="10" name="Shape 16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r>
              <a:rPr lang="en-US" b="1" dirty="0" smtClean="0"/>
              <a:t>THERE ARE A LOT OF EXCEPTIONS:</a:t>
            </a:r>
          </a:p>
          <a:p>
            <a:r>
              <a:rPr lang="en-US" b="1" dirty="0"/>
              <a:t>D</a:t>
            </a:r>
            <a:r>
              <a:rPr lang="en-US" b="1" dirty="0" smtClean="0"/>
              <a:t>iscrimination:</a:t>
            </a:r>
            <a:r>
              <a:rPr lang="en-US" dirty="0" smtClean="0"/>
              <a:t> Race, religion, color, national origin, ancestry, sex, age, blindness or other disability (WV Human Rights Act)</a:t>
            </a:r>
          </a:p>
          <a:p>
            <a:r>
              <a:rPr lang="en-US" b="1" dirty="0" smtClean="0"/>
              <a:t>Safety:</a:t>
            </a:r>
            <a:r>
              <a:rPr lang="en-US" dirty="0" smtClean="0"/>
              <a:t> Reporting of safety violations; refusal to work in understaffed hospital unit; use of self-defense against robber</a:t>
            </a:r>
          </a:p>
          <a:p>
            <a:r>
              <a:rPr lang="en-US" b="1" dirty="0" smtClean="0"/>
              <a:t>Public service:</a:t>
            </a:r>
            <a:r>
              <a:rPr lang="en-US" dirty="0" smtClean="0"/>
              <a:t> Legislative service, jury service, militia service, voting, emergency medical service</a:t>
            </a:r>
          </a:p>
          <a:p>
            <a:r>
              <a:rPr lang="en-US" b="1" dirty="0" smtClean="0"/>
              <a:t>Privacy: </a:t>
            </a:r>
            <a:r>
              <a:rPr lang="en-US" dirty="0" smtClean="0"/>
              <a:t>Refusal to take polygraph test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82" y="8750456"/>
            <a:ext cx="5251704" cy="865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2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2443</Words>
  <Application>Microsoft Macintosh PowerPoint</Application>
  <PresentationFormat>Custom</PresentationFormat>
  <Paragraphs>245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Bodoni SvtyTwo ITC TT-Book</vt:lpstr>
      <vt:lpstr>Helvetica</vt:lpstr>
      <vt:lpstr>Helvetica Neue</vt:lpstr>
      <vt:lpstr>Palatino</vt:lpstr>
      <vt:lpstr>Wingdings</vt:lpstr>
      <vt:lpstr>Zapf Dingbats</vt:lpstr>
      <vt:lpstr>New_Template4</vt:lpstr>
      <vt:lpstr>Employment law and WV public libraries</vt:lpstr>
      <vt:lpstr>My background</vt:lpstr>
      <vt:lpstr>Topics</vt:lpstr>
      <vt:lpstr>Employee status: Key terms</vt:lpstr>
      <vt:lpstr>Employee v. independent contractor</vt:lpstr>
      <vt:lpstr>Employment contract</vt:lpstr>
      <vt:lpstr>Employment at will: The doctrine</vt:lpstr>
      <vt:lpstr>Employment at will: Questions</vt:lpstr>
      <vt:lpstr>Employment at will: Exceptions</vt:lpstr>
      <vt:lpstr>Employment at will: Exceptions</vt:lpstr>
      <vt:lpstr>Discrimination laws</vt:lpstr>
      <vt:lpstr>Discrimination laws: Disability</vt:lpstr>
      <vt:lpstr>Family and Medical Leave Act</vt:lpstr>
      <vt:lpstr>Discrimination laws: Age</vt:lpstr>
      <vt:lpstr>Sexual harassment</vt:lpstr>
      <vt:lpstr>Other issues</vt:lpstr>
      <vt:lpstr>Other issues</vt:lpstr>
      <vt:lpstr>Hiring</vt:lpstr>
      <vt:lpstr>Pay</vt:lpstr>
      <vt:lpstr>Employee records</vt:lpstr>
      <vt:lpstr>Workplace conduct</vt:lpstr>
      <vt:lpstr>Termination</vt:lpstr>
      <vt:lpstr>If in doubt, research it or  talk to a lawyer ???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considerations  within public libraries</dc:title>
  <cp:lastModifiedBy>Dennis Taylor</cp:lastModifiedBy>
  <cp:revision>42</cp:revision>
  <dcterms:modified xsi:type="dcterms:W3CDTF">2017-11-10T13:19:33Z</dcterms:modified>
</cp:coreProperties>
</file>