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0" r:id="rId2"/>
    <p:sldId id="297" r:id="rId3"/>
    <p:sldId id="298" r:id="rId4"/>
    <p:sldId id="299" r:id="rId5"/>
    <p:sldId id="300" r:id="rId6"/>
    <p:sldId id="271" r:id="rId7"/>
    <p:sldId id="272" r:id="rId8"/>
    <p:sldId id="284" r:id="rId9"/>
    <p:sldId id="326" r:id="rId10"/>
    <p:sldId id="327" r:id="rId11"/>
    <p:sldId id="328" r:id="rId12"/>
    <p:sldId id="318" r:id="rId13"/>
    <p:sldId id="283" r:id="rId14"/>
    <p:sldId id="285" r:id="rId15"/>
    <p:sldId id="276" r:id="rId16"/>
    <p:sldId id="277" r:id="rId17"/>
    <p:sldId id="278" r:id="rId18"/>
    <p:sldId id="279" r:id="rId19"/>
    <p:sldId id="280" r:id="rId20"/>
    <p:sldId id="302" r:id="rId21"/>
    <p:sldId id="303" r:id="rId22"/>
    <p:sldId id="312" r:id="rId23"/>
    <p:sldId id="308" r:id="rId24"/>
    <p:sldId id="314" r:id="rId25"/>
    <p:sldId id="316" r:id="rId26"/>
    <p:sldId id="304" r:id="rId27"/>
    <p:sldId id="305" r:id="rId28"/>
    <p:sldId id="307" r:id="rId29"/>
    <p:sldId id="321" r:id="rId30"/>
    <p:sldId id="322" r:id="rId31"/>
    <p:sldId id="323" r:id="rId32"/>
    <p:sldId id="324" r:id="rId33"/>
    <p:sldId id="325" r:id="rId34"/>
    <p:sldId id="310" r:id="rId35"/>
    <p:sldId id="311" r:id="rId36"/>
    <p:sldId id="317" r:id="rId37"/>
    <p:sldId id="28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sorterViewPr>
    <p:cViewPr>
      <p:scale>
        <a:sx n="171" d="100"/>
        <a:sy n="171" d="100"/>
      </p:scale>
      <p:origin x="0" y="10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Rockwell"/>
            </a:endParaRPr>
          </a:p>
        </p:txBody>
      </p:sp>
      <p:sp>
        <p:nvSpPr>
          <p:cNvPr id="8" name="Rectangle 7"/>
          <p:cNvSpPr/>
          <p:nvPr/>
        </p:nvSpPr>
        <p:spPr>
          <a:xfrm>
            <a:off x="690626" y="429969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Rockwell"/>
            </a:endParaRPr>
          </a:p>
        </p:txBody>
      </p:sp>
      <p:sp>
        <p:nvSpPr>
          <p:cNvPr id="9" name="Rectangle 8"/>
          <p:cNvSpPr/>
          <p:nvPr/>
        </p:nvSpPr>
        <p:spPr>
          <a:xfrm>
            <a:off x="690626"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Rockwell"/>
            </a:endParaRPr>
          </a:p>
        </p:txBody>
      </p:sp>
      <p:grpSp>
        <p:nvGrpSpPr>
          <p:cNvPr id="10" name="Group 9"/>
          <p:cNvGrpSpPr/>
          <p:nvPr/>
        </p:nvGrpSpPr>
        <p:grpSpPr>
          <a:xfrm>
            <a:off x="7236911"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defRPr/>
              </a:pPr>
              <a:endParaRPr lang="en-US" sz="2000" kern="0" dirty="0">
                <a:solidFill>
                  <a:prstClr val="white"/>
                </a:solidFill>
                <a:latin typeface="Rockwell Extra Bold" pitchFamily="18" charset="0"/>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algn="ctr" defTabSz="914400">
                <a:defRPr/>
              </a:pPr>
              <a:endParaRPr lang="en-US" kern="0" dirty="0">
                <a:solidFill>
                  <a:prstClr val="white"/>
                </a:solidFill>
                <a:latin typeface="Calibri"/>
              </a:endParaRPr>
            </a:p>
          </p:txBody>
        </p:sp>
      </p:grpSp>
      <p:sp>
        <p:nvSpPr>
          <p:cNvPr id="2" name="Title 1"/>
          <p:cNvSpPr>
            <a:spLocks noGrp="1"/>
          </p:cNvSpPr>
          <p:nvPr>
            <p:ph type="ctrTitle"/>
          </p:nvPr>
        </p:nvSpPr>
        <p:spPr>
          <a:xfrm>
            <a:off x="788670" y="1432223"/>
            <a:ext cx="747522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solidFill>
                  <a:srgbClr val="696464"/>
                </a:solidFill>
                <a:latin typeface="Rockwell"/>
              </a:rPr>
              <a:pPr/>
              <a:t>5/2/18</a:t>
            </a:fld>
            <a:endParaRPr lang="en-US">
              <a:solidFill>
                <a:srgbClr val="696464"/>
              </a:solidFill>
              <a:latin typeface="Rockwell"/>
            </a:endParaRPr>
          </a:p>
        </p:txBody>
      </p:sp>
      <p:sp>
        <p:nvSpPr>
          <p:cNvPr id="5" name="Footer Placeholder 4"/>
          <p:cNvSpPr>
            <a:spLocks noGrp="1"/>
          </p:cNvSpPr>
          <p:nvPr>
            <p:ph type="ftr" sz="quarter" idx="11"/>
          </p:nvPr>
        </p:nvSpPr>
        <p:spPr/>
        <p:txBody>
          <a:bodyPr/>
          <a:lstStyle/>
          <a:p>
            <a:endParaRPr lang="en-US">
              <a:solidFill>
                <a:srgbClr val="696464"/>
              </a:solidFill>
              <a:latin typeface="Rockwell"/>
            </a:endParaRPr>
          </a:p>
        </p:txBody>
      </p:sp>
      <p:sp>
        <p:nvSpPr>
          <p:cNvPr id="6" name="Slide Number Placeholder 5"/>
          <p:cNvSpPr>
            <a:spLocks noGrp="1"/>
          </p:cNvSpPr>
          <p:nvPr>
            <p:ph type="sldNum" sz="quarter" idx="12"/>
          </p:nvPr>
        </p:nvSpPr>
        <p:spPr>
          <a:xfrm>
            <a:off x="7194550" y="4289334"/>
            <a:ext cx="895401" cy="640080"/>
          </a:xfrm>
        </p:spPr>
        <p:txBody>
          <a:bodyPr/>
          <a:lstStyle>
            <a:lvl1pPr>
              <a:defRPr sz="2800"/>
            </a:lvl1pPr>
          </a:lstStyle>
          <a:p>
            <a:fld id="{4FAB73BC-B049-4115-A692-8D63A059BFB8}" type="slidenum">
              <a:rPr lang="en-US" smtClean="0">
                <a:latin typeface="Rockwell Condensed"/>
              </a:rPr>
              <a:pPr/>
              <a:t>‹#›</a:t>
            </a:fld>
            <a:endParaRPr lang="en-US" dirty="0">
              <a:latin typeface="Rockwell Condensed"/>
            </a:endParaRPr>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solidFill>
                  <a:srgbClr val="696464"/>
                </a:solidFill>
                <a:latin typeface="Rockwell"/>
              </a:rPr>
              <a:pPr/>
              <a:t>5/2/18</a:t>
            </a:fld>
            <a:endParaRPr lang="en-US">
              <a:solidFill>
                <a:srgbClr val="696464"/>
              </a:solidFill>
              <a:latin typeface="Rockwell"/>
            </a:endParaRPr>
          </a:p>
        </p:txBody>
      </p:sp>
      <p:sp>
        <p:nvSpPr>
          <p:cNvPr id="5" name="Footer Placeholder 4"/>
          <p:cNvSpPr>
            <a:spLocks noGrp="1"/>
          </p:cNvSpPr>
          <p:nvPr>
            <p:ph type="ftr" sz="quarter" idx="11"/>
          </p:nvPr>
        </p:nvSpPr>
        <p:spPr/>
        <p:txBody>
          <a:bodyPr/>
          <a:lstStyle/>
          <a:p>
            <a:endParaRPr lang="en-US">
              <a:solidFill>
                <a:srgbClr val="696464"/>
              </a:solidFill>
              <a:latin typeface="Rockwe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latin typeface="Rockwell Condensed"/>
              </a:rPr>
              <a:pPr/>
              <a:t>‹#›</a:t>
            </a:fld>
            <a:endParaRPr lang="en-US">
              <a:latin typeface="Rockwell Condensed"/>
            </a:endParaRPr>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solidFill>
                  <a:srgbClr val="696464"/>
                </a:solidFill>
                <a:latin typeface="Rockwell"/>
              </a:rPr>
              <a:pPr/>
              <a:t>5/2/18</a:t>
            </a:fld>
            <a:endParaRPr lang="en-US">
              <a:solidFill>
                <a:srgbClr val="696464"/>
              </a:solidFill>
              <a:latin typeface="Rockwell"/>
            </a:endParaRPr>
          </a:p>
        </p:txBody>
      </p:sp>
      <p:sp>
        <p:nvSpPr>
          <p:cNvPr id="5" name="Footer Placeholder 4"/>
          <p:cNvSpPr>
            <a:spLocks noGrp="1"/>
          </p:cNvSpPr>
          <p:nvPr>
            <p:ph type="ftr" sz="quarter" idx="11"/>
          </p:nvPr>
        </p:nvSpPr>
        <p:spPr/>
        <p:txBody>
          <a:bodyPr/>
          <a:lstStyle/>
          <a:p>
            <a:endParaRPr lang="en-US">
              <a:solidFill>
                <a:srgbClr val="696464"/>
              </a:solidFill>
              <a:latin typeface="Rockwe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latin typeface="Rockwell Condensed"/>
              </a:rPr>
              <a:pPr/>
              <a:t>‹#›</a:t>
            </a:fld>
            <a:endParaRPr lang="en-US">
              <a:latin typeface="Rockwell Condensed"/>
            </a:endParaRPr>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solidFill>
                  <a:srgbClr val="696464"/>
                </a:solidFill>
                <a:latin typeface="Rockwell"/>
              </a:rPr>
              <a:pPr/>
              <a:t>5/2/18</a:t>
            </a:fld>
            <a:endParaRPr lang="en-US">
              <a:solidFill>
                <a:srgbClr val="696464"/>
              </a:solidFill>
              <a:latin typeface="Rockwell"/>
            </a:endParaRPr>
          </a:p>
        </p:txBody>
      </p:sp>
      <p:sp>
        <p:nvSpPr>
          <p:cNvPr id="5" name="Footer Placeholder 4"/>
          <p:cNvSpPr>
            <a:spLocks noGrp="1"/>
          </p:cNvSpPr>
          <p:nvPr>
            <p:ph type="ftr" sz="quarter" idx="11"/>
          </p:nvPr>
        </p:nvSpPr>
        <p:spPr/>
        <p:txBody>
          <a:bodyPr/>
          <a:lstStyle/>
          <a:p>
            <a:endParaRPr lang="en-US">
              <a:solidFill>
                <a:srgbClr val="696464"/>
              </a:solidFill>
              <a:latin typeface="Rockwe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latin typeface="Rockwell Condensed"/>
              </a:rPr>
              <a:pPr/>
              <a:t>‹#›</a:t>
            </a:fld>
            <a:endParaRPr lang="en-US">
              <a:latin typeface="Rockwell Condensed"/>
            </a:endParaRPr>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Rockwell"/>
            </a:endParaRPr>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1624331" y="5020056"/>
            <a:ext cx="678942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p>
            <a:fld id="{C6F822A4-8DA6-4447-9B1F-C5DB58435268}" type="datetimeFigureOut">
              <a:rPr lang="en-US" smtClean="0">
                <a:solidFill>
                  <a:srgbClr val="696464"/>
                </a:solidFill>
                <a:latin typeface="Rockwell"/>
              </a:rPr>
              <a:pPr/>
              <a:t>5/2/18</a:t>
            </a:fld>
            <a:endParaRPr lang="en-US" dirty="0">
              <a:solidFill>
                <a:srgbClr val="696464"/>
              </a:solidFill>
              <a:latin typeface="Rockwell"/>
            </a:endParaRPr>
          </a:p>
        </p:txBody>
      </p:sp>
      <p:sp>
        <p:nvSpPr>
          <p:cNvPr id="5" name="Footer Placeholder 4"/>
          <p:cNvSpPr>
            <a:spLocks noGrp="1"/>
          </p:cNvSpPr>
          <p:nvPr>
            <p:ph type="ftr" sz="quarter" idx="11"/>
          </p:nvPr>
        </p:nvSpPr>
        <p:spPr>
          <a:xfrm>
            <a:off x="1637031" y="6272785"/>
            <a:ext cx="4745736" cy="365125"/>
          </a:xfrm>
        </p:spPr>
        <p:txBody>
          <a:bodyPr/>
          <a:lstStyle/>
          <a:p>
            <a:endParaRPr lang="en-US" dirty="0">
              <a:solidFill>
                <a:srgbClr val="696464"/>
              </a:solidFill>
              <a:latin typeface="Rockwell"/>
            </a:endParaRPr>
          </a:p>
        </p:txBody>
      </p:sp>
      <p:grpSp>
        <p:nvGrpSpPr>
          <p:cNvPr id="8" name="Group 7"/>
          <p:cNvGrpSpPr/>
          <p:nvPr/>
        </p:nvGrpSpPr>
        <p:grpSpPr>
          <a:xfrm>
            <a:off x="673049" y="2325848"/>
            <a:ext cx="810678"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defRPr/>
              </a:pPr>
              <a:endParaRPr lang="en-US" sz="2000" kern="0" dirty="0">
                <a:solidFill>
                  <a:prstClr val="white"/>
                </a:solidFill>
                <a:latin typeface="Rockwell Extra Bold" pitchFamily="18" charset="0"/>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algn="ctr" defTabSz="914400">
                <a:defRPr/>
              </a:pPr>
              <a:endParaRPr lang="en-US" kern="0" dirty="0">
                <a:solidFill>
                  <a:prstClr val="white"/>
                </a:solidFill>
                <a:latin typeface="Calibri"/>
              </a:endParaRPr>
            </a:p>
          </p:txBody>
        </p:sp>
      </p:grpSp>
      <p:sp>
        <p:nvSpPr>
          <p:cNvPr id="6" name="Slide Number Placeholder 5"/>
          <p:cNvSpPr>
            <a:spLocks noGrp="1"/>
          </p:cNvSpPr>
          <p:nvPr>
            <p:ph type="sldNum" sz="quarter" idx="12"/>
          </p:nvPr>
        </p:nvSpPr>
        <p:spPr>
          <a:xfrm>
            <a:off x="632776" y="2506133"/>
            <a:ext cx="891224" cy="720332"/>
          </a:xfrm>
        </p:spPr>
        <p:txBody>
          <a:bodyPr/>
          <a:lstStyle>
            <a:lvl1pPr>
              <a:defRPr sz="2800"/>
            </a:lvl1pPr>
          </a:lstStyle>
          <a:p>
            <a:fld id="{4FAB73BC-B049-4115-A692-8D63A059BFB8}" type="slidenum">
              <a:rPr lang="en-US" smtClean="0">
                <a:latin typeface="Rockwell Condensed"/>
              </a:rPr>
              <a:pPr/>
              <a:t>‹#›</a:t>
            </a:fld>
            <a:endParaRPr lang="en-US" dirty="0">
              <a:latin typeface="Rockwell Condensed"/>
            </a:endParaRPr>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solidFill>
                  <a:srgbClr val="696464"/>
                </a:solidFill>
                <a:latin typeface="Rockwell"/>
              </a:rPr>
              <a:pPr/>
              <a:t>5/2/18</a:t>
            </a:fld>
            <a:endParaRPr lang="en-US">
              <a:solidFill>
                <a:srgbClr val="696464"/>
              </a:solidFill>
              <a:latin typeface="Rockwell"/>
            </a:endParaRPr>
          </a:p>
        </p:txBody>
      </p:sp>
      <p:sp>
        <p:nvSpPr>
          <p:cNvPr id="6" name="Footer Placeholder 5"/>
          <p:cNvSpPr>
            <a:spLocks noGrp="1"/>
          </p:cNvSpPr>
          <p:nvPr>
            <p:ph type="ftr" sz="quarter" idx="11"/>
          </p:nvPr>
        </p:nvSpPr>
        <p:spPr/>
        <p:txBody>
          <a:bodyPr/>
          <a:lstStyle/>
          <a:p>
            <a:endParaRPr lang="en-US">
              <a:solidFill>
                <a:srgbClr val="696464"/>
              </a:solidFill>
              <a:latin typeface="Rockwe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latin typeface="Rockwell Condensed"/>
              </a:rPr>
              <a:pPr/>
              <a:t>‹#›</a:t>
            </a:fld>
            <a:endParaRPr lang="en-US">
              <a:latin typeface="Rockwell Condensed"/>
            </a:endParaRPr>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0100" y="2048256"/>
            <a:ext cx="356616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2386" y="2743200"/>
            <a:ext cx="356616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3168" y="2048256"/>
            <a:ext cx="356616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73168" y="2743200"/>
            <a:ext cx="356616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solidFill>
                  <a:srgbClr val="696464"/>
                </a:solidFill>
                <a:latin typeface="Rockwell"/>
              </a:rPr>
              <a:pPr/>
              <a:t>5/2/18</a:t>
            </a:fld>
            <a:endParaRPr lang="en-US">
              <a:solidFill>
                <a:srgbClr val="696464"/>
              </a:solidFill>
              <a:latin typeface="Rockwell"/>
            </a:endParaRPr>
          </a:p>
        </p:txBody>
      </p:sp>
      <p:sp>
        <p:nvSpPr>
          <p:cNvPr id="8" name="Footer Placeholder 7"/>
          <p:cNvSpPr>
            <a:spLocks noGrp="1"/>
          </p:cNvSpPr>
          <p:nvPr>
            <p:ph type="ftr" sz="quarter" idx="11"/>
          </p:nvPr>
        </p:nvSpPr>
        <p:spPr/>
        <p:txBody>
          <a:bodyPr/>
          <a:lstStyle/>
          <a:p>
            <a:endParaRPr lang="en-US">
              <a:solidFill>
                <a:srgbClr val="696464"/>
              </a:solidFill>
              <a:latin typeface="Rockwe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latin typeface="Rockwell Condensed"/>
              </a:rPr>
              <a:pPr/>
              <a:t>‹#›</a:t>
            </a:fld>
            <a:endParaRPr lang="en-US">
              <a:latin typeface="Rockwell Condensed"/>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solidFill>
                  <a:srgbClr val="696464"/>
                </a:solidFill>
                <a:latin typeface="Rockwell"/>
              </a:rPr>
              <a:pPr/>
              <a:t>5/2/18</a:t>
            </a:fld>
            <a:endParaRPr lang="en-US">
              <a:solidFill>
                <a:srgbClr val="696464"/>
              </a:solidFill>
              <a:latin typeface="Rockwell"/>
            </a:endParaRPr>
          </a:p>
        </p:txBody>
      </p:sp>
      <p:sp>
        <p:nvSpPr>
          <p:cNvPr id="4" name="Footer Placeholder 3"/>
          <p:cNvSpPr>
            <a:spLocks noGrp="1"/>
          </p:cNvSpPr>
          <p:nvPr>
            <p:ph type="ftr" sz="quarter" idx="11"/>
          </p:nvPr>
        </p:nvSpPr>
        <p:spPr/>
        <p:txBody>
          <a:bodyPr/>
          <a:lstStyle/>
          <a:p>
            <a:endParaRPr lang="en-US">
              <a:solidFill>
                <a:srgbClr val="696464"/>
              </a:solidFill>
              <a:latin typeface="Rockwe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latin typeface="Rockwell Condensed"/>
              </a:rPr>
              <a:pPr/>
              <a:t>‹#›</a:t>
            </a:fld>
            <a:endParaRPr lang="en-US">
              <a:latin typeface="Rockwell Condensed"/>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solidFill>
                  <a:srgbClr val="696464"/>
                </a:solidFill>
                <a:latin typeface="Rockwell"/>
              </a:rPr>
              <a:pPr/>
              <a:t>5/2/18</a:t>
            </a:fld>
            <a:endParaRPr lang="en-US">
              <a:solidFill>
                <a:srgbClr val="696464"/>
              </a:solidFill>
              <a:latin typeface="Rockwell"/>
            </a:endParaRPr>
          </a:p>
        </p:txBody>
      </p:sp>
      <p:sp>
        <p:nvSpPr>
          <p:cNvPr id="3" name="Footer Placeholder 2"/>
          <p:cNvSpPr>
            <a:spLocks noGrp="1"/>
          </p:cNvSpPr>
          <p:nvPr>
            <p:ph type="ftr" sz="quarter" idx="11"/>
          </p:nvPr>
        </p:nvSpPr>
        <p:spPr/>
        <p:txBody>
          <a:bodyPr/>
          <a:lstStyle/>
          <a:p>
            <a:endParaRPr lang="en-US">
              <a:solidFill>
                <a:srgbClr val="696464"/>
              </a:solidFill>
              <a:latin typeface="Rockwe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latin typeface="Rockwell Condensed"/>
              </a:rPr>
              <a:pPr/>
              <a:t>‹#›</a:t>
            </a:fld>
            <a:endParaRPr lang="en-US">
              <a:latin typeface="Rockwell Condensed"/>
            </a:endParaRPr>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Rockwell"/>
            </a:endParaRPr>
          </a:p>
        </p:txBody>
      </p:sp>
      <p:sp>
        <p:nvSpPr>
          <p:cNvPr id="2" name="Title 1"/>
          <p:cNvSpPr>
            <a:spLocks noGrp="1"/>
          </p:cNvSpPr>
          <p:nvPr>
            <p:ph type="title"/>
          </p:nvPr>
        </p:nvSpPr>
        <p:spPr>
          <a:xfrm>
            <a:off x="6412230" y="685800"/>
            <a:ext cx="24003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solidFill>
                  <a:srgbClr val="696464"/>
                </a:solidFill>
                <a:latin typeface="Rockwell"/>
              </a:rPr>
              <a:pPr/>
              <a:t>5/2/18</a:t>
            </a:fld>
            <a:endParaRPr lang="en-US">
              <a:solidFill>
                <a:srgbClr val="696464"/>
              </a:solidFill>
              <a:latin typeface="Rockwell"/>
            </a:endParaRPr>
          </a:p>
        </p:txBody>
      </p:sp>
      <p:sp>
        <p:nvSpPr>
          <p:cNvPr id="6" name="Footer Placeholder 5"/>
          <p:cNvSpPr>
            <a:spLocks noGrp="1"/>
          </p:cNvSpPr>
          <p:nvPr>
            <p:ph type="ftr" sz="quarter" idx="11"/>
          </p:nvPr>
        </p:nvSpPr>
        <p:spPr/>
        <p:txBody>
          <a:bodyPr/>
          <a:lstStyle/>
          <a:p>
            <a:endParaRPr lang="en-US">
              <a:solidFill>
                <a:srgbClr val="696464"/>
              </a:solidFill>
              <a:latin typeface="Rockwell"/>
            </a:endParaRPr>
          </a:p>
        </p:txBody>
      </p:sp>
      <p:grpSp>
        <p:nvGrpSpPr>
          <p:cNvPr id="9" name="Group 8"/>
          <p:cNvGrpSpPr>
            <a:grpSpLocks noChangeAspect="1"/>
          </p:cNvGrpSpPr>
          <p:nvPr/>
        </p:nvGrpSpPr>
        <p:grpSpPr>
          <a:xfrm>
            <a:off x="8551294" y="6229681"/>
            <a:ext cx="3429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algn="ctr" defTabSz="914400">
                <a:defRPr/>
              </a:pPr>
              <a:endParaRPr lang="en-US" sz="2000" kern="0" dirty="0">
                <a:solidFill>
                  <a:prstClr val="white"/>
                </a:solidFill>
                <a:latin typeface="Rockwell Extra Bold" pitchFamily="18" charset="0"/>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algn="ctr" defTabSz="914400">
                <a:defRPr/>
              </a:pPr>
              <a:endParaRPr lang="en-US" kern="0" dirty="0">
                <a:solidFill>
                  <a:prstClr val="white"/>
                </a:solidFill>
                <a:latin typeface="Calibri"/>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latin typeface="Rockwell Condensed"/>
              </a:rPr>
              <a:pPr/>
              <a:t>‹#›</a:t>
            </a:fld>
            <a:endParaRPr lang="en-US">
              <a:latin typeface="Rockwell Condensed"/>
            </a:endParaRPr>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Rockwell"/>
            </a:endParaRPr>
          </a:p>
        </p:txBody>
      </p:sp>
      <p:sp>
        <p:nvSpPr>
          <p:cNvPr id="2" name="Title 1"/>
          <p:cNvSpPr>
            <a:spLocks noGrp="1"/>
          </p:cNvSpPr>
          <p:nvPr>
            <p:ph type="title"/>
          </p:nvPr>
        </p:nvSpPr>
        <p:spPr>
          <a:xfrm>
            <a:off x="6412230" y="685800"/>
            <a:ext cx="24003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solidFill>
                  <a:srgbClr val="696464"/>
                </a:solidFill>
                <a:latin typeface="Rockwell"/>
              </a:rPr>
              <a:pPr/>
              <a:t>5/2/18</a:t>
            </a:fld>
            <a:endParaRPr lang="en-US">
              <a:solidFill>
                <a:srgbClr val="696464"/>
              </a:solidFill>
              <a:latin typeface="Rockwell"/>
            </a:endParaRPr>
          </a:p>
        </p:txBody>
      </p:sp>
      <p:grpSp>
        <p:nvGrpSpPr>
          <p:cNvPr id="8" name="Group 7"/>
          <p:cNvGrpSpPr>
            <a:grpSpLocks noChangeAspect="1"/>
          </p:cNvGrpSpPr>
          <p:nvPr/>
        </p:nvGrpSpPr>
        <p:grpSpPr>
          <a:xfrm>
            <a:off x="8551294" y="6229681"/>
            <a:ext cx="3429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algn="ctr" defTabSz="914400">
                <a:defRPr/>
              </a:pPr>
              <a:endParaRPr lang="en-US" sz="2000" kern="0" dirty="0">
                <a:solidFill>
                  <a:prstClr val="white"/>
                </a:solidFill>
                <a:latin typeface="Rockwell Extra Bold" pitchFamily="18" charset="0"/>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algn="ctr" defTabSz="914400">
                <a:defRPr/>
              </a:pPr>
              <a:endParaRPr lang="en-US" kern="0" dirty="0">
                <a:solidFill>
                  <a:prstClr val="white"/>
                </a:solidFill>
                <a:latin typeface="Calibri"/>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latin typeface="Rockwell Condensed"/>
              </a:rPr>
              <a:pPr/>
              <a:t>‹#›</a:t>
            </a:fld>
            <a:endParaRPr lang="en-US">
              <a:latin typeface="Rockwell Condensed"/>
            </a:endParaRPr>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484632"/>
            <a:ext cx="75438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3318" y="6272785"/>
            <a:ext cx="2455164" cy="365125"/>
          </a:xfrm>
          <a:prstGeom prst="rect">
            <a:avLst/>
          </a:prstGeom>
        </p:spPr>
        <p:txBody>
          <a:bodyPr vert="horz" lIns="91440" tIns="45720" rIns="91440" bIns="45720" rtlCol="0" anchor="ctr"/>
          <a:lstStyle>
            <a:lvl1pPr algn="r">
              <a:defRPr sz="1100">
                <a:solidFill>
                  <a:schemeClr val="tx2"/>
                </a:solidFill>
              </a:defRPr>
            </a:lvl1pPr>
          </a:lstStyle>
          <a:p>
            <a:pPr defTabSz="914400"/>
            <a:fld id="{8664C608-40B1-4030-A28D-5B74BC98ADCE}" type="datetimeFigureOut">
              <a:rPr lang="en-US" smtClean="0">
                <a:solidFill>
                  <a:srgbClr val="696464"/>
                </a:solidFill>
                <a:latin typeface="Rockwell"/>
              </a:rPr>
              <a:pPr defTabSz="914400"/>
              <a:t>5/2/18</a:t>
            </a:fld>
            <a:endParaRPr lang="en-US" dirty="0">
              <a:solidFill>
                <a:srgbClr val="696464"/>
              </a:solidFill>
              <a:latin typeface="Rockwell"/>
            </a:endParaRPr>
          </a:p>
        </p:txBody>
      </p:sp>
      <p:sp>
        <p:nvSpPr>
          <p:cNvPr id="5" name="Footer Placeholder 4"/>
          <p:cNvSpPr>
            <a:spLocks noGrp="1"/>
          </p:cNvSpPr>
          <p:nvPr>
            <p:ph type="ftr" sz="quarter" idx="3"/>
          </p:nvPr>
        </p:nvSpPr>
        <p:spPr>
          <a:xfrm>
            <a:off x="816102" y="6272785"/>
            <a:ext cx="4745736" cy="365125"/>
          </a:xfrm>
          <a:prstGeom prst="rect">
            <a:avLst/>
          </a:prstGeom>
        </p:spPr>
        <p:txBody>
          <a:bodyPr vert="horz" lIns="91440" tIns="45720" rIns="91440" bIns="45720" rtlCol="0" anchor="ctr"/>
          <a:lstStyle>
            <a:lvl1pPr algn="l">
              <a:defRPr sz="1100">
                <a:solidFill>
                  <a:schemeClr val="tx2"/>
                </a:solidFill>
              </a:defRPr>
            </a:lvl1pPr>
          </a:lstStyle>
          <a:p>
            <a:pPr defTabSz="914400"/>
            <a:endParaRPr lang="en-US" dirty="0">
              <a:solidFill>
                <a:srgbClr val="696464"/>
              </a:solidFill>
              <a:latin typeface="Rockwell"/>
            </a:endParaRPr>
          </a:p>
        </p:txBody>
      </p:sp>
      <p:grpSp>
        <p:nvGrpSpPr>
          <p:cNvPr id="7" name="Group 6"/>
          <p:cNvGrpSpPr>
            <a:grpSpLocks noChangeAspect="1"/>
          </p:cNvGrpSpPr>
          <p:nvPr/>
        </p:nvGrpSpPr>
        <p:grpSpPr>
          <a:xfrm>
            <a:off x="8551294" y="6229681"/>
            <a:ext cx="3429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algn="ctr" defTabSz="914400">
                <a:defRPr/>
              </a:pPr>
              <a:endParaRPr lang="en-US" sz="2000" kern="0" dirty="0">
                <a:solidFill>
                  <a:prstClr val="white"/>
                </a:solidFill>
                <a:latin typeface="Rockwell Extra Bold" pitchFamily="18" charset="0"/>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algn="ctr" defTabSz="914400">
                <a:defRPr/>
              </a:pPr>
              <a:endParaRPr lang="en-US" kern="0" dirty="0">
                <a:solidFill>
                  <a:prstClr val="white"/>
                </a:solidFill>
                <a:latin typeface="Calibri"/>
              </a:endParaRPr>
            </a:p>
          </p:txBody>
        </p:sp>
      </p:gr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400" b="1">
                <a:solidFill>
                  <a:srgbClr val="FFFFFF"/>
                </a:solidFill>
                <a:latin typeface="+mj-lt"/>
              </a:defRPr>
            </a:lvl1pPr>
          </a:lstStyle>
          <a:p>
            <a:pPr defTabSz="914400"/>
            <a:fld id="{4FAB73BC-B049-4115-A692-8D63A059BFB8}" type="slidenum">
              <a:rPr lang="en-US" smtClean="0">
                <a:latin typeface="Rockwell Condensed"/>
              </a:rPr>
              <a:pPr defTabSz="914400"/>
              <a:t>‹#›</a:t>
            </a:fld>
            <a:endParaRPr lang="en-US" dirty="0">
              <a:latin typeface="Rockwell Condensed"/>
            </a:endParaRPr>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owl.english.purdue.edu/owl/section/2/1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estliberty.edu/library"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Starting the journey without crying</a:t>
            </a:r>
          </a:p>
        </p:txBody>
      </p:sp>
      <p:sp>
        <p:nvSpPr>
          <p:cNvPr id="3" name="Subtitle 2"/>
          <p:cNvSpPr>
            <a:spLocks noGrp="1"/>
          </p:cNvSpPr>
          <p:nvPr>
            <p:ph type="subTitle" idx="1"/>
          </p:nvPr>
        </p:nvSpPr>
        <p:spPr/>
        <p:txBody>
          <a:bodyPr/>
          <a:lstStyle/>
          <a:p>
            <a:r>
              <a:rPr lang="en-US" dirty="0"/>
              <a:t>Save the tears for finals week.</a:t>
            </a:r>
          </a:p>
        </p:txBody>
      </p:sp>
    </p:spTree>
    <p:extLst>
      <p:ext uri="{BB962C8B-B14F-4D97-AF65-F5344CB8AC3E}">
        <p14:creationId xmlns:p14="http://schemas.microsoft.com/office/powerpoint/2010/main" val="1233805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Harry Potter search </a:t>
            </a:r>
            <a:r>
              <a:rPr lang="mr-IN" dirty="0"/>
              <a:t>–</a:t>
            </a:r>
            <a:r>
              <a:rPr lang="en-US" dirty="0"/>
              <a:t>Sport Discus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4188" y="2120900"/>
            <a:ext cx="7118800" cy="4051300"/>
          </a:xfrm>
        </p:spPr>
      </p:pic>
    </p:spTree>
    <p:extLst>
      <p:ext uri="{BB962C8B-B14F-4D97-AF65-F5344CB8AC3E}">
        <p14:creationId xmlns:p14="http://schemas.microsoft.com/office/powerpoint/2010/main" val="38759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Harry Potter search </a:t>
            </a:r>
            <a:r>
              <a:rPr lang="mr-IN" dirty="0"/>
              <a:t>–</a:t>
            </a:r>
            <a:r>
              <a:rPr lang="en-US" dirty="0"/>
              <a:t>Dentistry and Oral Science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1688" y="3189696"/>
            <a:ext cx="7543800" cy="1913708"/>
          </a:xfrm>
        </p:spPr>
      </p:pic>
    </p:spTree>
    <p:extLst>
      <p:ext uri="{BB962C8B-B14F-4D97-AF65-F5344CB8AC3E}">
        <p14:creationId xmlns:p14="http://schemas.microsoft.com/office/powerpoint/2010/main" val="291666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Now that you’re ready to search</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918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Wild login appears!</a:t>
            </a:r>
          </a:p>
        </p:txBody>
      </p:sp>
      <p:sp>
        <p:nvSpPr>
          <p:cNvPr id="3" name="Content Placeholder 2"/>
          <p:cNvSpPr>
            <a:spLocks noGrp="1"/>
          </p:cNvSpPr>
          <p:nvPr>
            <p:ph sz="half" idx="1"/>
          </p:nvPr>
        </p:nvSpPr>
        <p:spPr/>
        <p:txBody>
          <a:bodyPr>
            <a:normAutofit lnSpcReduction="10000"/>
          </a:bodyPr>
          <a:lstStyle/>
          <a:p>
            <a:r>
              <a:rPr lang="en-US" dirty="0"/>
              <a:t>Library </a:t>
            </a:r>
            <a:r>
              <a:rPr lang="en-US" dirty="0" err="1"/>
              <a:t>Creds</a:t>
            </a:r>
            <a:r>
              <a:rPr lang="en-US" dirty="0"/>
              <a:t> uses CONFUSION! It’s super effective!</a:t>
            </a:r>
          </a:p>
          <a:p>
            <a:r>
              <a:rPr lang="en-US" dirty="0" err="1"/>
              <a:t>Bulbasaur</a:t>
            </a:r>
            <a:r>
              <a:rPr lang="en-US" dirty="0"/>
              <a:t> hurts itself in its confusion </a:t>
            </a:r>
          </a:p>
          <a:p>
            <a:r>
              <a:rPr lang="en-US" dirty="0"/>
              <a:t>Library </a:t>
            </a:r>
            <a:r>
              <a:rPr lang="en-US" dirty="0" err="1"/>
              <a:t>Creds</a:t>
            </a:r>
            <a:r>
              <a:rPr lang="en-US" dirty="0"/>
              <a:t> uses SLEEP POWDER</a:t>
            </a:r>
          </a:p>
          <a:p>
            <a:r>
              <a:rPr lang="en-US" dirty="0"/>
              <a:t>Library </a:t>
            </a:r>
            <a:r>
              <a:rPr lang="en-US" dirty="0" err="1"/>
              <a:t>Creds</a:t>
            </a:r>
            <a:r>
              <a:rPr lang="en-US" dirty="0"/>
              <a:t> misses!</a:t>
            </a:r>
          </a:p>
          <a:p>
            <a:r>
              <a:rPr lang="en-US" dirty="0" err="1"/>
              <a:t>Bulbasaur</a:t>
            </a:r>
            <a:r>
              <a:rPr lang="en-US" dirty="0"/>
              <a:t> uses LOGIN</a:t>
            </a:r>
          </a:p>
          <a:p>
            <a:r>
              <a:rPr lang="en-US" dirty="0"/>
              <a:t>Library </a:t>
            </a:r>
            <a:r>
              <a:rPr lang="en-US" dirty="0" err="1"/>
              <a:t>Creds</a:t>
            </a:r>
            <a:r>
              <a:rPr lang="en-US" dirty="0"/>
              <a:t> FAINTED</a:t>
            </a:r>
          </a:p>
          <a:p>
            <a:r>
              <a:rPr lang="en-US" dirty="0" err="1"/>
              <a:t>Bulbasaur</a:t>
            </a:r>
            <a:r>
              <a:rPr lang="en-US" dirty="0"/>
              <a:t> wins!</a:t>
            </a:r>
          </a:p>
        </p:txBody>
      </p:sp>
      <p:pic>
        <p:nvPicPr>
          <p:cNvPr id="5" name="Content Placeholder 4" descr="Pokemon_Red_battle.png"/>
          <p:cNvPicPr>
            <a:picLocks noGrp="1" noChangeAspect="1"/>
          </p:cNvPicPr>
          <p:nvPr>
            <p:ph sz="half" idx="2"/>
          </p:nvPr>
        </p:nvPicPr>
        <p:blipFill>
          <a:blip r:embed="rId2">
            <a:extLst>
              <a:ext uri="{28A0092B-C50C-407E-A947-70E740481C1C}">
                <a14:useLocalDpi xmlns:a14="http://schemas.microsoft.com/office/drawing/2010/main" val="0"/>
              </a:ext>
            </a:extLst>
          </a:blip>
          <a:srcRect t="-12111" b="-12111"/>
          <a:stretch>
            <a:fillRect/>
          </a:stretch>
        </p:blipFill>
        <p:spPr>
          <a:xfrm>
            <a:off x="4780026" y="2194560"/>
            <a:ext cx="3566160" cy="3977640"/>
          </a:xfrm>
        </p:spPr>
      </p:pic>
      <p:pic>
        <p:nvPicPr>
          <p:cNvPr id="6" name="Picture 5" descr="IMG_16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810" y="2856890"/>
            <a:ext cx="1625478" cy="961162"/>
          </a:xfrm>
          <a:prstGeom prst="rect">
            <a:avLst/>
          </a:prstGeom>
        </p:spPr>
      </p:pic>
      <p:sp>
        <p:nvSpPr>
          <p:cNvPr id="7" name="Rectangle 6"/>
          <p:cNvSpPr/>
          <p:nvPr/>
        </p:nvSpPr>
        <p:spPr>
          <a:xfrm>
            <a:off x="4939676" y="2512071"/>
            <a:ext cx="1811524" cy="2521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8" name="TextBox 7"/>
          <p:cNvSpPr txBox="1"/>
          <p:nvPr/>
        </p:nvSpPr>
        <p:spPr>
          <a:xfrm>
            <a:off x="4939676" y="2440865"/>
            <a:ext cx="1811524" cy="369332"/>
          </a:xfrm>
          <a:prstGeom prst="rect">
            <a:avLst/>
          </a:prstGeom>
          <a:noFill/>
        </p:spPr>
        <p:txBody>
          <a:bodyPr wrap="square" rtlCol="0">
            <a:spAutoFit/>
          </a:bodyPr>
          <a:lstStyle/>
          <a:p>
            <a:r>
              <a:rPr lang="en-US" dirty="0"/>
              <a:t>Library </a:t>
            </a:r>
            <a:r>
              <a:rPr lang="en-US" dirty="0" err="1"/>
              <a:t>Creds</a:t>
            </a:r>
            <a:endParaRPr lang="en-US" dirty="0"/>
          </a:p>
        </p:txBody>
      </p:sp>
      <p:sp>
        <p:nvSpPr>
          <p:cNvPr id="4" name="Rectangle 3">
            <a:extLst>
              <a:ext uri="{FF2B5EF4-FFF2-40B4-BE49-F238E27FC236}">
                <a16:creationId xmlns:a16="http://schemas.microsoft.com/office/drawing/2014/main" id="{B2B94713-E8AD-264F-98A5-1325CB759438}"/>
              </a:ext>
            </a:extLst>
          </p:cNvPr>
          <p:cNvSpPr/>
          <p:nvPr/>
        </p:nvSpPr>
        <p:spPr>
          <a:xfrm>
            <a:off x="6751200" y="3688422"/>
            <a:ext cx="1406481" cy="129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436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seriously</a:t>
            </a:r>
            <a:r>
              <a:rPr lang="mr-IN" dirty="0"/>
              <a:t>…</a:t>
            </a:r>
            <a:endParaRPr lang="en-US" dirty="0"/>
          </a:p>
        </p:txBody>
      </p:sp>
      <p:sp>
        <p:nvSpPr>
          <p:cNvPr id="3" name="Content Placeholder 2"/>
          <p:cNvSpPr>
            <a:spLocks noGrp="1"/>
          </p:cNvSpPr>
          <p:nvPr>
            <p:ph sz="half" idx="1"/>
          </p:nvPr>
        </p:nvSpPr>
        <p:spPr/>
        <p:txBody>
          <a:bodyPr>
            <a:normAutofit lnSpcReduction="10000"/>
          </a:bodyPr>
          <a:lstStyle/>
          <a:p>
            <a:r>
              <a:rPr lang="en-US" dirty="0"/>
              <a:t>This card has the credentials for the library databases</a:t>
            </a:r>
          </a:p>
          <a:p>
            <a:r>
              <a:rPr lang="en-US" dirty="0"/>
              <a:t>Anytime an article requires a login to access, you just use these credentials</a:t>
            </a:r>
          </a:p>
          <a:p>
            <a:r>
              <a:rPr lang="en-US" dirty="0"/>
              <a:t>Please take a card for your own records</a:t>
            </a:r>
          </a:p>
          <a:p>
            <a:r>
              <a:rPr lang="en-US" dirty="0"/>
              <a:t>I highly recommend taking a picture in case you find yourself using a different computer</a:t>
            </a:r>
          </a:p>
          <a:p>
            <a:endParaRPr lang="en-US" dirty="0"/>
          </a:p>
        </p:txBody>
      </p:sp>
      <p:pic>
        <p:nvPicPr>
          <p:cNvPr id="5" name="Content Placeholder 4" descr="IMG_1601.jpg"/>
          <p:cNvPicPr>
            <a:picLocks noGrp="1" noChangeAspect="1"/>
          </p:cNvPicPr>
          <p:nvPr>
            <p:ph sz="half" idx="2"/>
          </p:nvPr>
        </p:nvPicPr>
        <p:blipFill>
          <a:blip r:embed="rId2">
            <a:extLst>
              <a:ext uri="{28A0092B-C50C-407E-A947-70E740481C1C}">
                <a14:useLocalDpi xmlns:a14="http://schemas.microsoft.com/office/drawing/2010/main" val="0"/>
              </a:ext>
            </a:extLst>
          </a:blip>
          <a:srcRect t="-44315" b="-44315"/>
          <a:stretch>
            <a:fillRect/>
          </a:stretch>
        </p:blipFill>
        <p:spPr>
          <a:xfrm>
            <a:off x="4539724" y="1849033"/>
            <a:ext cx="4116378" cy="4591345"/>
          </a:xfrm>
        </p:spPr>
      </p:pic>
      <p:sp>
        <p:nvSpPr>
          <p:cNvPr id="4" name="Rectangle 3">
            <a:extLst>
              <a:ext uri="{FF2B5EF4-FFF2-40B4-BE49-F238E27FC236}">
                <a16:creationId xmlns:a16="http://schemas.microsoft.com/office/drawing/2014/main" id="{78FB8F34-4819-B043-A2BA-44CF60AFE1AA}"/>
              </a:ext>
            </a:extLst>
          </p:cNvPr>
          <p:cNvSpPr/>
          <p:nvPr/>
        </p:nvSpPr>
        <p:spPr>
          <a:xfrm>
            <a:off x="4818580" y="5044611"/>
            <a:ext cx="3527606" cy="267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954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Once you have the right tool, you have to ask the right questions</a:t>
            </a:r>
          </a:p>
        </p:txBody>
      </p:sp>
      <p:sp>
        <p:nvSpPr>
          <p:cNvPr id="4" name="Content Placeholder 3"/>
          <p:cNvSpPr>
            <a:spLocks noGrp="1"/>
          </p:cNvSpPr>
          <p:nvPr>
            <p:ph sz="half" idx="1"/>
          </p:nvPr>
        </p:nvSpPr>
        <p:spPr/>
        <p:txBody>
          <a:bodyPr/>
          <a:lstStyle/>
          <a:p>
            <a:r>
              <a:rPr lang="en-US" dirty="0"/>
              <a:t>How you frame your search deeply matters</a:t>
            </a:r>
          </a:p>
          <a:p>
            <a:r>
              <a:rPr lang="en-US" dirty="0"/>
              <a:t>What jargon you use will definitely affect the outcome</a:t>
            </a:r>
          </a:p>
          <a:p>
            <a:r>
              <a:rPr lang="en-US" dirty="0"/>
              <a:t>Luckily for you, “certain death” is probably not an option. Probably. </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t="-40601" b="-40601"/>
          <a:stretch>
            <a:fillRect/>
          </a:stretch>
        </p:blipFill>
        <p:spPr>
          <a:xfrm>
            <a:off x="4368546" y="1214011"/>
            <a:ext cx="4614378" cy="5146806"/>
          </a:xfrm>
        </p:spPr>
      </p:pic>
    </p:spTree>
    <p:extLst>
      <p:ext uri="{BB962C8B-B14F-4D97-AF65-F5344CB8AC3E}">
        <p14:creationId xmlns:p14="http://schemas.microsoft.com/office/powerpoint/2010/main" val="566710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Proquest</a:t>
            </a:r>
            <a:r>
              <a:rPr lang="en-US" dirty="0"/>
              <a:t>—cavities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2076" y="1597847"/>
            <a:ext cx="6051112" cy="4574353"/>
          </a:xfrm>
        </p:spPr>
      </p:pic>
    </p:spTree>
    <p:extLst>
      <p:ext uri="{BB962C8B-B14F-4D97-AF65-F5344CB8AC3E}">
        <p14:creationId xmlns:p14="http://schemas.microsoft.com/office/powerpoint/2010/main" val="792665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Proquest</a:t>
            </a:r>
            <a:r>
              <a:rPr lang="en-US" dirty="0"/>
              <a:t>—Dental Carries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2625" y="1686453"/>
            <a:ext cx="6110154" cy="4485747"/>
          </a:xfrm>
        </p:spPr>
      </p:pic>
    </p:spTree>
    <p:extLst>
      <p:ext uri="{BB962C8B-B14F-4D97-AF65-F5344CB8AC3E}">
        <p14:creationId xmlns:p14="http://schemas.microsoft.com/office/powerpoint/2010/main" val="8008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Proquest</a:t>
            </a:r>
            <a:r>
              <a:rPr lang="en-US" dirty="0"/>
              <a:t>—Severe dental carries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3836" y="1900719"/>
            <a:ext cx="6199044" cy="4271481"/>
          </a:xfrm>
        </p:spPr>
      </p:pic>
    </p:spTree>
    <p:extLst>
      <p:ext uri="{BB962C8B-B14F-4D97-AF65-F5344CB8AC3E}">
        <p14:creationId xmlns:p14="http://schemas.microsoft.com/office/powerpoint/2010/main" val="681390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 variety of searches</a:t>
            </a:r>
          </a:p>
        </p:txBody>
      </p:sp>
      <p:sp>
        <p:nvSpPr>
          <p:cNvPr id="3" name="Content Placeholder 2"/>
          <p:cNvSpPr>
            <a:spLocks noGrp="1"/>
          </p:cNvSpPr>
          <p:nvPr>
            <p:ph sz="half" idx="1"/>
          </p:nvPr>
        </p:nvSpPr>
        <p:spPr/>
        <p:txBody>
          <a:bodyPr/>
          <a:lstStyle/>
          <a:p>
            <a:r>
              <a:rPr lang="en-US" dirty="0"/>
              <a:t>Play around with vocabulary</a:t>
            </a:r>
          </a:p>
          <a:p>
            <a:r>
              <a:rPr lang="en-US" dirty="0"/>
              <a:t>Add adjectives</a:t>
            </a:r>
          </a:p>
          <a:p>
            <a:r>
              <a:rPr lang="en-US" dirty="0"/>
              <a:t>Use jargon</a:t>
            </a:r>
          </a:p>
          <a:p>
            <a:pPr lvl="1"/>
            <a:r>
              <a:rPr lang="en-US" dirty="0"/>
              <a:t>General information for a general term</a:t>
            </a:r>
          </a:p>
          <a:p>
            <a:pPr lvl="1"/>
            <a:r>
              <a:rPr lang="en-US" dirty="0"/>
              <a:t>Specific information retrieved with jargon</a:t>
            </a:r>
          </a:p>
          <a:p>
            <a:r>
              <a:rPr lang="en-US" dirty="0"/>
              <a:t>Use Quotes to refine searches</a:t>
            </a:r>
          </a:p>
          <a:p>
            <a:endParaRPr lang="en-US" dirty="0"/>
          </a:p>
        </p:txBody>
      </p:sp>
      <p:pic>
        <p:nvPicPr>
          <p:cNvPr id="5" name="Content Placeholder 4"/>
          <p:cNvPicPr>
            <a:picLocks noGrp="1" noChangeAspect="1"/>
          </p:cNvPicPr>
          <p:nvPr>
            <p:ph sz="half" idx="2"/>
          </p:nvPr>
        </p:nvPicPr>
        <p:blipFill>
          <a:blip r:embed="rId2"/>
          <a:stretch>
            <a:fillRect/>
          </a:stretch>
        </p:blipFill>
        <p:spPr>
          <a:xfrm>
            <a:off x="4368547" y="2194563"/>
            <a:ext cx="4310743" cy="3161211"/>
          </a:xfrm>
        </p:spPr>
      </p:pic>
    </p:spTree>
    <p:extLst>
      <p:ext uri="{BB962C8B-B14F-4D97-AF65-F5344CB8AC3E}">
        <p14:creationId xmlns:p14="http://schemas.microsoft.com/office/powerpoint/2010/main" val="193088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Stepping Up The Scholarly Work</a:t>
            </a:r>
          </a:p>
        </p:txBody>
      </p:sp>
      <p:sp>
        <p:nvSpPr>
          <p:cNvPr id="7" name="Content Placeholder 6"/>
          <p:cNvSpPr>
            <a:spLocks noGrp="1"/>
          </p:cNvSpPr>
          <p:nvPr>
            <p:ph sz="half" idx="2"/>
          </p:nvPr>
        </p:nvSpPr>
        <p:spPr/>
        <p:txBody>
          <a:bodyPr/>
          <a:lstStyle/>
          <a:p>
            <a:r>
              <a:rPr lang="en-US" dirty="0"/>
              <a:t>Databases are a collection of snippets of data that make more sense in context.</a:t>
            </a:r>
          </a:p>
          <a:p>
            <a:r>
              <a:rPr lang="en-US" dirty="0"/>
              <a:t>They grow and evolve overtime</a:t>
            </a:r>
          </a:p>
          <a:p>
            <a:r>
              <a:rPr lang="en-US" dirty="0"/>
              <a:t>They require decent construction and searching skills</a:t>
            </a:r>
          </a:p>
          <a:p>
            <a:endParaRPr lang="en-US" dirty="0"/>
          </a:p>
          <a:p>
            <a:endParaRPr lang="en-US" dirty="0"/>
          </a:p>
        </p:txBody>
      </p:sp>
      <p:sp>
        <p:nvSpPr>
          <p:cNvPr id="9" name="Content Placeholder 8"/>
          <p:cNvSpPr>
            <a:spLocks noGrp="1"/>
          </p:cNvSpPr>
          <p:nvPr>
            <p:ph sz="quarter" idx="4"/>
          </p:nvPr>
        </p:nvSpPr>
        <p:spPr/>
        <p:txBody>
          <a:bodyPr>
            <a:normAutofit/>
          </a:bodyPr>
          <a:lstStyle/>
          <a:p>
            <a:r>
              <a:rPr lang="en-US" dirty="0"/>
              <a:t>Basic search engine</a:t>
            </a:r>
          </a:p>
          <a:p>
            <a:r>
              <a:rPr lang="en-US" dirty="0"/>
              <a:t>Intuitive</a:t>
            </a:r>
          </a:p>
          <a:p>
            <a:r>
              <a:rPr lang="en-US" dirty="0"/>
              <a:t>Static</a:t>
            </a:r>
          </a:p>
          <a:p>
            <a:r>
              <a:rPr lang="en-US" dirty="0"/>
              <a:t>Indiscriminant</a:t>
            </a:r>
          </a:p>
          <a:p>
            <a:endParaRPr lang="en-US" dirty="0"/>
          </a:p>
        </p:txBody>
      </p:sp>
      <p:sp>
        <p:nvSpPr>
          <p:cNvPr id="6" name="Text Placeholder 5"/>
          <p:cNvSpPr>
            <a:spLocks noGrp="1"/>
          </p:cNvSpPr>
          <p:nvPr>
            <p:ph type="body" idx="1"/>
          </p:nvPr>
        </p:nvSpPr>
        <p:spPr/>
        <p:txBody>
          <a:bodyPr/>
          <a:lstStyle/>
          <a:p>
            <a:r>
              <a:rPr lang="en-US" dirty="0"/>
              <a:t>What Databases Are</a:t>
            </a:r>
          </a:p>
        </p:txBody>
      </p:sp>
      <p:sp>
        <p:nvSpPr>
          <p:cNvPr id="8" name="Text Placeholder 7"/>
          <p:cNvSpPr>
            <a:spLocks noGrp="1"/>
          </p:cNvSpPr>
          <p:nvPr>
            <p:ph type="body" sz="quarter" idx="3"/>
          </p:nvPr>
        </p:nvSpPr>
        <p:spPr/>
        <p:txBody>
          <a:bodyPr/>
          <a:lstStyle/>
          <a:p>
            <a:r>
              <a:rPr lang="en-US" dirty="0"/>
              <a:t>What Databases Are Not</a:t>
            </a:r>
          </a:p>
        </p:txBody>
      </p:sp>
      <p:pic>
        <p:nvPicPr>
          <p:cNvPr id="2" name="Picture 1">
            <a:extLst>
              <a:ext uri="{FF2B5EF4-FFF2-40B4-BE49-F238E27FC236}">
                <a16:creationId xmlns:a16="http://schemas.microsoft.com/office/drawing/2014/main" id="{0D6F64A7-0591-0B42-A2D1-602970AF893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1305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customize your search</a:t>
            </a:r>
          </a:p>
        </p:txBody>
      </p:sp>
      <p:sp>
        <p:nvSpPr>
          <p:cNvPr id="3" name="Text Placeholder 2"/>
          <p:cNvSpPr>
            <a:spLocks noGrp="1"/>
          </p:cNvSpPr>
          <p:nvPr>
            <p:ph type="body" idx="1"/>
          </p:nvPr>
        </p:nvSpPr>
        <p:spPr/>
        <p:txBody>
          <a:bodyPr/>
          <a:lstStyle/>
          <a:p>
            <a:r>
              <a:rPr lang="en-US" dirty="0"/>
              <a:t>For the overachievers in the room</a:t>
            </a:r>
          </a:p>
        </p:txBody>
      </p:sp>
    </p:spTree>
    <p:extLst>
      <p:ext uri="{BB962C8B-B14F-4D97-AF65-F5344CB8AC3E}">
        <p14:creationId xmlns:p14="http://schemas.microsoft.com/office/powerpoint/2010/main" val="396885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117" y="1058486"/>
            <a:ext cx="5219807" cy="914400"/>
          </a:xfrm>
        </p:spPr>
        <p:txBody>
          <a:bodyPr>
            <a:noAutofit/>
          </a:bodyPr>
          <a:lstStyle/>
          <a:p>
            <a:r>
              <a:rPr lang="en-US" sz="4400" dirty="0"/>
              <a:t>Searches Can Be Customized</a:t>
            </a:r>
          </a:p>
        </p:txBody>
      </p:sp>
      <p:pic>
        <p:nvPicPr>
          <p:cNvPr id="5" name="Content Placeholder 4" descr="Screen Shot 2017-08-29 at 10.18.40 AM.png"/>
          <p:cNvPicPr>
            <a:picLocks noGrp="1" noChangeAspect="1"/>
          </p:cNvPicPr>
          <p:nvPr>
            <p:ph sz="half" idx="1"/>
          </p:nvPr>
        </p:nvPicPr>
        <p:blipFill>
          <a:blip r:embed="rId2">
            <a:extLst>
              <a:ext uri="{28A0092B-C50C-407E-A947-70E740481C1C}">
                <a14:useLocalDpi xmlns:a14="http://schemas.microsoft.com/office/drawing/2010/main" val="0"/>
              </a:ext>
            </a:extLst>
          </a:blip>
          <a:srcRect l="-115169" r="-115169"/>
          <a:stretch>
            <a:fillRect/>
          </a:stretch>
        </p:blipFill>
        <p:spPr>
          <a:xfrm>
            <a:off x="-1548426" y="381928"/>
            <a:ext cx="6952947" cy="6476071"/>
          </a:xfrm>
        </p:spPr>
      </p:pic>
      <p:sp>
        <p:nvSpPr>
          <p:cNvPr id="4" name="Content Placeholder 3"/>
          <p:cNvSpPr>
            <a:spLocks noGrp="1"/>
          </p:cNvSpPr>
          <p:nvPr>
            <p:ph sz="half" idx="2"/>
          </p:nvPr>
        </p:nvSpPr>
        <p:spPr>
          <a:xfrm>
            <a:off x="4515355" y="2337784"/>
            <a:ext cx="3566160" cy="3977640"/>
          </a:xfrm>
        </p:spPr>
        <p:txBody>
          <a:bodyPr/>
          <a:lstStyle/>
          <a:p>
            <a:r>
              <a:rPr lang="en-US" dirty="0"/>
              <a:t>Make sure to click “Full Text”</a:t>
            </a:r>
          </a:p>
          <a:p>
            <a:r>
              <a:rPr lang="en-US" dirty="0"/>
              <a:t>Select “Scholarly (Peer Reviewed) Journals</a:t>
            </a:r>
          </a:p>
          <a:p>
            <a:r>
              <a:rPr lang="en-US" dirty="0"/>
              <a:t>Make sure the dates are set to current trends</a:t>
            </a:r>
          </a:p>
          <a:p>
            <a:r>
              <a:rPr lang="en-US" dirty="0"/>
              <a:t>Check “Academic Journals”</a:t>
            </a:r>
          </a:p>
        </p:txBody>
      </p:sp>
    </p:spTree>
    <p:extLst>
      <p:ext uri="{BB962C8B-B14F-4D97-AF65-F5344CB8AC3E}">
        <p14:creationId xmlns:p14="http://schemas.microsoft.com/office/powerpoint/2010/main" val="2083824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9-18 at 10.01.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32" y="214786"/>
            <a:ext cx="2590449" cy="1578215"/>
          </a:xfrm>
          <a:prstGeom prst="rect">
            <a:avLst/>
          </a:prstGeom>
        </p:spPr>
      </p:pic>
      <p:sp>
        <p:nvSpPr>
          <p:cNvPr id="7" name="TextBox 6"/>
          <p:cNvSpPr txBox="1"/>
          <p:nvPr/>
        </p:nvSpPr>
        <p:spPr>
          <a:xfrm>
            <a:off x="280132" y="1989112"/>
            <a:ext cx="2763977" cy="923330"/>
          </a:xfrm>
          <a:prstGeom prst="rect">
            <a:avLst/>
          </a:prstGeom>
          <a:noFill/>
        </p:spPr>
        <p:txBody>
          <a:bodyPr wrap="square" rtlCol="0">
            <a:spAutoFit/>
          </a:bodyPr>
          <a:lstStyle/>
          <a:p>
            <a:r>
              <a:rPr lang="en-US" dirty="0"/>
              <a:t>I selected “Scholarly (Peer Reviewed) Journals</a:t>
            </a:r>
          </a:p>
        </p:txBody>
      </p:sp>
      <p:pic>
        <p:nvPicPr>
          <p:cNvPr id="8" name="Picture 7" descr="Screen Shot 2017-09-18 at 10.01.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581" y="2366342"/>
            <a:ext cx="2603500" cy="1092200"/>
          </a:xfrm>
          <a:prstGeom prst="rect">
            <a:avLst/>
          </a:prstGeom>
        </p:spPr>
      </p:pic>
      <p:sp>
        <p:nvSpPr>
          <p:cNvPr id="9" name="TextBox 8"/>
          <p:cNvSpPr txBox="1"/>
          <p:nvPr/>
        </p:nvSpPr>
        <p:spPr>
          <a:xfrm>
            <a:off x="2782652" y="3688729"/>
            <a:ext cx="2691429" cy="646331"/>
          </a:xfrm>
          <a:prstGeom prst="rect">
            <a:avLst/>
          </a:prstGeom>
          <a:noFill/>
        </p:spPr>
        <p:txBody>
          <a:bodyPr wrap="square" rtlCol="0">
            <a:spAutoFit/>
          </a:bodyPr>
          <a:lstStyle/>
          <a:p>
            <a:r>
              <a:rPr lang="en-US" dirty="0"/>
              <a:t>I changed the year of publication</a:t>
            </a:r>
          </a:p>
        </p:txBody>
      </p:sp>
      <p:pic>
        <p:nvPicPr>
          <p:cNvPr id="10" name="Picture 9" descr="Screen Shot 2017-09-18 at 10.01.3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9107" y="3154226"/>
            <a:ext cx="2362200" cy="2133600"/>
          </a:xfrm>
          <a:prstGeom prst="rect">
            <a:avLst/>
          </a:prstGeom>
        </p:spPr>
      </p:pic>
      <p:sp>
        <p:nvSpPr>
          <p:cNvPr id="11" name="TextBox 10"/>
          <p:cNvSpPr txBox="1"/>
          <p:nvPr/>
        </p:nvSpPr>
        <p:spPr>
          <a:xfrm>
            <a:off x="6289107" y="5556439"/>
            <a:ext cx="2362200" cy="923330"/>
          </a:xfrm>
          <a:prstGeom prst="rect">
            <a:avLst/>
          </a:prstGeom>
          <a:noFill/>
        </p:spPr>
        <p:txBody>
          <a:bodyPr wrap="square" rtlCol="0">
            <a:spAutoFit/>
          </a:bodyPr>
          <a:lstStyle/>
          <a:p>
            <a:r>
              <a:rPr lang="en-US" dirty="0"/>
              <a:t>I selected “Academic Journals”</a:t>
            </a:r>
          </a:p>
        </p:txBody>
      </p:sp>
    </p:spTree>
    <p:extLst>
      <p:ext uri="{BB962C8B-B14F-4D97-AF65-F5344CB8AC3E}">
        <p14:creationId xmlns:p14="http://schemas.microsoft.com/office/powerpoint/2010/main" val="2272585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Can’t I Just Google Things?</a:t>
            </a:r>
          </a:p>
        </p:txBody>
      </p:sp>
      <p:sp>
        <p:nvSpPr>
          <p:cNvPr id="3" name="Content Placeholder 2"/>
          <p:cNvSpPr>
            <a:spLocks noGrp="1"/>
          </p:cNvSpPr>
          <p:nvPr>
            <p:ph sz="half" idx="1"/>
          </p:nvPr>
        </p:nvSpPr>
        <p:spPr/>
        <p:txBody>
          <a:bodyPr/>
          <a:lstStyle/>
          <a:p>
            <a:r>
              <a:rPr lang="en-US" dirty="0"/>
              <a:t>Copyright laws</a:t>
            </a:r>
          </a:p>
          <a:p>
            <a:r>
              <a:rPr lang="en-US" dirty="0"/>
              <a:t>Limited access to journals</a:t>
            </a:r>
          </a:p>
          <a:p>
            <a:r>
              <a:rPr lang="en-US" dirty="0"/>
              <a:t>Most sources are not considered to be citable</a:t>
            </a:r>
          </a:p>
        </p:txBody>
      </p:sp>
      <p:pic>
        <p:nvPicPr>
          <p:cNvPr id="5" name="Content Placeholder 4" descr="Unknown.png"/>
          <p:cNvPicPr>
            <a:picLocks noGrp="1" noChangeAspect="1"/>
          </p:cNvPicPr>
          <p:nvPr>
            <p:ph sz="half" idx="2"/>
          </p:nvPr>
        </p:nvPicPr>
        <p:blipFill>
          <a:blip r:embed="rId2">
            <a:extLst>
              <a:ext uri="{28A0092B-C50C-407E-A947-70E740481C1C}">
                <a14:useLocalDpi xmlns:a14="http://schemas.microsoft.com/office/drawing/2010/main" val="0"/>
              </a:ext>
            </a:extLst>
          </a:blip>
          <a:srcRect t="-40176" b="-40176"/>
          <a:stretch>
            <a:fillRect/>
          </a:stretch>
        </p:blipFill>
        <p:spPr/>
      </p:pic>
    </p:spTree>
    <p:extLst>
      <p:ext uri="{BB962C8B-B14F-4D97-AF65-F5344CB8AC3E}">
        <p14:creationId xmlns:p14="http://schemas.microsoft.com/office/powerpoint/2010/main" val="129573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 found some articles. Now what?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82442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 it!</a:t>
            </a:r>
          </a:p>
        </p:txBody>
      </p:sp>
      <p:pic>
        <p:nvPicPr>
          <p:cNvPr id="4" name="Content Placeholder 3" descr="1w2gl1.jpg"/>
          <p:cNvPicPr>
            <a:picLocks noGrp="1" noChangeAspect="1"/>
          </p:cNvPicPr>
          <p:nvPr>
            <p:ph idx="1"/>
          </p:nvPr>
        </p:nvPicPr>
        <p:blipFill>
          <a:blip r:embed="rId2">
            <a:extLst>
              <a:ext uri="{28A0092B-C50C-407E-A947-70E740481C1C}">
                <a14:useLocalDpi xmlns:a14="http://schemas.microsoft.com/office/drawing/2010/main" val="0"/>
              </a:ext>
            </a:extLst>
          </a:blip>
          <a:srcRect l="-12946" r="-12946"/>
          <a:stretch>
            <a:fillRect/>
          </a:stretch>
        </p:blipFill>
        <p:spPr>
          <a:xfrm>
            <a:off x="737022" y="2093976"/>
            <a:ext cx="7543800" cy="4050792"/>
          </a:xfrm>
        </p:spPr>
      </p:pic>
    </p:spTree>
    <p:extLst>
      <p:ext uri="{BB962C8B-B14F-4D97-AF65-F5344CB8AC3E}">
        <p14:creationId xmlns:p14="http://schemas.microsoft.com/office/powerpoint/2010/main" val="1912097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Downloading Content</a:t>
            </a:r>
          </a:p>
        </p:txBody>
      </p:sp>
      <p:sp>
        <p:nvSpPr>
          <p:cNvPr id="3" name="Content Placeholder 2"/>
          <p:cNvSpPr>
            <a:spLocks noGrp="1"/>
          </p:cNvSpPr>
          <p:nvPr>
            <p:ph sz="half" idx="1"/>
          </p:nvPr>
        </p:nvSpPr>
        <p:spPr/>
        <p:txBody>
          <a:bodyPr/>
          <a:lstStyle/>
          <a:p>
            <a:r>
              <a:rPr lang="en-US" dirty="0"/>
              <a:t>My personal online library of database articles</a:t>
            </a:r>
          </a:p>
          <a:p>
            <a:r>
              <a:rPr lang="en-US" dirty="0"/>
              <a:t>Over 200 items available</a:t>
            </a:r>
          </a:p>
          <a:p>
            <a:r>
              <a:rPr lang="en-US" dirty="0"/>
              <a:t>Helps with future research</a:t>
            </a:r>
          </a:p>
          <a:p>
            <a:r>
              <a:rPr lang="en-US" dirty="0"/>
              <a:t>Great for studying</a:t>
            </a:r>
          </a:p>
          <a:p>
            <a:r>
              <a:rPr lang="en-US" dirty="0"/>
              <a:t>Searchable</a:t>
            </a:r>
          </a:p>
        </p:txBody>
      </p:sp>
      <p:pic>
        <p:nvPicPr>
          <p:cNvPr id="5" name="Content Placeholder 4" descr="Untitled.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9114" r="29114"/>
          <a:stretch/>
        </p:blipFill>
        <p:spPr>
          <a:xfrm>
            <a:off x="6228406" y="1157920"/>
            <a:ext cx="2558425" cy="5119055"/>
          </a:xfrm>
        </p:spPr>
      </p:pic>
      <p:sp>
        <p:nvSpPr>
          <p:cNvPr id="4" name="Left Arrow 3"/>
          <p:cNvSpPr/>
          <p:nvPr/>
        </p:nvSpPr>
        <p:spPr>
          <a:xfrm>
            <a:off x="7843717" y="2764212"/>
            <a:ext cx="943114" cy="22412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264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Downloading Software</a:t>
            </a:r>
          </a:p>
        </p:txBody>
      </p:sp>
      <p:sp>
        <p:nvSpPr>
          <p:cNvPr id="3" name="Content Placeholder 2"/>
          <p:cNvSpPr>
            <a:spLocks noGrp="1"/>
          </p:cNvSpPr>
          <p:nvPr>
            <p:ph sz="half" idx="1"/>
          </p:nvPr>
        </p:nvSpPr>
        <p:spPr/>
        <p:txBody>
          <a:bodyPr>
            <a:normAutofit/>
          </a:bodyPr>
          <a:lstStyle/>
          <a:p>
            <a:r>
              <a:rPr lang="en-US" dirty="0"/>
              <a:t>One Drive</a:t>
            </a:r>
          </a:p>
          <a:p>
            <a:r>
              <a:rPr lang="en-US" dirty="0"/>
              <a:t>Google Drive</a:t>
            </a:r>
          </a:p>
          <a:p>
            <a:r>
              <a:rPr lang="en-US" dirty="0" err="1"/>
              <a:t>iCloud</a:t>
            </a:r>
            <a:r>
              <a:rPr lang="en-US" dirty="0"/>
              <a:t> Drive</a:t>
            </a:r>
          </a:p>
          <a:p>
            <a:r>
              <a:rPr lang="en-US" dirty="0" err="1"/>
              <a:t>Dropbox</a:t>
            </a:r>
            <a:endParaRPr lang="en-US" dirty="0"/>
          </a:p>
          <a:p>
            <a:r>
              <a:rPr lang="en-US" dirty="0"/>
              <a:t>Box</a:t>
            </a:r>
          </a:p>
          <a:p>
            <a:r>
              <a:rPr lang="en-US" dirty="0" err="1"/>
              <a:t>Dropl</a:t>
            </a:r>
            <a:endParaRPr lang="en-US" dirty="0"/>
          </a:p>
          <a:p>
            <a:r>
              <a:rPr lang="en-US" dirty="0" err="1"/>
              <a:t>Evernote</a:t>
            </a:r>
            <a:endParaRPr lang="en-US" dirty="0"/>
          </a:p>
          <a:p>
            <a:r>
              <a:rPr lang="en-US" dirty="0"/>
              <a:t>Kindle</a:t>
            </a:r>
          </a:p>
        </p:txBody>
      </p:sp>
      <p:sp>
        <p:nvSpPr>
          <p:cNvPr id="4" name="Content Placeholder 3"/>
          <p:cNvSpPr>
            <a:spLocks noGrp="1"/>
          </p:cNvSpPr>
          <p:nvPr>
            <p:ph sz="half" idx="2"/>
          </p:nvPr>
        </p:nvSpPr>
        <p:spPr/>
        <p:txBody>
          <a:bodyPr>
            <a:normAutofit/>
          </a:bodyPr>
          <a:lstStyle/>
          <a:p>
            <a:r>
              <a:rPr lang="en-US" dirty="0"/>
              <a:t>Anything that spans devices</a:t>
            </a:r>
          </a:p>
          <a:p>
            <a:r>
              <a:rPr lang="en-US" dirty="0"/>
              <a:t>My work and personal computers</a:t>
            </a:r>
          </a:p>
          <a:p>
            <a:r>
              <a:rPr lang="en-US" dirty="0"/>
              <a:t>Can make edits and revisions</a:t>
            </a:r>
          </a:p>
          <a:p>
            <a:r>
              <a:rPr lang="en-US" dirty="0"/>
              <a:t>Organization abilities</a:t>
            </a:r>
          </a:p>
          <a:p>
            <a:r>
              <a:rPr lang="en-US" dirty="0"/>
              <a:t>This is why you always select full text</a:t>
            </a:r>
          </a:p>
        </p:txBody>
      </p:sp>
    </p:spTree>
    <p:extLst>
      <p:ext uri="{BB962C8B-B14F-4D97-AF65-F5344CB8AC3E}">
        <p14:creationId xmlns:p14="http://schemas.microsoft.com/office/powerpoint/2010/main" val="3568717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Citations</a:t>
            </a:r>
          </a:p>
        </p:txBody>
      </p:sp>
      <p:sp>
        <p:nvSpPr>
          <p:cNvPr id="3" name="Content Placeholder 2"/>
          <p:cNvSpPr>
            <a:spLocks noGrp="1"/>
          </p:cNvSpPr>
          <p:nvPr>
            <p:ph sz="half" idx="1"/>
          </p:nvPr>
        </p:nvSpPr>
        <p:spPr/>
        <p:txBody>
          <a:bodyPr/>
          <a:lstStyle/>
          <a:p>
            <a:r>
              <a:rPr lang="en-US" dirty="0"/>
              <a:t>Cite your sources or face some consequences</a:t>
            </a:r>
          </a:p>
          <a:p>
            <a:r>
              <a:rPr lang="en-US" dirty="0"/>
              <a:t>Failure to cite is plagiarism</a:t>
            </a:r>
          </a:p>
          <a:p>
            <a:r>
              <a:rPr lang="en-US" dirty="0"/>
              <a:t>Plagiarism can get you kicked out of school</a:t>
            </a:r>
          </a:p>
          <a:p>
            <a:r>
              <a:rPr lang="en-US" dirty="0"/>
              <a:t>Use Purdue Owl, or many other online aids, to help you properly cite your sources </a:t>
            </a:r>
          </a:p>
        </p:txBody>
      </p:sp>
      <p:pic>
        <p:nvPicPr>
          <p:cNvPr id="5" name="Content Placeholder 4" descr="wikipedian_protester.png"/>
          <p:cNvPicPr>
            <a:picLocks noGrp="1" noChangeAspect="1"/>
          </p:cNvPicPr>
          <p:nvPr>
            <p:ph sz="half" idx="2"/>
          </p:nvPr>
        </p:nvPicPr>
        <p:blipFill>
          <a:blip r:embed="rId2">
            <a:extLst>
              <a:ext uri="{28A0092B-C50C-407E-A947-70E740481C1C}">
                <a14:useLocalDpi xmlns:a14="http://schemas.microsoft.com/office/drawing/2010/main" val="0"/>
              </a:ext>
            </a:extLst>
          </a:blip>
          <a:srcRect t="-45232" b="-45232"/>
          <a:stretch>
            <a:fillRect/>
          </a:stretch>
        </p:blipFill>
        <p:spPr/>
      </p:pic>
      <p:sp>
        <p:nvSpPr>
          <p:cNvPr id="4" name="TextBox 3"/>
          <p:cNvSpPr txBox="1"/>
          <p:nvPr/>
        </p:nvSpPr>
        <p:spPr>
          <a:xfrm>
            <a:off x="4773168" y="5350991"/>
            <a:ext cx="3882737" cy="369332"/>
          </a:xfrm>
          <a:prstGeom prst="rect">
            <a:avLst/>
          </a:prstGeom>
          <a:noFill/>
        </p:spPr>
        <p:txBody>
          <a:bodyPr wrap="square" rtlCol="0">
            <a:spAutoFit/>
          </a:bodyPr>
          <a:lstStyle/>
          <a:p>
            <a:r>
              <a:rPr lang="en-US" dirty="0"/>
              <a:t>Credit: Randal Munroe “XKCD”</a:t>
            </a:r>
          </a:p>
        </p:txBody>
      </p:sp>
    </p:spTree>
    <p:extLst>
      <p:ext uri="{BB962C8B-B14F-4D97-AF65-F5344CB8AC3E}">
        <p14:creationId xmlns:p14="http://schemas.microsoft.com/office/powerpoint/2010/main" val="4205023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ontent Placeholder 1"/>
          <p:cNvSpPr txBox="1">
            <a:spLocks noGrp="1"/>
          </p:cNvSpPr>
          <p:nvPr>
            <p:ph type="body" sz="half" idx="1"/>
          </p:nvPr>
        </p:nvSpPr>
        <p:spPr>
          <a:xfrm>
            <a:off x="1872142" y="1974520"/>
            <a:ext cx="6096000" cy="3657600"/>
          </a:xfrm>
          <a:prstGeom prst="rect">
            <a:avLst/>
          </a:prstGeom>
        </p:spPr>
        <p:txBody>
          <a:bodyPr/>
          <a:lstStyle/>
          <a:p>
            <a:r>
              <a:rPr dirty="0"/>
              <a:t>Purdue Owl</a:t>
            </a:r>
          </a:p>
          <a:p>
            <a:pPr marL="640080" lvl="1" indent="-256031">
              <a:spcBef>
                <a:spcPts val="400"/>
              </a:spcBef>
              <a:defRPr sz="1900"/>
            </a:pPr>
            <a:r>
              <a:rPr u="sng" dirty="0">
                <a:solidFill>
                  <a:srgbClr val="9454C3"/>
                </a:solidFill>
                <a:uFill>
                  <a:solidFill>
                    <a:srgbClr val="9454C3"/>
                  </a:solidFill>
                </a:uFill>
                <a:hlinkClick r:id="rId2"/>
              </a:rPr>
              <a:t>https://owl.english.purdue.edu/owl/section/2/10/</a:t>
            </a:r>
          </a:p>
          <a:p>
            <a:pPr marL="640080" lvl="1" indent="-256031">
              <a:spcBef>
                <a:spcPts val="400"/>
              </a:spcBef>
              <a:defRPr sz="1900"/>
            </a:pPr>
            <a:r>
              <a:rPr dirty="0"/>
              <a:t>This is a fantastic resource for all of your citation needs. It goes through several different style guides. It’s easily understood and shows plenty of examples of how to form the proper citation of just about anything. </a:t>
            </a:r>
          </a:p>
        </p:txBody>
      </p:sp>
      <p:sp>
        <p:nvSpPr>
          <p:cNvPr id="219" name="Title 2"/>
          <p:cNvSpPr txBox="1">
            <a:spLocks noGrp="1"/>
          </p:cNvSpPr>
          <p:nvPr>
            <p:ph type="title"/>
          </p:nvPr>
        </p:nvSpPr>
        <p:spPr>
          <a:prstGeom prst="rect">
            <a:avLst/>
          </a:prstGeom>
        </p:spPr>
        <p:txBody>
          <a:bodyPr/>
          <a:lstStyle/>
          <a:p>
            <a:r>
              <a:rPr dirty="0"/>
              <a:t>Helpful Website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Databases Are Only Scary Until You Know How To Bend Them To Your Will</a:t>
            </a:r>
            <a:br>
              <a:rPr lang="en-US" sz="3200" dirty="0"/>
            </a:br>
            <a:endParaRPr lang="en-US" sz="3200" dirty="0"/>
          </a:p>
        </p:txBody>
      </p:sp>
      <p:pic>
        <p:nvPicPr>
          <p:cNvPr id="6" name="Content Placeholder 5" descr="ch140130.gif"/>
          <p:cNvPicPr>
            <a:picLocks noGrp="1" noChangeAspect="1"/>
          </p:cNvPicPr>
          <p:nvPr>
            <p:ph idx="1"/>
          </p:nvPr>
        </p:nvPicPr>
        <p:blipFill>
          <a:blip r:embed="rId2">
            <a:extLst>
              <a:ext uri="{28A0092B-C50C-407E-A947-70E740481C1C}">
                <a14:useLocalDpi xmlns:a14="http://schemas.microsoft.com/office/drawing/2010/main" val="0"/>
              </a:ext>
            </a:extLst>
          </a:blip>
          <a:srcRect t="-36009" b="-36009"/>
          <a:stretch>
            <a:fillRect/>
          </a:stretch>
        </p:blipFill>
        <p:spPr/>
      </p:pic>
      <p:sp>
        <p:nvSpPr>
          <p:cNvPr id="3" name="TextBox 2"/>
          <p:cNvSpPr txBox="1"/>
          <p:nvPr/>
        </p:nvSpPr>
        <p:spPr>
          <a:xfrm>
            <a:off x="2698612" y="5537762"/>
            <a:ext cx="4977025" cy="369332"/>
          </a:xfrm>
          <a:prstGeom prst="rect">
            <a:avLst/>
          </a:prstGeom>
          <a:noFill/>
        </p:spPr>
        <p:txBody>
          <a:bodyPr wrap="square" rtlCol="0">
            <a:spAutoFit/>
          </a:bodyPr>
          <a:lstStyle/>
          <a:p>
            <a:r>
              <a:rPr lang="en-US" dirty="0"/>
              <a:t>Credit: Bill </a:t>
            </a:r>
            <a:r>
              <a:rPr lang="en-US" dirty="0" err="1"/>
              <a:t>Waterson</a:t>
            </a:r>
            <a:r>
              <a:rPr lang="en-US" dirty="0"/>
              <a:t> “Calvin &amp; Hobbes”</a:t>
            </a:r>
          </a:p>
        </p:txBody>
      </p:sp>
    </p:spTree>
    <p:extLst>
      <p:ext uri="{BB962C8B-B14F-4D97-AF65-F5344CB8AC3E}">
        <p14:creationId xmlns:p14="http://schemas.microsoft.com/office/powerpoint/2010/main" val="307860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demonstration</a:t>
            </a:r>
          </a:p>
        </p:txBody>
      </p:sp>
      <p:pic>
        <p:nvPicPr>
          <p:cNvPr id="5" name="Content Placeholder 4" descr="Screen Shot 2017-09-18 at 1.22.25 PM.png"/>
          <p:cNvPicPr>
            <a:picLocks noGrp="1" noChangeAspect="1"/>
          </p:cNvPicPr>
          <p:nvPr>
            <p:ph idx="1"/>
          </p:nvPr>
        </p:nvPicPr>
        <p:blipFill>
          <a:blip r:embed="rId2">
            <a:extLst>
              <a:ext uri="{28A0092B-C50C-407E-A947-70E740481C1C}">
                <a14:useLocalDpi xmlns:a14="http://schemas.microsoft.com/office/drawing/2010/main" val="0"/>
              </a:ext>
            </a:extLst>
          </a:blip>
          <a:srcRect l="-24439" r="-24439"/>
          <a:stretch>
            <a:fillRect/>
          </a:stretch>
        </p:blipFill>
        <p:spPr>
          <a:xfrm>
            <a:off x="0" y="1783663"/>
            <a:ext cx="8885822" cy="4771417"/>
          </a:xfrm>
        </p:spPr>
      </p:pic>
      <p:sp>
        <p:nvSpPr>
          <p:cNvPr id="6" name="Left Arrow 5"/>
          <p:cNvSpPr/>
          <p:nvPr/>
        </p:nvSpPr>
        <p:spPr>
          <a:xfrm>
            <a:off x="3585699" y="3511296"/>
            <a:ext cx="961789" cy="19611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290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9-18 at 1.22.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77" y="0"/>
            <a:ext cx="7020962" cy="6858000"/>
          </a:xfrm>
          <a:prstGeom prst="rect">
            <a:avLst/>
          </a:prstGeom>
        </p:spPr>
      </p:pic>
      <p:sp>
        <p:nvSpPr>
          <p:cNvPr id="5" name="Left Arrow 4"/>
          <p:cNvSpPr/>
          <p:nvPr/>
        </p:nvSpPr>
        <p:spPr>
          <a:xfrm>
            <a:off x="3081460" y="2493393"/>
            <a:ext cx="1120531" cy="18677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3081460" y="2680165"/>
            <a:ext cx="1316624" cy="22412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43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9-18 at 1.23.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149"/>
            <a:ext cx="9144000" cy="6531429"/>
          </a:xfrm>
          <a:prstGeom prst="rect">
            <a:avLst/>
          </a:prstGeom>
        </p:spPr>
      </p:pic>
      <p:sp>
        <p:nvSpPr>
          <p:cNvPr id="3" name="Left Arrow 2"/>
          <p:cNvSpPr/>
          <p:nvPr/>
        </p:nvSpPr>
        <p:spPr>
          <a:xfrm>
            <a:off x="2941394" y="3221801"/>
            <a:ext cx="1064504" cy="23346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172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9-18 at 1.23.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703" y="0"/>
            <a:ext cx="6493650" cy="6858000"/>
          </a:xfrm>
          <a:prstGeom prst="rect">
            <a:avLst/>
          </a:prstGeom>
        </p:spPr>
      </p:pic>
    </p:spTree>
    <p:extLst>
      <p:ext uri="{BB962C8B-B14F-4D97-AF65-F5344CB8AC3E}">
        <p14:creationId xmlns:p14="http://schemas.microsoft.com/office/powerpoint/2010/main" val="4024938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Last Pro Tips</a:t>
            </a:r>
          </a:p>
        </p:txBody>
      </p:sp>
      <p:sp>
        <p:nvSpPr>
          <p:cNvPr id="3" name="Content Placeholder 2"/>
          <p:cNvSpPr>
            <a:spLocks noGrp="1"/>
          </p:cNvSpPr>
          <p:nvPr>
            <p:ph sz="half" idx="1"/>
          </p:nvPr>
        </p:nvSpPr>
        <p:spPr/>
        <p:txBody>
          <a:bodyPr/>
          <a:lstStyle/>
          <a:p>
            <a:r>
              <a:rPr lang="en-US" dirty="0"/>
              <a:t>Write down questions that you have about the subject and add them to your paper. It helps with reaching your length and looks like you care about audience concerns. </a:t>
            </a:r>
          </a:p>
        </p:txBody>
      </p:sp>
      <p:sp>
        <p:nvSpPr>
          <p:cNvPr id="4" name="Content Placeholder 3"/>
          <p:cNvSpPr>
            <a:spLocks noGrp="1"/>
          </p:cNvSpPr>
          <p:nvPr>
            <p:ph sz="half" idx="2"/>
          </p:nvPr>
        </p:nvSpPr>
        <p:spPr/>
        <p:txBody>
          <a:bodyPr/>
          <a:lstStyle/>
          <a:p>
            <a:r>
              <a:rPr lang="en-US" dirty="0"/>
              <a:t>Go to the writing lab for help with grammar and form. </a:t>
            </a:r>
          </a:p>
          <a:p>
            <a:r>
              <a:rPr lang="en-US" dirty="0"/>
              <a:t>Come to the library for content and citations. </a:t>
            </a:r>
          </a:p>
          <a:p>
            <a:r>
              <a:rPr lang="en-US" dirty="0"/>
              <a:t>Don’t use automated citation machines. I’ve been burned before</a:t>
            </a:r>
          </a:p>
          <a:p>
            <a:endParaRPr lang="en-US" dirty="0"/>
          </a:p>
        </p:txBody>
      </p:sp>
    </p:spTree>
    <p:extLst>
      <p:ext uri="{BB962C8B-B14F-4D97-AF65-F5344CB8AC3E}">
        <p14:creationId xmlns:p14="http://schemas.microsoft.com/office/powerpoint/2010/main" val="2887414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e-of-thonres-tyrion-lannister-i-drink-and-i-know-thin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79" y="878742"/>
            <a:ext cx="9144000" cy="2743200"/>
          </a:xfrm>
          <a:prstGeom prst="rect">
            <a:avLst/>
          </a:prstGeom>
        </p:spPr>
      </p:pic>
      <p:sp>
        <p:nvSpPr>
          <p:cNvPr id="6" name="TextBox 5"/>
          <p:cNvSpPr txBox="1"/>
          <p:nvPr/>
        </p:nvSpPr>
        <p:spPr>
          <a:xfrm>
            <a:off x="2960069" y="457589"/>
            <a:ext cx="2426716" cy="369332"/>
          </a:xfrm>
          <a:prstGeom prst="rect">
            <a:avLst/>
          </a:prstGeom>
          <a:noFill/>
        </p:spPr>
        <p:txBody>
          <a:bodyPr wrap="none" rtlCol="0">
            <a:spAutoFit/>
          </a:bodyPr>
          <a:lstStyle/>
          <a:p>
            <a:r>
              <a:rPr lang="en-US" dirty="0"/>
              <a:t>Be a </a:t>
            </a:r>
            <a:r>
              <a:rPr lang="en-US" dirty="0" err="1"/>
              <a:t>Tyrion</a:t>
            </a:r>
            <a:r>
              <a:rPr lang="en-US" dirty="0"/>
              <a:t> </a:t>
            </a:r>
            <a:r>
              <a:rPr lang="en-US" dirty="0" err="1"/>
              <a:t>Lannister</a:t>
            </a:r>
            <a:endParaRPr lang="en-US" dirty="0"/>
          </a:p>
        </p:txBody>
      </p:sp>
      <p:sp>
        <p:nvSpPr>
          <p:cNvPr id="7" name="TextBox 6"/>
          <p:cNvSpPr txBox="1"/>
          <p:nvPr/>
        </p:nvSpPr>
        <p:spPr>
          <a:xfrm>
            <a:off x="5985503" y="3868266"/>
            <a:ext cx="2586559" cy="369332"/>
          </a:xfrm>
          <a:prstGeom prst="rect">
            <a:avLst/>
          </a:prstGeom>
          <a:noFill/>
        </p:spPr>
        <p:txBody>
          <a:bodyPr wrap="square" rtlCol="0">
            <a:spAutoFit/>
          </a:bodyPr>
          <a:lstStyle/>
          <a:p>
            <a:r>
              <a:rPr lang="en-US" dirty="0"/>
              <a:t>Not A Jon Snow</a:t>
            </a:r>
          </a:p>
        </p:txBody>
      </p:sp>
      <p:pic>
        <p:nvPicPr>
          <p:cNvPr id="8" name="Picture 7" descr="49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83" y="3621942"/>
            <a:ext cx="4823102" cy="3112408"/>
          </a:xfrm>
          <a:prstGeom prst="rect">
            <a:avLst/>
          </a:prstGeom>
        </p:spPr>
      </p:pic>
    </p:spTree>
    <p:extLst>
      <p:ext uri="{BB962C8B-B14F-4D97-AF65-F5344CB8AC3E}">
        <p14:creationId xmlns:p14="http://schemas.microsoft.com/office/powerpoint/2010/main" val="1375639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Wait, wait! Hold up! What if I need this awesome, totally relevant INFO IN THE FUTURE? </a:t>
            </a:r>
          </a:p>
        </p:txBody>
      </p:sp>
      <p:pic>
        <p:nvPicPr>
          <p:cNvPr id="4" name="Content Placeholder 3" descr="Screen Shot 2017-09-18 at 10.17.09 AM.png"/>
          <p:cNvPicPr>
            <a:picLocks noGrp="1" noChangeAspect="1"/>
          </p:cNvPicPr>
          <p:nvPr>
            <p:ph idx="1"/>
          </p:nvPr>
        </p:nvPicPr>
        <p:blipFill>
          <a:blip r:embed="rId2">
            <a:extLst>
              <a:ext uri="{28A0092B-C50C-407E-A947-70E740481C1C}">
                <a14:useLocalDpi xmlns:a14="http://schemas.microsoft.com/office/drawing/2010/main" val="0"/>
              </a:ext>
            </a:extLst>
          </a:blip>
          <a:srcRect t="-151530" b="-151530"/>
          <a:stretch>
            <a:fillRect/>
          </a:stretch>
        </p:blipFill>
        <p:spPr>
          <a:xfrm>
            <a:off x="801688" y="2511425"/>
            <a:ext cx="7543800" cy="3660775"/>
          </a:xfrm>
        </p:spPr>
      </p:pic>
      <p:sp>
        <p:nvSpPr>
          <p:cNvPr id="5" name="Up Arrow 4"/>
          <p:cNvSpPr/>
          <p:nvPr/>
        </p:nvSpPr>
        <p:spPr>
          <a:xfrm>
            <a:off x="6102224" y="4846709"/>
            <a:ext cx="438875" cy="105525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72319" y="3367008"/>
            <a:ext cx="7673169" cy="369332"/>
          </a:xfrm>
          <a:prstGeom prst="rect">
            <a:avLst/>
          </a:prstGeom>
          <a:noFill/>
        </p:spPr>
        <p:txBody>
          <a:bodyPr wrap="square" rtlCol="0">
            <a:spAutoFit/>
          </a:bodyPr>
          <a:lstStyle/>
          <a:p>
            <a:r>
              <a:rPr lang="en-US" dirty="0"/>
              <a:t>BAM! Download it from the library site: </a:t>
            </a:r>
            <a:r>
              <a:rPr lang="en-US" dirty="0">
                <a:hlinkClick r:id="rId3"/>
              </a:rPr>
              <a:t>http://westliberty.edu/library</a:t>
            </a:r>
            <a:r>
              <a:rPr lang="en-US" dirty="0"/>
              <a:t>  </a:t>
            </a:r>
          </a:p>
        </p:txBody>
      </p:sp>
    </p:spTree>
    <p:extLst>
      <p:ext uri="{BB962C8B-B14F-4D97-AF65-F5344CB8AC3E}">
        <p14:creationId xmlns:p14="http://schemas.microsoft.com/office/powerpoint/2010/main" val="2944428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to and make me proud</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t="7155" b="7155"/>
          <a:stretch>
            <a:fillRect/>
          </a:stretch>
        </p:blipFill>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t="5819" b="5819"/>
          <a:stretch>
            <a:fillRect/>
          </a:stretch>
        </p:blipFill>
        <p:spPr/>
      </p:pic>
      <p:sp>
        <p:nvSpPr>
          <p:cNvPr id="7" name="TextBox 6"/>
          <p:cNvSpPr txBox="1"/>
          <p:nvPr/>
        </p:nvSpPr>
        <p:spPr>
          <a:xfrm>
            <a:off x="916484" y="6036538"/>
            <a:ext cx="3856684" cy="369332"/>
          </a:xfrm>
          <a:prstGeom prst="rect">
            <a:avLst/>
          </a:prstGeom>
          <a:noFill/>
        </p:spPr>
        <p:txBody>
          <a:bodyPr wrap="square" rtlCol="0">
            <a:spAutoFit/>
          </a:bodyPr>
          <a:lstStyle/>
          <a:p>
            <a:pPr defTabSz="914400"/>
            <a:r>
              <a:rPr lang="en-US" dirty="0">
                <a:solidFill>
                  <a:prstClr val="black"/>
                </a:solidFill>
                <a:latin typeface="Rockwell"/>
              </a:rPr>
              <a:t>Credit: Gary Larsen “The Far Side”</a:t>
            </a:r>
          </a:p>
        </p:txBody>
      </p:sp>
    </p:spTree>
    <p:extLst>
      <p:ext uri="{BB962C8B-B14F-4D97-AF65-F5344CB8AC3E}">
        <p14:creationId xmlns:p14="http://schemas.microsoft.com/office/powerpoint/2010/main" val="77338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Approach the Databases</a:t>
            </a:r>
          </a:p>
        </p:txBody>
      </p:sp>
      <p:sp>
        <p:nvSpPr>
          <p:cNvPr id="3" name="Content Placeholder 2"/>
          <p:cNvSpPr>
            <a:spLocks noGrp="1"/>
          </p:cNvSpPr>
          <p:nvPr>
            <p:ph sz="half" idx="1"/>
          </p:nvPr>
        </p:nvSpPr>
        <p:spPr/>
        <p:txBody>
          <a:bodyPr/>
          <a:lstStyle/>
          <a:p>
            <a:pPr marL="571500" lvl="1" indent="-342900">
              <a:buFont typeface="+mj-lt"/>
              <a:buAutoNum type="arabicPeriod"/>
            </a:pPr>
            <a:r>
              <a:rPr lang="en-US" dirty="0"/>
              <a:t>Do not start with a database</a:t>
            </a:r>
          </a:p>
          <a:p>
            <a:pPr marL="571500" lvl="1" indent="-342900">
              <a:buFont typeface="+mj-lt"/>
              <a:buAutoNum type="arabicPeriod"/>
            </a:pPr>
            <a:r>
              <a:rPr lang="en-US" dirty="0"/>
              <a:t>Start with Wikipedia</a:t>
            </a:r>
          </a:p>
          <a:p>
            <a:pPr marL="571500" lvl="1" indent="-342900">
              <a:buFont typeface="+mj-lt"/>
              <a:buAutoNum type="arabicPeriod"/>
            </a:pPr>
            <a:r>
              <a:rPr lang="en-US" dirty="0"/>
              <a:t>Read the article about the general nature of your topic</a:t>
            </a:r>
          </a:p>
          <a:p>
            <a:pPr marL="571500" lvl="1" indent="-342900">
              <a:buFont typeface="+mj-lt"/>
              <a:buAutoNum type="arabicPeriod"/>
            </a:pPr>
            <a:r>
              <a:rPr lang="en-US" dirty="0"/>
              <a:t>Write down a list of some of the jargon you find. </a:t>
            </a:r>
          </a:p>
          <a:p>
            <a:pPr marL="571500" lvl="1" indent="-342900">
              <a:buFont typeface="+mj-lt"/>
              <a:buAutoNum type="arabicPeriod"/>
            </a:pPr>
            <a:r>
              <a:rPr lang="en-US" dirty="0"/>
              <a:t>Use this jargon when you search in the database</a:t>
            </a:r>
          </a:p>
          <a:p>
            <a:pPr marL="571500" lvl="1" indent="-342900">
              <a:buFont typeface="+mj-lt"/>
              <a:buAutoNum type="arabicPeriod"/>
            </a:pPr>
            <a:endParaRPr lang="en-US" dirty="0"/>
          </a:p>
        </p:txBody>
      </p:sp>
      <p:sp>
        <p:nvSpPr>
          <p:cNvPr id="4" name="Content Placeholder 3"/>
          <p:cNvSpPr>
            <a:spLocks noGrp="1"/>
          </p:cNvSpPr>
          <p:nvPr>
            <p:ph sz="half" idx="2"/>
          </p:nvPr>
        </p:nvSpPr>
        <p:spPr/>
        <p:txBody>
          <a:bodyPr/>
          <a:lstStyle/>
          <a:p>
            <a:r>
              <a:rPr lang="en-US" dirty="0"/>
              <a:t>Still can’t find anything? Call a librarian. </a:t>
            </a:r>
          </a:p>
        </p:txBody>
      </p:sp>
    </p:spTree>
    <p:extLst>
      <p:ext uri="{BB962C8B-B14F-4D97-AF65-F5344CB8AC3E}">
        <p14:creationId xmlns:p14="http://schemas.microsoft.com/office/powerpoint/2010/main" val="1219360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This Is A Lot of Extra Work</a:t>
            </a:r>
            <a:r>
              <a:rPr lang="mr-IN" dirty="0"/>
              <a:t>…</a:t>
            </a:r>
            <a:endParaRPr lang="en-US" dirty="0"/>
          </a:p>
        </p:txBody>
      </p:sp>
      <p:sp>
        <p:nvSpPr>
          <p:cNvPr id="10" name="Content Placeholder 9"/>
          <p:cNvSpPr>
            <a:spLocks noGrp="1"/>
          </p:cNvSpPr>
          <p:nvPr>
            <p:ph sz="half" idx="1"/>
          </p:nvPr>
        </p:nvSpPr>
        <p:spPr/>
        <p:txBody>
          <a:bodyPr/>
          <a:lstStyle/>
          <a:p>
            <a:r>
              <a:rPr lang="en-US" dirty="0"/>
              <a:t>Why in the world am I asking you to do some extra work?</a:t>
            </a:r>
          </a:p>
          <a:p>
            <a:r>
              <a:rPr lang="en-US" dirty="0"/>
              <a:t>Assignments will only get to be more complex, and learning the basics can only help</a:t>
            </a:r>
          </a:p>
          <a:p>
            <a:r>
              <a:rPr lang="en-US" dirty="0"/>
              <a:t>We’ll come back to this later</a:t>
            </a:r>
          </a:p>
          <a:p>
            <a:endParaRPr lang="en-US" dirty="0"/>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52968" y="2000589"/>
            <a:ext cx="3607454" cy="4633027"/>
          </a:xfrm>
        </p:spPr>
      </p:pic>
      <p:sp>
        <p:nvSpPr>
          <p:cNvPr id="2" name="TextBox 1"/>
          <p:cNvSpPr txBox="1"/>
          <p:nvPr/>
        </p:nvSpPr>
        <p:spPr>
          <a:xfrm>
            <a:off x="4528813" y="6488668"/>
            <a:ext cx="5443913" cy="369332"/>
          </a:xfrm>
          <a:prstGeom prst="rect">
            <a:avLst/>
          </a:prstGeom>
          <a:noFill/>
        </p:spPr>
        <p:txBody>
          <a:bodyPr wrap="square" rtlCol="0">
            <a:spAutoFit/>
          </a:bodyPr>
          <a:lstStyle/>
          <a:p>
            <a:r>
              <a:rPr lang="en-US" dirty="0"/>
              <a:t>Credit: Gary Larsen “The Far Side”</a:t>
            </a:r>
          </a:p>
        </p:txBody>
      </p:sp>
    </p:spTree>
    <p:extLst>
      <p:ext uri="{BB962C8B-B14F-4D97-AF65-F5344CB8AC3E}">
        <p14:creationId xmlns:p14="http://schemas.microsoft.com/office/powerpoint/2010/main" val="211882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your weapon</a:t>
            </a:r>
          </a:p>
        </p:txBody>
      </p:sp>
      <p:sp>
        <p:nvSpPr>
          <p:cNvPr id="3" name="Content Placeholder 2"/>
          <p:cNvSpPr>
            <a:spLocks noGrp="1"/>
          </p:cNvSpPr>
          <p:nvPr>
            <p:ph sz="half" idx="1"/>
          </p:nvPr>
        </p:nvSpPr>
        <p:spPr/>
        <p:txBody>
          <a:bodyPr>
            <a:normAutofit fontScale="92500" lnSpcReduction="20000"/>
          </a:bodyPr>
          <a:lstStyle/>
          <a:p>
            <a:r>
              <a:rPr lang="en-US" dirty="0"/>
              <a:t>Picking your database is a lot like picking your first </a:t>
            </a:r>
            <a:r>
              <a:rPr lang="en-US" dirty="0" err="1"/>
              <a:t>pokemon</a:t>
            </a:r>
            <a:endParaRPr lang="en-US" dirty="0"/>
          </a:p>
          <a:p>
            <a:r>
              <a:rPr lang="en-US" dirty="0"/>
              <a:t>Even if you don’t play </a:t>
            </a:r>
            <a:r>
              <a:rPr lang="en-US" dirty="0" err="1"/>
              <a:t>Pokemon</a:t>
            </a:r>
            <a:r>
              <a:rPr lang="en-US" dirty="0"/>
              <a:t>, it still applies </a:t>
            </a:r>
          </a:p>
          <a:p>
            <a:r>
              <a:rPr lang="en-US" dirty="0"/>
              <a:t>You can’t have a database that does it all</a:t>
            </a:r>
          </a:p>
          <a:p>
            <a:r>
              <a:rPr lang="en-US" dirty="0"/>
              <a:t>They each have their specialty</a:t>
            </a:r>
          </a:p>
          <a:p>
            <a:r>
              <a:rPr lang="en-US" dirty="0"/>
              <a:t>So pick the right specialty for the job</a:t>
            </a:r>
          </a:p>
          <a:p>
            <a:r>
              <a:rPr lang="en-US" dirty="0"/>
              <a:t>Also, </a:t>
            </a:r>
            <a:r>
              <a:rPr lang="en-US" dirty="0" err="1"/>
              <a:t>bulbasaur</a:t>
            </a:r>
            <a:r>
              <a:rPr lang="en-US" dirty="0"/>
              <a:t> was the best starter option. Just </a:t>
            </a:r>
            <a:r>
              <a:rPr lang="en-US" dirty="0" err="1"/>
              <a:t>sayin</a:t>
            </a:r>
            <a:r>
              <a:rPr lang="en-US" dirty="0"/>
              <a:t>’.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l="10789" r="10789"/>
          <a:stretch>
            <a:fillRect/>
          </a:stretch>
        </p:blipFill>
        <p:spPr/>
      </p:pic>
    </p:spTree>
    <p:extLst>
      <p:ext uri="{BB962C8B-B14F-4D97-AF65-F5344CB8AC3E}">
        <p14:creationId xmlns:p14="http://schemas.microsoft.com/office/powerpoint/2010/main" val="51985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weapons of choice</a:t>
            </a:r>
          </a:p>
        </p:txBody>
      </p:sp>
      <p:sp>
        <p:nvSpPr>
          <p:cNvPr id="3" name="Content Placeholder 2"/>
          <p:cNvSpPr>
            <a:spLocks noGrp="1"/>
          </p:cNvSpPr>
          <p:nvPr>
            <p:ph sz="half" idx="1"/>
          </p:nvPr>
        </p:nvSpPr>
        <p:spPr/>
        <p:txBody>
          <a:bodyPr/>
          <a:lstStyle/>
          <a:p>
            <a:r>
              <a:rPr lang="en-US" dirty="0"/>
              <a:t>Which option is best will change with different classes</a:t>
            </a:r>
          </a:p>
          <a:p>
            <a:r>
              <a:rPr lang="en-US" dirty="0" err="1"/>
              <a:t>ProQuest</a:t>
            </a:r>
            <a:r>
              <a:rPr lang="en-US" dirty="0"/>
              <a:t> is decent with general searches and would be a good starter choice</a:t>
            </a:r>
          </a:p>
          <a:p>
            <a:r>
              <a:rPr lang="en-US" dirty="0"/>
              <a:t>Visit the list of databases offered to see which ones are closely related to your class</a:t>
            </a:r>
          </a:p>
          <a:p>
            <a:endParaRPr lang="en-US" dirty="0"/>
          </a:p>
          <a:p>
            <a:endParaRPr lang="en-US" dirty="0"/>
          </a:p>
        </p:txBody>
      </p:sp>
      <p:pic>
        <p:nvPicPr>
          <p:cNvPr id="7" name="Content Placeholder 6" descr="Screen Shot 2017-09-18 at 8.51.00 AM.png"/>
          <p:cNvPicPr>
            <a:picLocks noGrp="1" noChangeAspect="1"/>
          </p:cNvPicPr>
          <p:nvPr>
            <p:ph sz="half" idx="2"/>
          </p:nvPr>
        </p:nvPicPr>
        <p:blipFill>
          <a:blip r:embed="rId2">
            <a:extLst>
              <a:ext uri="{28A0092B-C50C-407E-A947-70E740481C1C}">
                <a14:useLocalDpi xmlns:a14="http://schemas.microsoft.com/office/drawing/2010/main" val="0"/>
              </a:ext>
            </a:extLst>
          </a:blip>
          <a:srcRect l="-22044" r="-22044"/>
          <a:stretch>
            <a:fillRect/>
          </a:stretch>
        </p:blipFill>
        <p:spPr/>
      </p:pic>
      <p:sp>
        <p:nvSpPr>
          <p:cNvPr id="8" name="Left Arrow 7"/>
          <p:cNvSpPr/>
          <p:nvPr/>
        </p:nvSpPr>
        <p:spPr>
          <a:xfrm>
            <a:off x="6172258" y="5388345"/>
            <a:ext cx="821723" cy="11206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0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a:t>Gotta</a:t>
            </a:r>
            <a:r>
              <a:rPr lang="en-US" sz="4800" dirty="0"/>
              <a:t> search ’</a:t>
            </a:r>
            <a:r>
              <a:rPr lang="en-US" sz="4800" dirty="0" err="1"/>
              <a:t>em</a:t>
            </a:r>
            <a:r>
              <a:rPr lang="en-US" sz="4800" dirty="0"/>
              <a:t> all</a:t>
            </a:r>
          </a:p>
        </p:txBody>
      </p:sp>
      <p:pic>
        <p:nvPicPr>
          <p:cNvPr id="6" name="Content Placeholder 5" descr="Screen Shot 2017-09-18 at 8.56.34 AM.png"/>
          <p:cNvPicPr>
            <a:picLocks noGrp="1" noChangeAspect="1"/>
          </p:cNvPicPr>
          <p:nvPr>
            <p:ph idx="1"/>
          </p:nvPr>
        </p:nvPicPr>
        <p:blipFill>
          <a:blip r:embed="rId2">
            <a:extLst>
              <a:ext uri="{28A0092B-C50C-407E-A947-70E740481C1C}">
                <a14:useLocalDpi xmlns:a14="http://schemas.microsoft.com/office/drawing/2010/main" val="0"/>
              </a:ext>
            </a:extLst>
          </a:blip>
          <a:srcRect t="-88501" b="-88501"/>
          <a:stretch>
            <a:fillRect/>
          </a:stretch>
        </p:blipFill>
        <p:spPr/>
      </p:pic>
      <p:pic>
        <p:nvPicPr>
          <p:cNvPr id="7" name="Picture 6"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90" y="1965411"/>
            <a:ext cx="2318652" cy="1504215"/>
          </a:xfrm>
          <a:prstGeom prst="rect">
            <a:avLst/>
          </a:prstGeom>
        </p:spPr>
      </p:pic>
      <p:pic>
        <p:nvPicPr>
          <p:cNvPr id="8" name="Picture 7"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235" y="4872693"/>
            <a:ext cx="2134277" cy="1834420"/>
          </a:xfrm>
          <a:prstGeom prst="rect">
            <a:avLst/>
          </a:prstGeom>
        </p:spPr>
      </p:pic>
    </p:spTree>
    <p:extLst>
      <p:ext uri="{BB962C8B-B14F-4D97-AF65-F5344CB8AC3E}">
        <p14:creationId xmlns:p14="http://schemas.microsoft.com/office/powerpoint/2010/main" val="1393756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Harry potter search </a:t>
            </a:r>
            <a:r>
              <a:rPr lang="mr-IN" dirty="0"/>
              <a:t>–</a:t>
            </a:r>
            <a:r>
              <a:rPr lang="en-US" dirty="0" err="1"/>
              <a:t>Proquest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0969" y="2120900"/>
            <a:ext cx="7105237" cy="4051300"/>
          </a:xfrm>
        </p:spPr>
      </p:pic>
    </p:spTree>
    <p:extLst>
      <p:ext uri="{BB962C8B-B14F-4D97-AF65-F5344CB8AC3E}">
        <p14:creationId xmlns:p14="http://schemas.microsoft.com/office/powerpoint/2010/main" val="661492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
  <TotalTime>138</TotalTime>
  <Words>883</Words>
  <Application>Microsoft Macintosh PowerPoint</Application>
  <PresentationFormat>On-screen Show (4:3)</PresentationFormat>
  <Paragraphs>128</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Calibri</vt:lpstr>
      <vt:lpstr>Mangal</vt:lpstr>
      <vt:lpstr>Rockwell</vt:lpstr>
      <vt:lpstr>Rockwell Condensed</vt:lpstr>
      <vt:lpstr>Rockwell Extra Bold</vt:lpstr>
      <vt:lpstr>Wingdings</vt:lpstr>
      <vt:lpstr>Wood Type</vt:lpstr>
      <vt:lpstr>Starting the journey without crying</vt:lpstr>
      <vt:lpstr>Stepping Up The Scholarly Work</vt:lpstr>
      <vt:lpstr>Databases Are Only Scary Until You Know How To Bend Them To Your Will </vt:lpstr>
      <vt:lpstr>How To Approach the Databases</vt:lpstr>
      <vt:lpstr>This Is A Lot of Extra Work…</vt:lpstr>
      <vt:lpstr>Pick your weapon</vt:lpstr>
      <vt:lpstr>Your weapons of choice</vt:lpstr>
      <vt:lpstr>Gotta search ’em all</vt:lpstr>
      <vt:lpstr>Harry potter search –Proquest</vt:lpstr>
      <vt:lpstr>Harry Potter search –Sport Discus</vt:lpstr>
      <vt:lpstr>Harry Potter search –Dentistry and Oral Science</vt:lpstr>
      <vt:lpstr>Now that you’re ready to search</vt:lpstr>
      <vt:lpstr>A Wild login appears!</vt:lpstr>
      <vt:lpstr>But seriously…</vt:lpstr>
      <vt:lpstr>Once you have the right tool, you have to ask the right questions</vt:lpstr>
      <vt:lpstr>Proquest—cavities</vt:lpstr>
      <vt:lpstr>Proquest—Dental Carries</vt:lpstr>
      <vt:lpstr>Proquest—Severe dental carries</vt:lpstr>
      <vt:lpstr>Use a variety of searches</vt:lpstr>
      <vt:lpstr>How to customize your search</vt:lpstr>
      <vt:lpstr>Searches Can Be Customized</vt:lpstr>
      <vt:lpstr>PowerPoint Presentation</vt:lpstr>
      <vt:lpstr>Why Can’t I Just Google Things?</vt:lpstr>
      <vt:lpstr>You found some articles. Now what?</vt:lpstr>
      <vt:lpstr>Download it!</vt:lpstr>
      <vt:lpstr>Downloading Content</vt:lpstr>
      <vt:lpstr>Some Downloading Software</vt:lpstr>
      <vt:lpstr>Citations</vt:lpstr>
      <vt:lpstr>Helpful Website</vt:lpstr>
      <vt:lpstr>A demonstration</vt:lpstr>
      <vt:lpstr>PowerPoint Presentation</vt:lpstr>
      <vt:lpstr>PowerPoint Presentation</vt:lpstr>
      <vt:lpstr>PowerPoint Presentation</vt:lpstr>
      <vt:lpstr>A Few Last Pro Tips</vt:lpstr>
      <vt:lpstr>PowerPoint Presentation</vt:lpstr>
      <vt:lpstr>Wait, wait! Hold up! What if I need this awesome, totally relevant INFO IN THE FUTURE? </vt:lpstr>
      <vt:lpstr>Go to and make me proud</vt:lpstr>
    </vt:vector>
  </TitlesOfParts>
  <Company>West Liberty University</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the journey without crying</dc:title>
  <dc:creator>Katy Zane</dc:creator>
  <cp:lastModifiedBy>Kathryn Zane</cp:lastModifiedBy>
  <cp:revision>20</cp:revision>
  <dcterms:created xsi:type="dcterms:W3CDTF">2017-09-18T12:43:15Z</dcterms:created>
  <dcterms:modified xsi:type="dcterms:W3CDTF">2018-05-02T17:39:03Z</dcterms:modified>
</cp:coreProperties>
</file>