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16" r:id="rId3"/>
    <p:sldId id="327" r:id="rId4"/>
    <p:sldId id="317" r:id="rId5"/>
    <p:sldId id="346" r:id="rId6"/>
    <p:sldId id="350" r:id="rId7"/>
    <p:sldId id="349" r:id="rId8"/>
    <p:sldId id="351" r:id="rId9"/>
    <p:sldId id="352" r:id="rId10"/>
    <p:sldId id="353" r:id="rId11"/>
    <p:sldId id="354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68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13DB9-1D4F-4EF0-92F1-B7616762754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C2FEB-1D00-4CBC-B806-7B5D7456B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0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DDFD-D795-429E-A8E2-F9370BEAF6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54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C2FEB-1D00-4CBC-B806-7B5D7456B5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C2FEB-1D00-4CBC-B806-7B5D7456B5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DDFD-D795-429E-A8E2-F9370BEAF6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2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DDFD-D795-429E-A8E2-F9370BEAF6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6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CADD1-98D4-4462-A98A-5A6DCB43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40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C2FEB-1D00-4CBC-B806-7B5D7456B5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9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DDFD-D795-429E-A8E2-F9370BEAF6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87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C2FEB-1D00-4CBC-B806-7B5D7456B5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80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C2FEB-1D00-4CBC-B806-7B5D7456B5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8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C2FEB-1D00-4CBC-B806-7B5D7456B5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3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9FE8-38F6-4761-81C3-612F8C332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F4942-621D-4389-AB2D-F57415BE3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05A05-FF6F-4C4F-A06F-A528D7AB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A3F9-C6FA-4BEF-A9E2-027B15720F26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C2162-28E1-4BB5-92BD-7F444B68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0D502-0D41-4189-AB0C-37593C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7A95-EBD9-4393-956D-4833BBC9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6BF79-0585-4CD3-A2F0-59E8DB706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2C5B9-CB4A-4DD4-808F-9D43018D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C0E-9631-4FB8-A06A-D9F97B46D1DE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5B43-1DC6-4237-A04D-C3B14CB4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F9653-C151-41B7-9A6D-6D9F4F6C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606D2-8679-4E24-A7B5-CF2BF886F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8604-1581-4F30-AAC8-D244261F4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8F69-D079-46D1-B97A-1B06C117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A59E-FD30-41D1-BF9C-E779FD562328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DAF24-508C-4F23-AAB6-C1F597C0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4A624-DCF1-4323-9FF0-B936EE37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5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211F-26A7-4D7E-811E-9A390EA43DB4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FD46-C08F-459D-825C-22C7398D571A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74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0A11-3A36-4611-AD90-C662DBAF80EB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4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226D-C7AA-4B71-A21F-E02360285683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2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5545-91B2-4F6D-A84E-47FD7CE13F98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25B0-E0BD-4B83-9AA0-5065E4404F03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58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8466-8B68-4348-8FC9-04D9138141D7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36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4673-077E-487B-8DD3-6DB37C98EE11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39-7EEA-4FC4-937F-15D7F8B8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C34D0-FD0F-4883-87B8-334550860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706D-B293-4455-B2A2-E3A0BB4F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D241-F95B-45D1-ABDD-2C17C05F1B13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87B31-C62D-4308-BDFC-3CC8E56A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E31A2-CBFB-4644-9168-35A7A43C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9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BFF7-B0B6-467C-B823-6963C21B45B1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34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1B4-1F5F-4520-B3CB-AEABA87A3B5E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2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9336-CE96-487C-8296-3066638C2297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448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D569-2BC0-4D4D-A0F1-0A45A947B7DF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91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16D5-F622-4D68-945D-7DEA3A8FB9D7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990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2947-7853-436B-AF0D-7B0C9B5BEA96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16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9CB1-A2E6-4A8F-9957-6CD71382980E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61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C499-DA88-46B2-B4D3-682BF2735712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8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AD925-B57C-4BE1-81E5-FB24FCFA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41520-5CD2-4707-A2F5-6BD814161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EA06B-226B-44F5-A355-380BB363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1FA84-B991-4212-9BAE-EBA9408F5297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35134-B2BD-4021-AEA5-04A95CDE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3B511-EDFB-46D1-9DD1-35081D84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A8E5C-A6AB-4E31-B9B8-9E41B92F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22058-7712-49AC-91AC-7BC776DB7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44774-4CDA-4D1F-B651-251E397D0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9D4EB-2134-42FC-BCFA-4CDF7368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8137-B7DC-4D62-A2E8-58504F43365F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9BCFE-63FC-4F10-A125-EB70ED1C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C6E45-46AF-4C76-8421-46141855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0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4261-434C-4B89-8955-92949401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97B48-F1BE-4160-8916-0F1355270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13E34-5970-4F0E-A3E7-244DEEF96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42A66-FCA8-4573-A9E2-9E298C2EF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98B86-AA02-4E7B-8E42-E1AF0DCC6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D9506-E73A-4D0E-B1D6-AB632FE4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9755-793E-452D-8CF6-0FE09BE8A384}" type="datetime1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0417-9FCF-4413-8888-3A987DDF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D2530-FA22-410A-A52E-4BD3F7FE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E50F-E326-4CE5-AE29-60901799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EDE4F-18AA-4EE3-8317-8E3E36A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72F9-D919-4091-9363-341DE768A6EF}" type="datetime1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C0015-08E1-4AFC-9656-6FDFE036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8DB98-D5DC-4B5C-9FD4-95F7B5D2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AF3D7-F54D-442E-AB80-A800C91BC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53F-C02A-4EEE-ABB3-B4E87F46F7FB}" type="datetime1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C19B6-65FE-4A7E-AC17-FA1F4E17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12612-1879-4C7B-9097-318F233A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9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2460-C23A-4094-BD46-535C1DF7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5E2C8-1434-47BF-A18A-8A3FB7368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654D5-D8C8-4D9D-94A5-BC1D0A06B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E4446-4063-4CA2-BF4F-982D1B61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F27-DA39-4DFD-A6AF-9011FEA494B8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F54CE-F137-4914-9DB7-49000015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09029-DA32-4AD1-95CF-5414D663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16B4-7A94-491B-B723-7F820E4C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EA619-290A-4341-BE42-082E72634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3070F-BA12-44C8-B53A-A639069D0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330E2-3D6A-4C5A-B262-E6730CD7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7F8-11B8-4EEB-832F-174180134D5A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5ADF8-B156-4341-B5D4-428BF5FF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1F58C-20BC-45AE-B26A-E6C48648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6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7561B-A4CA-4669-9F34-1A6F51C5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665B7-668E-400A-8BDC-EC35A14C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F0E7-26E8-43F4-9399-4AE0352D1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8EBB-742A-447A-BCD3-34CC6211B30C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4477-217B-48F2-9995-3B3DF390B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E9643-389D-4AA5-8A05-296697716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320D-875B-488F-AD9D-12629E9F1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3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A342-357F-427A-B7BD-ADD54AB644F9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3" y="-1"/>
            <a:ext cx="4521222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02A37C9-6980-49B8-917A-D38D877C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472" y="393721"/>
            <a:ext cx="3887839" cy="78111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1381BA-DC93-4032-94A7-00E822E20240}"/>
              </a:ext>
            </a:extLst>
          </p:cNvPr>
          <p:cNvSpPr txBox="1">
            <a:spLocks/>
          </p:cNvSpPr>
          <p:nvPr/>
        </p:nvSpPr>
        <p:spPr>
          <a:xfrm>
            <a:off x="6324015" y="1545588"/>
            <a:ext cx="3887839" cy="781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6000" b="1" dirty="0">
                <a:solidFill>
                  <a:srgbClr val="1FA9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8B2BA7D-9BA4-4941-AEAA-9222108D4676}"/>
              </a:ext>
            </a:extLst>
          </p:cNvPr>
          <p:cNvSpPr txBox="1">
            <a:spLocks/>
          </p:cNvSpPr>
          <p:nvPr/>
        </p:nvSpPr>
        <p:spPr>
          <a:xfrm>
            <a:off x="5399753" y="2505513"/>
            <a:ext cx="3887839" cy="781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6000" b="1" dirty="0">
                <a:solidFill>
                  <a:srgbClr val="662C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E54D937-4AB3-417C-BCC8-7401CC18A81A}"/>
              </a:ext>
            </a:extLst>
          </p:cNvPr>
          <p:cNvSpPr txBox="1">
            <a:spLocks/>
          </p:cNvSpPr>
          <p:nvPr/>
        </p:nvSpPr>
        <p:spPr>
          <a:xfrm>
            <a:off x="4982065" y="3507860"/>
            <a:ext cx="5504352" cy="289028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in</a:t>
            </a:r>
            <a:br>
              <a:rPr lang="en-US" sz="5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VIRGINIA LIBRARIES</a:t>
            </a:r>
          </a:p>
          <a:p>
            <a:pPr algn="r">
              <a:lnSpc>
                <a:spcPct val="90000"/>
              </a:lnSpc>
            </a:pPr>
            <a:r>
              <a:rPr lang="en-US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WVLA Fall Conference – November 7, 2018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0A14F6-652F-4EE0-A0DA-A1929FFC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3050" y="6464279"/>
            <a:ext cx="3028950" cy="2571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51E5670-8832-4A50-8CD3-A3914030C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en-US" sz="7200" b="1" dirty="0"/>
              <a:t>CAPITAL</a:t>
            </a:r>
            <a:br>
              <a:rPr lang="en-US" sz="7200" b="1" dirty="0"/>
            </a:br>
            <a:r>
              <a:rPr lang="en-US" sz="7200" b="1" dirty="0"/>
              <a:t>              FUNDING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09DCBC2-92ED-46BF-B9F6-90589B34A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1120" y="2876315"/>
            <a:ext cx="3602567" cy="1096899"/>
          </a:xfrm>
        </p:spPr>
        <p:txBody>
          <a:bodyPr anchor="ctr"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Library Facilities Improvement Fund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D7CC87-88C2-4739-A969-E68EC7B4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9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0A2A45-9E43-4D6F-BDC0-70B7F14AD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50196"/>
            <a:ext cx="7766936" cy="5700408"/>
          </a:xfrm>
        </p:spPr>
        <p:txBody>
          <a:bodyPr/>
          <a:lstStyle/>
          <a:p>
            <a:r>
              <a:rPr lang="en-US" sz="7200" b="1" dirty="0">
                <a:solidFill>
                  <a:srgbClr val="7030A0"/>
                </a:solidFill>
              </a:rPr>
              <a:t>PERFORMANCE</a:t>
            </a:r>
            <a:br>
              <a:rPr lang="en-US" sz="7200" b="1" dirty="0">
                <a:solidFill>
                  <a:srgbClr val="7030A0"/>
                </a:solidFill>
              </a:rPr>
            </a:br>
            <a:br>
              <a:rPr lang="en-US" sz="7200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i="1" dirty="0">
                <a:solidFill>
                  <a:schemeClr val="accent6"/>
                </a:solidFill>
              </a:rPr>
              <a:t>PRECEDES</a:t>
            </a:r>
            <a:br>
              <a:rPr lang="en-US" b="1" i="1" dirty="0">
                <a:solidFill>
                  <a:schemeClr val="accent6"/>
                </a:solidFill>
              </a:rPr>
            </a:br>
            <a:br>
              <a:rPr lang="en-US" b="1" i="1" dirty="0">
                <a:solidFill>
                  <a:schemeClr val="accent6"/>
                </a:solidFill>
              </a:rPr>
            </a:br>
            <a:r>
              <a:rPr lang="en-US" sz="7200" b="1" dirty="0">
                <a:solidFill>
                  <a:srgbClr val="7030A0"/>
                </a:solidFill>
              </a:rPr>
              <a:t>FUNDING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153282-8EF9-4678-951E-E0E448239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CFB19-367D-43C7-BAD0-B66CD35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2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041994" y="-8468"/>
            <a:ext cx="8139373" cy="6866467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1197670" y="2191244"/>
            <a:ext cx="1882793" cy="48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Every public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ibrary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69,505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1278703" y="3816278"/>
            <a:ext cx="1933745" cy="48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AEF6406B-02D8-4907-97B0-B7B1D537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26" y="567269"/>
            <a:ext cx="770886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True or False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37C9CDE-76A3-48B9-B424-C0E71F53CD1D}"/>
              </a:ext>
            </a:extLst>
          </p:cNvPr>
          <p:cNvSpPr txBox="1">
            <a:spLocks/>
          </p:cNvSpPr>
          <p:nvPr/>
        </p:nvSpPr>
        <p:spPr>
          <a:xfrm>
            <a:off x="841524" y="1675943"/>
            <a:ext cx="6583743" cy="175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A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864A0CD-F374-4C7B-AB71-8471F91477FD}"/>
              </a:ext>
            </a:extLst>
          </p:cNvPr>
          <p:cNvSpPr txBox="1">
            <a:spLocks/>
          </p:cNvSpPr>
          <p:nvPr/>
        </p:nvSpPr>
        <p:spPr>
          <a:xfrm>
            <a:off x="787988" y="1675943"/>
            <a:ext cx="5632267" cy="4398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800" dirty="0">
              <a:solidFill>
                <a:srgbClr val="006A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>
                <a:solidFill>
                  <a:srgbClr val="006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public library in WV is funded the same way.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>
                <a:solidFill>
                  <a:srgbClr val="006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State funding is more than total local funding.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>
                <a:solidFill>
                  <a:srgbClr val="006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local levy fails, state or federal funding will make up the difference.</a:t>
            </a:r>
            <a:r>
              <a:rPr lang="en-US" sz="2000" dirty="0">
                <a:solidFill>
                  <a:srgbClr val="006A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A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245976-70D4-439F-8B91-08BCF245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9" y="-1"/>
            <a:ext cx="3993502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02A37C9-6980-49B8-917A-D38D877C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473" y="-1"/>
            <a:ext cx="5288408" cy="2969140"/>
          </a:xfrm>
          <a:ln w="57150">
            <a:solidFill>
              <a:srgbClr val="009999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Sources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1381BA-DC93-4032-94A7-00E822E20240}"/>
              </a:ext>
            </a:extLst>
          </p:cNvPr>
          <p:cNvSpPr txBox="1">
            <a:spLocks/>
          </p:cNvSpPr>
          <p:nvPr/>
        </p:nvSpPr>
        <p:spPr>
          <a:xfrm>
            <a:off x="5399753" y="2284277"/>
            <a:ext cx="4812101" cy="1002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endParaRPr lang="en-US" sz="6000" b="1" dirty="0">
              <a:solidFill>
                <a:srgbClr val="1FA9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8B2BA7D-9BA4-4941-AEAA-9222108D4676}"/>
              </a:ext>
            </a:extLst>
          </p:cNvPr>
          <p:cNvSpPr txBox="1">
            <a:spLocks/>
          </p:cNvSpPr>
          <p:nvPr/>
        </p:nvSpPr>
        <p:spPr>
          <a:xfrm>
            <a:off x="7572375" y="3429000"/>
            <a:ext cx="3695699" cy="2969140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</a:t>
            </a: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State</a:t>
            </a: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E54D937-4AB3-417C-BCC8-7401CC18A81A}"/>
              </a:ext>
            </a:extLst>
          </p:cNvPr>
          <p:cNvSpPr txBox="1">
            <a:spLocks/>
          </p:cNvSpPr>
          <p:nvPr/>
        </p:nvSpPr>
        <p:spPr>
          <a:xfrm>
            <a:off x="4288264" y="3507860"/>
            <a:ext cx="4335551" cy="2890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</a:pPr>
            <a:endParaRPr lang="en-US" sz="5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790D5A-2F66-4132-BDB1-95038C0C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B84C-DD4E-4D08-994C-D8261988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031133"/>
            <a:ext cx="8596668" cy="3496316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/>
              <a:t>Local tax-based funding provides less than 50% of the </a:t>
            </a:r>
            <a:r>
              <a:rPr lang="en-US" b="1" u="sng" dirty="0">
                <a:solidFill>
                  <a:srgbClr val="7030A0"/>
                </a:solidFill>
              </a:rPr>
              <a:t>total operating revenue</a:t>
            </a:r>
            <a:r>
              <a:rPr lang="en-US" b="1" dirty="0"/>
              <a:t> in 48 of the 97 public library systems.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DC7BF-2CB3-47B8-87EC-1412E6FC0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795C6-C278-43E8-90AC-0C45BAEF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2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1E30A6-8DBB-4722-B5E2-B5FBE0580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64791"/>
              </p:ext>
            </p:extLst>
          </p:nvPr>
        </p:nvGraphicFramePr>
        <p:xfrm>
          <a:off x="677863" y="894945"/>
          <a:ext cx="8288033" cy="5291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2213">
                  <a:extLst>
                    <a:ext uri="{9D8B030D-6E8A-4147-A177-3AD203B41FA5}">
                      <a16:colId xmlns:a16="http://schemas.microsoft.com/office/drawing/2014/main" val="3765992303"/>
                    </a:ext>
                  </a:extLst>
                </a:gridCol>
                <a:gridCol w="3425820">
                  <a:extLst>
                    <a:ext uri="{9D8B030D-6E8A-4147-A177-3AD203B41FA5}">
                      <a16:colId xmlns:a16="http://schemas.microsoft.com/office/drawing/2014/main" val="708129788"/>
                    </a:ext>
                  </a:extLst>
                </a:gridCol>
              </a:tblGrid>
              <a:tr h="16838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EXCESS LEVIES</a:t>
                      </a:r>
                    </a:p>
                  </a:txBody>
                  <a:tcPr marL="169080" marR="1690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536183"/>
                  </a:ext>
                </a:extLst>
              </a:tr>
              <a:tr h="901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>
                          <a:effectLst/>
                        </a:rPr>
                        <a:t>No Levy for Libraries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80" marR="1690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34 systems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80" marR="169080" marT="0" marB="0" anchor="b"/>
                </a:tc>
                <a:extLst>
                  <a:ext uri="{0D108BD9-81ED-4DB2-BD59-A6C34878D82A}">
                    <a16:rowId xmlns:a16="http://schemas.microsoft.com/office/drawing/2014/main" val="731814942"/>
                  </a:ext>
                </a:extLst>
              </a:tr>
              <a:tr h="901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Board of Education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80" marR="1690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35 systems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80" marR="169080" marT="0" marB="0" anchor="b"/>
                </a:tc>
                <a:extLst>
                  <a:ext uri="{0D108BD9-81ED-4DB2-BD59-A6C34878D82A}">
                    <a16:rowId xmlns:a16="http://schemas.microsoft.com/office/drawing/2014/main" val="106701188"/>
                  </a:ext>
                </a:extLst>
              </a:tr>
              <a:tr h="901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>
                          <a:effectLst/>
                        </a:rPr>
                        <a:t>County Commission</a:t>
                      </a:r>
                      <a:endParaRPr lang="en-U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80" marR="1690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17 systems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80" marR="169080" marT="0" marB="0" anchor="b"/>
                </a:tc>
                <a:extLst>
                  <a:ext uri="{0D108BD9-81ED-4DB2-BD59-A6C34878D82A}">
                    <a16:rowId xmlns:a16="http://schemas.microsoft.com/office/drawing/2014/main" val="3205454449"/>
                  </a:ext>
                </a:extLst>
              </a:tr>
              <a:tr h="901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Municipality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80" marR="1690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11 systems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80" marR="169080" marT="0" marB="0" anchor="b"/>
                </a:tc>
                <a:extLst>
                  <a:ext uri="{0D108BD9-81ED-4DB2-BD59-A6C34878D82A}">
                    <a16:rowId xmlns:a16="http://schemas.microsoft.com/office/drawing/2014/main" val="2535030951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4EEEB3-B740-4BD0-BE3E-515ACD18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9" y="-1"/>
            <a:ext cx="3993502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02A37C9-6980-49B8-917A-D38D877C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473" y="393722"/>
            <a:ext cx="6144442" cy="88046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LAWS</a:t>
            </a:r>
            <a:endParaRPr lang="en-US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B1381BA-DC93-4032-94A7-00E822E20240}"/>
              </a:ext>
            </a:extLst>
          </p:cNvPr>
          <p:cNvSpPr txBox="1">
            <a:spLocks/>
          </p:cNvSpPr>
          <p:nvPr/>
        </p:nvSpPr>
        <p:spPr>
          <a:xfrm>
            <a:off x="5399753" y="2284277"/>
            <a:ext cx="4812101" cy="1002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endParaRPr lang="en-US" sz="6000" b="1" dirty="0">
              <a:solidFill>
                <a:srgbClr val="1FA9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8B2BA7D-9BA4-4941-AEAA-9222108D4676}"/>
              </a:ext>
            </a:extLst>
          </p:cNvPr>
          <p:cNvSpPr txBox="1">
            <a:spLocks/>
          </p:cNvSpPr>
          <p:nvPr/>
        </p:nvSpPr>
        <p:spPr>
          <a:xfrm>
            <a:off x="4629150" y="1274188"/>
            <a:ext cx="6762750" cy="5123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Berkeley County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Cabell County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Hardy County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Harrison County (5 libraries)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Kanawha County PL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Lincoln County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County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Raleigh County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Upshur County PL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 County (2 libraries)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Sistersville PL (Municipal law)</a:t>
            </a:r>
          </a:p>
          <a:p>
            <a:pPr>
              <a:lnSpc>
                <a:spcPct val="90000"/>
              </a:lnSpc>
            </a:pPr>
            <a:endParaRPr lang="en-US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E54D937-4AB3-417C-BCC8-7401CC18A81A}"/>
              </a:ext>
            </a:extLst>
          </p:cNvPr>
          <p:cNvSpPr txBox="1">
            <a:spLocks/>
          </p:cNvSpPr>
          <p:nvPr/>
        </p:nvSpPr>
        <p:spPr>
          <a:xfrm>
            <a:off x="4288264" y="3507860"/>
            <a:ext cx="4335551" cy="2890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</a:pPr>
            <a:endParaRPr lang="en-US" sz="54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6CA58-1DA3-461A-8AAC-9C2C2B66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08C6C6-781D-4B17-BA14-A821A121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LOCAL </a:t>
            </a:r>
            <a:r>
              <a:rPr lang="en-US" sz="6000" b="1" u="sng" dirty="0">
                <a:solidFill>
                  <a:srgbClr val="FFFFFF"/>
                </a:solidFill>
              </a:rPr>
              <a:t>NON-TAX</a:t>
            </a:r>
            <a:r>
              <a:rPr lang="en-US" sz="6000" b="1" dirty="0">
                <a:solidFill>
                  <a:srgbClr val="FFFFFF"/>
                </a:solidFill>
              </a:rPr>
              <a:t> FUNDING</a:t>
            </a: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10CB14-FB0F-4C13-B967-90E9F0DC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92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08C6C6-781D-4B17-BA14-A821A121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STATE FUNDING</a:t>
            </a:r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A18C33DA-3E2C-46BA-A43C-4C7C20A3E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B69D1-DFE7-4501-A7A0-9440C18B7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721235-4818-4730-A710-7A622EE7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7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A08C6C6-781D-4B17-BA14-A821A121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FEDERAL</a:t>
            </a:r>
            <a:br>
              <a:rPr lang="en-US" sz="7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FUNDING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AB042A94-36E3-4CF7-919D-F21901ED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250927-569F-4DC6-9FBC-34D700BF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0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Commission color schem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438086"/>
      </a:accent1>
      <a:accent2>
        <a:srgbClr val="78397A"/>
      </a:accent2>
      <a:accent3>
        <a:srgbClr val="3F6E8C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156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Berlin Sans FB Demi</vt:lpstr>
      <vt:lpstr>Calibri</vt:lpstr>
      <vt:lpstr>Calibri Light</vt:lpstr>
      <vt:lpstr>Times New Roman</vt:lpstr>
      <vt:lpstr>Trebuchet MS</vt:lpstr>
      <vt:lpstr>Wingdings</vt:lpstr>
      <vt:lpstr>Wingdings 3</vt:lpstr>
      <vt:lpstr>Office Theme</vt:lpstr>
      <vt:lpstr>Facet</vt:lpstr>
      <vt:lpstr>Explore</vt:lpstr>
      <vt:lpstr>PowerPoint Presentation</vt:lpstr>
      <vt:lpstr>Funding Sources</vt:lpstr>
      <vt:lpstr>Local tax-based funding provides less than 50% of the total operating revenue in 48 of the 97 public library systems.    </vt:lpstr>
      <vt:lpstr>PowerPoint Presentation</vt:lpstr>
      <vt:lpstr>SPECIAL LAWS</vt:lpstr>
      <vt:lpstr>LOCAL NON-TAX FUNDING</vt:lpstr>
      <vt:lpstr>STATE FUNDING</vt:lpstr>
      <vt:lpstr>FEDERAL  FUNDING</vt:lpstr>
      <vt:lpstr>CAPITAL               FUNDING</vt:lpstr>
      <vt:lpstr>PERFORMANCE   PRECEDES  FUNDING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</dc:title>
  <dc:creator>Goff, Karen E</dc:creator>
  <cp:lastModifiedBy>Goff, Karen E</cp:lastModifiedBy>
  <cp:revision>8</cp:revision>
  <dcterms:created xsi:type="dcterms:W3CDTF">2018-10-25T15:29:24Z</dcterms:created>
  <dcterms:modified xsi:type="dcterms:W3CDTF">2018-11-02T20:32:04Z</dcterms:modified>
</cp:coreProperties>
</file>