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tmp" ContentType="image/p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 id="2147483697" r:id="rId3"/>
    <p:sldMasterId id="2147483709" r:id="rId4"/>
    <p:sldMasterId id="2147483721" r:id="rId5"/>
  </p:sldMasterIdLst>
  <p:notesMasterIdLst>
    <p:notesMasterId r:id="rId48"/>
  </p:notesMasterIdLst>
  <p:sldIdLst>
    <p:sldId id="314" r:id="rId6"/>
    <p:sldId id="313" r:id="rId7"/>
    <p:sldId id="318" r:id="rId8"/>
    <p:sldId id="315" r:id="rId9"/>
    <p:sldId id="256" r:id="rId10"/>
    <p:sldId id="269" r:id="rId11"/>
    <p:sldId id="311" r:id="rId12"/>
    <p:sldId id="263" r:id="rId13"/>
    <p:sldId id="273" r:id="rId14"/>
    <p:sldId id="272" r:id="rId15"/>
    <p:sldId id="259" r:id="rId16"/>
    <p:sldId id="271" r:id="rId17"/>
    <p:sldId id="276" r:id="rId18"/>
    <p:sldId id="277" r:id="rId19"/>
    <p:sldId id="285" r:id="rId20"/>
    <p:sldId id="303" r:id="rId21"/>
    <p:sldId id="291" r:id="rId22"/>
    <p:sldId id="270" r:id="rId23"/>
    <p:sldId id="286" r:id="rId24"/>
    <p:sldId id="278" r:id="rId25"/>
    <p:sldId id="266" r:id="rId26"/>
    <p:sldId id="288" r:id="rId27"/>
    <p:sldId id="298" r:id="rId28"/>
    <p:sldId id="299" r:id="rId29"/>
    <p:sldId id="289" r:id="rId30"/>
    <p:sldId id="280" r:id="rId31"/>
    <p:sldId id="283" r:id="rId32"/>
    <p:sldId id="287" r:id="rId33"/>
    <p:sldId id="281" r:id="rId34"/>
    <p:sldId id="307" r:id="rId35"/>
    <p:sldId id="293" r:id="rId36"/>
    <p:sldId id="304" r:id="rId37"/>
    <p:sldId id="294" r:id="rId38"/>
    <p:sldId id="296" r:id="rId39"/>
    <p:sldId id="300" r:id="rId40"/>
    <p:sldId id="310" r:id="rId41"/>
    <p:sldId id="309" r:id="rId42"/>
    <p:sldId id="302" r:id="rId43"/>
    <p:sldId id="284" r:id="rId44"/>
    <p:sldId id="306" r:id="rId45"/>
    <p:sldId id="316" r:id="rId46"/>
    <p:sldId id="31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AA28"/>
    <a:srgbClr val="032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5"/>
    <p:restoredTop sz="91429" autoAdjust="0"/>
  </p:normalViewPr>
  <p:slideViewPr>
    <p:cSldViewPr snapToGrid="0" snapToObjects="1">
      <p:cViewPr varScale="1">
        <p:scale>
          <a:sx n="87" d="100"/>
          <a:sy n="87" d="100"/>
        </p:scale>
        <p:origin x="1664"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dirty="0"/>
              <a:t>Adopted an </a:t>
            </a:r>
            <a:r>
              <a:rPr lang="en-US" sz="1600" dirty="0" err="1"/>
              <a:t>OpenStax</a:t>
            </a:r>
            <a:r>
              <a:rPr lang="en-US" sz="1600" dirty="0"/>
              <a:t> Textbook </a:t>
            </a:r>
            <a:r>
              <a:rPr lang="en-US" sz="1600" dirty="0" smtClean="0"/>
              <a:t>for an Introductory Level Course</a:t>
            </a:r>
            <a:r>
              <a:rPr lang="en-US" sz="1600" dirty="0"/>
              <a:t/>
            </a:r>
            <a:br>
              <a:rPr lang="en-US" sz="1600" dirty="0"/>
            </a:br>
            <a:r>
              <a:rPr lang="en-US" sz="1600" dirty="0"/>
              <a:t>2015-16 and 2016-17</a:t>
            </a:r>
            <a:r>
              <a:rPr lang="en-US" dirty="0"/>
              <a:t>
</a:t>
            </a:r>
          </a:p>
        </c:rich>
      </c:tx>
      <c:layout>
        <c:manualLayout>
          <c:xMode val="edge"/>
          <c:yMode val="edge"/>
          <c:x val="0.138880525072662"/>
          <c:y val="0.0989917649764017"/>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ADOPTED AN OPENSTAX TEXTBOOK FOR INTRODUCTORY LEVEL COURSE: 2015-16 AND 2016-17
</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Sheet1!$A$2:$A$3</c:f>
              <c:strCache>
                <c:ptCount val="2"/>
                <c:pt idx="0">
                  <c:v>2016-17</c:v>
                </c:pt>
                <c:pt idx="1">
                  <c:v>2015-16</c:v>
                </c:pt>
              </c:strCache>
            </c:strRef>
          </c:cat>
          <c:val>
            <c:numRef>
              <c:f>Sheet1!$B$2:$B$3</c:f>
              <c:numCache>
                <c:formatCode>0.00%</c:formatCode>
                <c:ptCount val="2"/>
                <c:pt idx="0">
                  <c:v>0.165</c:v>
                </c:pt>
                <c:pt idx="1">
                  <c:v>0.108</c:v>
                </c:pt>
              </c:numCache>
            </c:numRef>
          </c:val>
          <c:extLst xmlns:c16r2="http://schemas.microsoft.com/office/drawing/2015/06/chart">
            <c:ext xmlns:c16="http://schemas.microsoft.com/office/drawing/2014/chart" uri="{C3380CC4-5D6E-409C-BE32-E72D297353CC}">
              <c16:uniqueId val="{00000000-D6F6-4033-9C36-84A182DB64D4}"/>
            </c:ext>
          </c:extLst>
        </c:ser>
        <c:dLbls>
          <c:dLblPos val="inEnd"/>
          <c:showLegendKey val="0"/>
          <c:showVal val="1"/>
          <c:showCatName val="0"/>
          <c:showSerName val="0"/>
          <c:showPercent val="0"/>
          <c:showBubbleSize val="0"/>
        </c:dLbls>
        <c:gapWidth val="65"/>
        <c:axId val="-2083774816"/>
        <c:axId val="-2090816336"/>
      </c:barChart>
      <c:catAx>
        <c:axId val="-208377481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090816336"/>
        <c:crosses val="autoZero"/>
        <c:auto val="1"/>
        <c:lblAlgn val="ctr"/>
        <c:lblOffset val="100"/>
        <c:noMultiLvlLbl val="0"/>
      </c:catAx>
      <c:valAx>
        <c:axId val="-2090816336"/>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0837748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7C89-44EB-A1D0-4A0BDAD2959E}"/>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7C89-44EB-A1D0-4A0BDAD2959E}"/>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7C89-44EB-A1D0-4A0BDAD2959E}"/>
              </c:ext>
            </c:extLst>
          </c:dPt>
          <c:dLbls>
            <c:dLbl>
              <c:idx val="1"/>
              <c:layout>
                <c:manualLayout>
                  <c:x val="0.174494922464596"/>
                  <c:y val="-0.11279489395751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7C89-44EB-A1D0-4A0BDAD2959E}"/>
                </c:ext>
                <c:ext xmlns:c15="http://schemas.microsoft.com/office/drawing/2012/chart" uri="{CE6537A1-D6FC-4f65-9D91-7224C49458BB}">
                  <c15:layout/>
                </c:ext>
              </c:extLst>
            </c:dLbl>
            <c:dLbl>
              <c:idx val="2"/>
              <c:layout>
                <c:manualLayout>
                  <c:x val="0.133540015849806"/>
                  <c:y val="0.15697235660287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7C89-44EB-A1D0-4A0BDAD2959E}"/>
                </c:ex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Same</c:v>
                </c:pt>
                <c:pt idx="1">
                  <c:v>Better</c:v>
                </c:pt>
                <c:pt idx="2">
                  <c:v>Worse</c:v>
                </c:pt>
              </c:strCache>
            </c:strRef>
          </c:cat>
          <c:val>
            <c:numRef>
              <c:f>Sheet1!$B$2:$B$4</c:f>
              <c:numCache>
                <c:formatCode>0%</c:formatCode>
                <c:ptCount val="3"/>
                <c:pt idx="0">
                  <c:v>0.5</c:v>
                </c:pt>
                <c:pt idx="1">
                  <c:v>0.35</c:v>
                </c:pt>
                <c:pt idx="2">
                  <c:v>0.15</c:v>
                </c:pt>
              </c:numCache>
            </c:numRef>
          </c:val>
          <c:extLst xmlns:c16r2="http://schemas.microsoft.com/office/drawing/2015/06/chart">
            <c:ext xmlns:c16="http://schemas.microsoft.com/office/drawing/2014/chart" uri="{C3380CC4-5D6E-409C-BE32-E72D297353CC}">
              <c16:uniqueId val="{00000006-7C89-44EB-A1D0-4A0BDAD2959E}"/>
            </c:ext>
          </c:extLst>
        </c:ser>
        <c:dLbls>
          <c:dLblPos val="ctr"/>
          <c:showLegendKey val="0"/>
          <c:showVal val="0"/>
          <c:showCatName val="1"/>
          <c:showSerName val="0"/>
          <c:showPercent val="0"/>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0"/>
            </a:pPr>
            <a:r>
              <a:rPr lang="en-US" b="0"/>
              <a:t>Open Textbook Reviews</a:t>
            </a:r>
          </a:p>
        </c:rich>
      </c:tx>
      <c:layout/>
      <c:overlay val="1"/>
    </c:title>
    <c:autoTitleDeleted val="0"/>
    <c:plotArea>
      <c:layout>
        <c:manualLayout>
          <c:layoutTarget val="inner"/>
          <c:xMode val="edge"/>
          <c:yMode val="edge"/>
          <c:x val="0.099582735122979"/>
          <c:y val="0.0715053994345889"/>
          <c:w val="0.885416666666667"/>
          <c:h val="0.761388303120587"/>
        </c:manualLayout>
      </c:layout>
      <c:barChart>
        <c:barDir val="col"/>
        <c:grouping val="clustered"/>
        <c:varyColors val="0"/>
        <c:ser>
          <c:idx val="0"/>
          <c:order val="0"/>
          <c:tx>
            <c:strRef>
              <c:f>Sheet1!$C$1</c:f>
              <c:strCache>
                <c:ptCount val="1"/>
                <c:pt idx="0">
                  <c:v>Reviews</c:v>
                </c:pt>
              </c:strCache>
            </c:strRef>
          </c:tx>
          <c:invertIfNegative val="0"/>
          <c:dPt>
            <c:idx val="0"/>
            <c:invertIfNegative val="0"/>
            <c:bubble3D val="0"/>
            <c:spPr>
              <a:solidFill>
                <a:srgbClr val="F1592A"/>
              </a:solidFill>
            </c:spPr>
            <c:extLst xmlns:c16r2="http://schemas.microsoft.com/office/drawing/2015/06/chart">
              <c:ext xmlns:c16="http://schemas.microsoft.com/office/drawing/2014/chart" uri="{C3380CC4-5D6E-409C-BE32-E72D297353CC}">
                <c16:uniqueId val="{00000001-8DE5-47CA-94F4-97EB3BB79AD1}"/>
              </c:ext>
            </c:extLst>
          </c:dPt>
          <c:dPt>
            <c:idx val="1"/>
            <c:invertIfNegative val="0"/>
            <c:bubble3D val="0"/>
            <c:spPr>
              <a:solidFill>
                <a:srgbClr val="F1592A"/>
              </a:solidFill>
            </c:spPr>
            <c:extLst xmlns:c16r2="http://schemas.microsoft.com/office/drawing/2015/06/chart">
              <c:ext xmlns:c16="http://schemas.microsoft.com/office/drawing/2014/chart" uri="{C3380CC4-5D6E-409C-BE32-E72D297353CC}">
                <c16:uniqueId val="{00000003-8DE5-47CA-94F4-97EB3BB79AD1}"/>
              </c:ext>
            </c:extLst>
          </c:dPt>
          <c:dPt>
            <c:idx val="2"/>
            <c:invertIfNegative val="0"/>
            <c:bubble3D val="0"/>
            <c:spPr>
              <a:solidFill>
                <a:srgbClr val="922790"/>
              </a:solidFill>
              <a:ln>
                <a:noFill/>
              </a:ln>
            </c:spPr>
            <c:extLst xmlns:c16r2="http://schemas.microsoft.com/office/drawing/2015/06/chart">
              <c:ext xmlns:c16="http://schemas.microsoft.com/office/drawing/2014/chart" uri="{C3380CC4-5D6E-409C-BE32-E72D297353CC}">
                <c16:uniqueId val="{00000005-8DE5-47CA-94F4-97EB3BB79AD1}"/>
              </c:ext>
            </c:extLst>
          </c:dPt>
          <c:dPt>
            <c:idx val="3"/>
            <c:invertIfNegative val="0"/>
            <c:bubble3D val="0"/>
            <c:spPr>
              <a:solidFill>
                <a:srgbClr val="922790"/>
              </a:solidFill>
              <a:ln>
                <a:noFill/>
              </a:ln>
            </c:spPr>
            <c:extLst xmlns:c16r2="http://schemas.microsoft.com/office/drawing/2015/06/chart">
              <c:ext xmlns:c16="http://schemas.microsoft.com/office/drawing/2014/chart" uri="{C3380CC4-5D6E-409C-BE32-E72D297353CC}">
                <c16:uniqueId val="{00000007-8DE5-47CA-94F4-97EB3BB79AD1}"/>
              </c:ext>
            </c:extLst>
          </c:dPt>
          <c:dPt>
            <c:idx val="4"/>
            <c:invertIfNegative val="0"/>
            <c:bubble3D val="0"/>
            <c:spPr>
              <a:solidFill>
                <a:srgbClr val="FCB040"/>
              </a:solidFill>
              <a:ln>
                <a:noFill/>
              </a:ln>
            </c:spPr>
            <c:extLst xmlns:c16r2="http://schemas.microsoft.com/office/drawing/2015/06/chart">
              <c:ext xmlns:c16="http://schemas.microsoft.com/office/drawing/2014/chart" uri="{C3380CC4-5D6E-409C-BE32-E72D297353CC}">
                <c16:uniqueId val="{00000009-8DE5-47CA-94F4-97EB3BB79AD1}"/>
              </c:ext>
            </c:extLst>
          </c:dPt>
          <c:dPt>
            <c:idx val="5"/>
            <c:invertIfNegative val="0"/>
            <c:bubble3D val="0"/>
            <c:spPr>
              <a:solidFill>
                <a:srgbClr val="FCB040"/>
              </a:solidFill>
              <a:ln>
                <a:noFill/>
              </a:ln>
            </c:spPr>
            <c:extLst xmlns:c16r2="http://schemas.microsoft.com/office/drawing/2015/06/chart">
              <c:ext xmlns:c16="http://schemas.microsoft.com/office/drawing/2014/chart" uri="{C3380CC4-5D6E-409C-BE32-E72D297353CC}">
                <c16:uniqueId val="{0000000B-8DE5-47CA-94F4-97EB3BB79AD1}"/>
              </c:ext>
            </c:extLst>
          </c:dPt>
          <c:dPt>
            <c:idx val="6"/>
            <c:invertIfNegative val="0"/>
            <c:bubble3D val="0"/>
            <c:spPr>
              <a:solidFill>
                <a:srgbClr val="EC008C"/>
              </a:solidFill>
              <a:ln>
                <a:noFill/>
              </a:ln>
            </c:spPr>
            <c:extLst xmlns:c16r2="http://schemas.microsoft.com/office/drawing/2015/06/chart">
              <c:ext xmlns:c16="http://schemas.microsoft.com/office/drawing/2014/chart" uri="{C3380CC4-5D6E-409C-BE32-E72D297353CC}">
                <c16:uniqueId val="{0000000D-8DE5-47CA-94F4-97EB3BB79AD1}"/>
              </c:ext>
            </c:extLst>
          </c:dPt>
          <c:dPt>
            <c:idx val="7"/>
            <c:invertIfNegative val="0"/>
            <c:bubble3D val="0"/>
            <c:spPr>
              <a:solidFill>
                <a:srgbClr val="EC008C"/>
              </a:solidFill>
              <a:ln>
                <a:noFill/>
              </a:ln>
            </c:spPr>
            <c:extLst xmlns:c16r2="http://schemas.microsoft.com/office/drawing/2015/06/chart">
              <c:ext xmlns:c16="http://schemas.microsoft.com/office/drawing/2014/chart" uri="{C3380CC4-5D6E-409C-BE32-E72D297353CC}">
                <c16:uniqueId val="{0000000F-8DE5-47CA-94F4-97EB3BB79AD1}"/>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Sheet1!$B$2:$B$9</c:f>
              <c:strCache>
                <c:ptCount val="8"/>
                <c:pt idx="0">
                  <c:v>1.0-1.5</c:v>
                </c:pt>
                <c:pt idx="1">
                  <c:v>1.5-2.0</c:v>
                </c:pt>
                <c:pt idx="2">
                  <c:v>2.0-2.5</c:v>
                </c:pt>
                <c:pt idx="3">
                  <c:v>2.5-3.0</c:v>
                </c:pt>
                <c:pt idx="4">
                  <c:v>3.0-3.5</c:v>
                </c:pt>
                <c:pt idx="5">
                  <c:v>3.5-4.0</c:v>
                </c:pt>
                <c:pt idx="6">
                  <c:v>4.0-4.5</c:v>
                </c:pt>
                <c:pt idx="7">
                  <c:v>4.5-5.0</c:v>
                </c:pt>
              </c:strCache>
            </c:strRef>
          </c:cat>
          <c:val>
            <c:numRef>
              <c:f>Sheet1!$C$2:$C$9</c:f>
              <c:numCache>
                <c:formatCode>General</c:formatCode>
                <c:ptCount val="8"/>
                <c:pt idx="0">
                  <c:v>2.0</c:v>
                </c:pt>
                <c:pt idx="1">
                  <c:v>2.0</c:v>
                </c:pt>
                <c:pt idx="2">
                  <c:v>10.0</c:v>
                </c:pt>
                <c:pt idx="3">
                  <c:v>19.0</c:v>
                </c:pt>
                <c:pt idx="4">
                  <c:v>50.0</c:v>
                </c:pt>
                <c:pt idx="5">
                  <c:v>177.0</c:v>
                </c:pt>
                <c:pt idx="6">
                  <c:v>482.0</c:v>
                </c:pt>
                <c:pt idx="7">
                  <c:v>640.0</c:v>
                </c:pt>
              </c:numCache>
            </c:numRef>
          </c:val>
          <c:extLst xmlns:c16r2="http://schemas.microsoft.com/office/drawing/2015/06/chart">
            <c:ext xmlns:c16="http://schemas.microsoft.com/office/drawing/2014/chart" uri="{C3380CC4-5D6E-409C-BE32-E72D297353CC}">
              <c16:uniqueId val="{00000010-8DE5-47CA-94F4-97EB3BB79AD1}"/>
            </c:ext>
          </c:extLst>
        </c:ser>
        <c:dLbls>
          <c:showLegendKey val="0"/>
          <c:showVal val="1"/>
          <c:showCatName val="0"/>
          <c:showSerName val="0"/>
          <c:showPercent val="0"/>
          <c:showBubbleSize val="0"/>
        </c:dLbls>
        <c:gapWidth val="50"/>
        <c:axId val="-2117512992"/>
        <c:axId val="-2117508016"/>
      </c:barChart>
      <c:catAx>
        <c:axId val="-2117512992"/>
        <c:scaling>
          <c:orientation val="minMax"/>
        </c:scaling>
        <c:delete val="0"/>
        <c:axPos val="b"/>
        <c:majorGridlines>
          <c:spPr>
            <a:ln>
              <a:solidFill>
                <a:schemeClr val="bg1">
                  <a:lumMod val="75000"/>
                </a:schemeClr>
              </a:solidFill>
            </a:ln>
          </c:spPr>
        </c:majorGridlines>
        <c:title>
          <c:tx>
            <c:rich>
              <a:bodyPr/>
              <a:lstStyle/>
              <a:p>
                <a:pPr>
                  <a:defRPr sz="1400"/>
                </a:pPr>
                <a:r>
                  <a:rPr lang="en-US" sz="1400"/>
                  <a:t>Ratings</a:t>
                </a:r>
              </a:p>
            </c:rich>
          </c:tx>
          <c:layout/>
          <c:overlay val="0"/>
        </c:title>
        <c:numFmt formatCode="General" sourceLinked="0"/>
        <c:majorTickMark val="out"/>
        <c:minorTickMark val="none"/>
        <c:tickLblPos val="nextTo"/>
        <c:txPr>
          <a:bodyPr/>
          <a:lstStyle/>
          <a:p>
            <a:pPr>
              <a:defRPr sz="1400"/>
            </a:pPr>
            <a:endParaRPr lang="en-US"/>
          </a:p>
        </c:txPr>
        <c:crossAx val="-2117508016"/>
        <c:crosses val="autoZero"/>
        <c:auto val="1"/>
        <c:lblAlgn val="ctr"/>
        <c:lblOffset val="100"/>
        <c:tickLblSkip val="1"/>
        <c:tickMarkSkip val="2"/>
        <c:noMultiLvlLbl val="0"/>
      </c:catAx>
      <c:valAx>
        <c:axId val="-2117508016"/>
        <c:scaling>
          <c:orientation val="minMax"/>
          <c:max val="700.0"/>
        </c:scaling>
        <c:delete val="0"/>
        <c:axPos val="l"/>
        <c:majorGridlines>
          <c:spPr>
            <a:ln>
              <a:solidFill>
                <a:schemeClr val="bg1">
                  <a:lumMod val="75000"/>
                </a:schemeClr>
              </a:solidFill>
            </a:ln>
          </c:spPr>
        </c:majorGridlines>
        <c:title>
          <c:tx>
            <c:rich>
              <a:bodyPr/>
              <a:lstStyle/>
              <a:p>
                <a:pPr>
                  <a:defRPr sz="1400"/>
                </a:pPr>
                <a:r>
                  <a:rPr lang="en-US" sz="1400"/>
                  <a:t>Reviews</a:t>
                </a:r>
              </a:p>
            </c:rich>
          </c:tx>
          <c:layout/>
          <c:overlay val="0"/>
        </c:title>
        <c:numFmt formatCode="General" sourceLinked="1"/>
        <c:majorTickMark val="out"/>
        <c:minorTickMark val="none"/>
        <c:tickLblPos val="nextTo"/>
        <c:txPr>
          <a:bodyPr/>
          <a:lstStyle/>
          <a:p>
            <a:pPr>
              <a:defRPr sz="1400"/>
            </a:pPr>
            <a:endParaRPr lang="en-US"/>
          </a:p>
        </c:txPr>
        <c:crossAx val="-2117512992"/>
        <c:crosses val="autoZero"/>
        <c:crossBetween val="between"/>
        <c:majorUnit val="100.0"/>
      </c:valAx>
      <c:spPr>
        <a:noFill/>
      </c:spPr>
    </c:plotArea>
    <c:plotVisOnly val="1"/>
    <c:dispBlanksAs val="gap"/>
    <c:showDLblsOverMax val="0"/>
  </c:chart>
  <c:spPr>
    <a:no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105A8-1766-4066-A64B-DD783F471F07}" type="datetimeFigureOut">
              <a:rPr lang="en-US" smtClean="0"/>
              <a:t>11/8/18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0AE0C-CE46-4F2B-9BF0-2C84B6853793}" type="slidenum">
              <a:rPr lang="en-US" smtClean="0"/>
              <a:t>‹#›</a:t>
            </a:fld>
            <a:endParaRPr lang="en-US"/>
          </a:p>
        </p:txBody>
      </p:sp>
    </p:spTree>
    <p:extLst>
      <p:ext uri="{BB962C8B-B14F-4D97-AF65-F5344CB8AC3E}">
        <p14:creationId xmlns:p14="http://schemas.microsoft.com/office/powerpoint/2010/main" val="1412430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We’re here to inform you about possibilities</a:t>
            </a:r>
            <a:r>
              <a:rPr lang="en-US" baseline="0" dirty="0" smtClean="0"/>
              <a:t> in OER and to help explain the problems that students face, financially.</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6</a:t>
            </a:fld>
            <a:endParaRPr lang="en-US"/>
          </a:p>
        </p:txBody>
      </p:sp>
    </p:spTree>
    <p:extLst>
      <p:ext uri="{BB962C8B-B14F-4D97-AF65-F5344CB8AC3E}">
        <p14:creationId xmlns:p14="http://schemas.microsoft.com/office/powerpoint/2010/main" val="1796419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16</a:t>
            </a:fld>
            <a:endParaRPr lang="en-US"/>
          </a:p>
        </p:txBody>
      </p:sp>
    </p:spTree>
    <p:extLst>
      <p:ext uri="{BB962C8B-B14F-4D97-AF65-F5344CB8AC3E}">
        <p14:creationId xmlns:p14="http://schemas.microsoft.com/office/powerpoint/2010/main" val="2624767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17</a:t>
            </a:fld>
            <a:endParaRPr lang="en-US"/>
          </a:p>
        </p:txBody>
      </p:sp>
    </p:spTree>
    <p:extLst>
      <p:ext uri="{BB962C8B-B14F-4D97-AF65-F5344CB8AC3E}">
        <p14:creationId xmlns:p14="http://schemas.microsoft.com/office/powerpoint/2010/main" val="283641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18</a:t>
            </a:fld>
            <a:endParaRPr lang="en-US"/>
          </a:p>
        </p:txBody>
      </p:sp>
    </p:spTree>
    <p:extLst>
      <p:ext uri="{BB962C8B-B14F-4D97-AF65-F5344CB8AC3E}">
        <p14:creationId xmlns:p14="http://schemas.microsoft.com/office/powerpoint/2010/main" val="326107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19</a:t>
            </a:fld>
            <a:endParaRPr lang="en-US"/>
          </a:p>
        </p:txBody>
      </p:sp>
    </p:spTree>
    <p:extLst>
      <p:ext uri="{BB962C8B-B14F-4D97-AF65-F5344CB8AC3E}">
        <p14:creationId xmlns:p14="http://schemas.microsoft.com/office/powerpoint/2010/main" val="127473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20</a:t>
            </a:fld>
            <a:endParaRPr lang="en-US"/>
          </a:p>
        </p:txBody>
      </p:sp>
    </p:spTree>
    <p:extLst>
      <p:ext uri="{BB962C8B-B14F-4D97-AF65-F5344CB8AC3E}">
        <p14:creationId xmlns:p14="http://schemas.microsoft.com/office/powerpoint/2010/main" val="316529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21</a:t>
            </a:fld>
            <a:endParaRPr lang="en-US"/>
          </a:p>
        </p:txBody>
      </p:sp>
    </p:spTree>
    <p:extLst>
      <p:ext uri="{BB962C8B-B14F-4D97-AF65-F5344CB8AC3E}">
        <p14:creationId xmlns:p14="http://schemas.microsoft.com/office/powerpoint/2010/main" val="309079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22</a:t>
            </a:fld>
            <a:endParaRPr lang="en-US"/>
          </a:p>
        </p:txBody>
      </p:sp>
    </p:spTree>
    <p:extLst>
      <p:ext uri="{BB962C8B-B14F-4D97-AF65-F5344CB8AC3E}">
        <p14:creationId xmlns:p14="http://schemas.microsoft.com/office/powerpoint/2010/main" val="248894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23</a:t>
            </a:fld>
            <a:endParaRPr lang="en-US"/>
          </a:p>
        </p:txBody>
      </p:sp>
    </p:spTree>
    <p:extLst>
      <p:ext uri="{BB962C8B-B14F-4D97-AF65-F5344CB8AC3E}">
        <p14:creationId xmlns:p14="http://schemas.microsoft.com/office/powerpoint/2010/main" val="1304981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  The advantages of using</a:t>
            </a:r>
            <a:r>
              <a:rPr lang="en-US" baseline="0" dirty="0" smtClean="0"/>
              <a:t> OER instead of trying to work with copyrighted materials.</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24</a:t>
            </a:fld>
            <a:endParaRPr lang="en-US"/>
          </a:p>
        </p:txBody>
      </p:sp>
    </p:spTree>
    <p:extLst>
      <p:ext uri="{BB962C8B-B14F-4D97-AF65-F5344CB8AC3E}">
        <p14:creationId xmlns:p14="http://schemas.microsoft.com/office/powerpoint/2010/main" val="43403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  As you’ve seen from the 2 videos, it’s much easier to provide information to students</a:t>
            </a:r>
            <a:r>
              <a:rPr lang="en-US" baseline="0" dirty="0" smtClean="0"/>
              <a:t> using creative commons/open resources.  So many faculty are trying to help students but they are often circumventing copyright.  (Story about faculty at WVU and textbook on the web.)</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25</a:t>
            </a:fld>
            <a:endParaRPr lang="en-US"/>
          </a:p>
        </p:txBody>
      </p:sp>
    </p:spTree>
    <p:extLst>
      <p:ext uri="{BB962C8B-B14F-4D97-AF65-F5344CB8AC3E}">
        <p14:creationId xmlns:p14="http://schemas.microsoft.com/office/powerpoint/2010/main" val="251163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Martha:  These are the costs that students need to consider when looking at school  Textbooks are not the highest cost leading to these affordability issues – but it is the one cost that we as faculty can impact and it has a special impact on the academic success of students (as we’ll see later)</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8</a:t>
            </a:fld>
            <a:endParaRPr lang="en-US"/>
          </a:p>
        </p:txBody>
      </p:sp>
    </p:spTree>
    <p:extLst>
      <p:ext uri="{BB962C8B-B14F-4D97-AF65-F5344CB8AC3E}">
        <p14:creationId xmlns:p14="http://schemas.microsoft.com/office/powerpoint/2010/main" val="4162697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26</a:t>
            </a:fld>
            <a:endParaRPr lang="en-US"/>
          </a:p>
        </p:txBody>
      </p:sp>
    </p:spTree>
    <p:extLst>
      <p:ext uri="{BB962C8B-B14F-4D97-AF65-F5344CB8AC3E}">
        <p14:creationId xmlns:p14="http://schemas.microsoft.com/office/powerpoint/2010/main" val="361754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27</a:t>
            </a:fld>
            <a:endParaRPr lang="en-US"/>
          </a:p>
        </p:txBody>
      </p:sp>
    </p:spTree>
    <p:extLst>
      <p:ext uri="{BB962C8B-B14F-4D97-AF65-F5344CB8AC3E}">
        <p14:creationId xmlns:p14="http://schemas.microsoft.com/office/powerpoint/2010/main" val="15730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28</a:t>
            </a:fld>
            <a:endParaRPr lang="en-US"/>
          </a:p>
        </p:txBody>
      </p:sp>
    </p:spTree>
    <p:extLst>
      <p:ext uri="{BB962C8B-B14F-4D97-AF65-F5344CB8AC3E}">
        <p14:creationId xmlns:p14="http://schemas.microsoft.com/office/powerpoint/2010/main" val="1121027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Hilary:  </a:t>
            </a:r>
            <a:r>
              <a:rPr lang="en-US" dirty="0" smtClean="0"/>
              <a:t>Link</a:t>
            </a:r>
            <a:r>
              <a:rPr lang="en-US" baseline="0" dirty="0" smtClean="0"/>
              <a:t> to article cited:  </a:t>
            </a:r>
            <a:r>
              <a:rPr lang="en-US" dirty="0" smtClean="0"/>
              <a:t>https://link.springer.com/article/10.1007/s12528-015-9101-x#enumeration</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29</a:t>
            </a:fld>
            <a:endParaRPr lang="en-US"/>
          </a:p>
        </p:txBody>
      </p:sp>
    </p:spTree>
    <p:extLst>
      <p:ext uri="{BB962C8B-B14F-4D97-AF65-F5344CB8AC3E}">
        <p14:creationId xmlns:p14="http://schemas.microsoft.com/office/powerpoint/2010/main" val="2742413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Hilary:  Open Textbooks get generally</a:t>
            </a:r>
            <a:r>
              <a:rPr lang="en-US" baseline="0" dirty="0" smtClean="0"/>
              <a:t> good ratings from faculty reviews.</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31</a:t>
            </a:fld>
            <a:endParaRPr lang="en-US"/>
          </a:p>
        </p:txBody>
      </p:sp>
    </p:spTree>
    <p:extLst>
      <p:ext uri="{BB962C8B-B14F-4D97-AF65-F5344CB8AC3E}">
        <p14:creationId xmlns:p14="http://schemas.microsoft.com/office/powerpoint/2010/main" val="3339502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32</a:t>
            </a:fld>
            <a:endParaRPr lang="en-US"/>
          </a:p>
        </p:txBody>
      </p:sp>
    </p:spTree>
    <p:extLst>
      <p:ext uri="{BB962C8B-B14F-4D97-AF65-F5344CB8AC3E}">
        <p14:creationId xmlns:p14="http://schemas.microsoft.com/office/powerpoint/2010/main" val="3928176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33</a:t>
            </a:fld>
            <a:endParaRPr lang="en-US"/>
          </a:p>
        </p:txBody>
      </p:sp>
    </p:spTree>
    <p:extLst>
      <p:ext uri="{BB962C8B-B14F-4D97-AF65-F5344CB8AC3E}">
        <p14:creationId xmlns:p14="http://schemas.microsoft.com/office/powerpoint/2010/main" val="542388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34</a:t>
            </a:fld>
            <a:endParaRPr lang="en-US"/>
          </a:p>
        </p:txBody>
      </p:sp>
    </p:spTree>
    <p:extLst>
      <p:ext uri="{BB962C8B-B14F-4D97-AF65-F5344CB8AC3E}">
        <p14:creationId xmlns:p14="http://schemas.microsoft.com/office/powerpoint/2010/main" val="3258876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35</a:t>
            </a:fld>
            <a:endParaRPr lang="en-US"/>
          </a:p>
        </p:txBody>
      </p:sp>
    </p:spTree>
    <p:extLst>
      <p:ext uri="{BB962C8B-B14F-4D97-AF65-F5344CB8AC3E}">
        <p14:creationId xmlns:p14="http://schemas.microsoft.com/office/powerpoint/2010/main" val="4153979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38</a:t>
            </a:fld>
            <a:endParaRPr lang="en-US"/>
          </a:p>
        </p:txBody>
      </p:sp>
    </p:spTree>
    <p:extLst>
      <p:ext uri="{BB962C8B-B14F-4D97-AF65-F5344CB8AC3E}">
        <p14:creationId xmlns:p14="http://schemas.microsoft.com/office/powerpoint/2010/main" val="274915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The College</a:t>
            </a:r>
            <a:r>
              <a:rPr lang="en-US" baseline="0" dirty="0" smtClean="0"/>
              <a:t> Board recommends that students budget almost $1200 for each academic year.  In WV, it’s slightly less.</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9</a:t>
            </a:fld>
            <a:endParaRPr lang="en-US"/>
          </a:p>
        </p:txBody>
      </p:sp>
    </p:spTree>
    <p:extLst>
      <p:ext uri="{BB962C8B-B14F-4D97-AF65-F5344CB8AC3E}">
        <p14:creationId xmlns:p14="http://schemas.microsoft.com/office/powerpoint/2010/main" val="3958469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a:t>
            </a:r>
          </a:p>
        </p:txBody>
      </p:sp>
      <p:sp>
        <p:nvSpPr>
          <p:cNvPr id="4" name="Slide Number Placeholder 3"/>
          <p:cNvSpPr>
            <a:spLocks noGrp="1"/>
          </p:cNvSpPr>
          <p:nvPr>
            <p:ph type="sldNum" sz="quarter" idx="10"/>
          </p:nvPr>
        </p:nvSpPr>
        <p:spPr/>
        <p:txBody>
          <a:bodyPr/>
          <a:lstStyle/>
          <a:p>
            <a:fld id="{CFC0AE0C-CE46-4F2B-9BF0-2C84B6853793}" type="slidenum">
              <a:rPr lang="en-US" smtClean="0"/>
              <a:t>39</a:t>
            </a:fld>
            <a:endParaRPr lang="en-US"/>
          </a:p>
        </p:txBody>
      </p:sp>
    </p:spTree>
    <p:extLst>
      <p:ext uri="{BB962C8B-B14F-4D97-AF65-F5344CB8AC3E}">
        <p14:creationId xmlns:p14="http://schemas.microsoft.com/office/powerpoint/2010/main" val="112492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And yet</a:t>
            </a:r>
            <a:r>
              <a:rPr lang="en-US" baseline="0" dirty="0" smtClean="0"/>
              <a:t> textbook prices are increasing at an astonishing rate.</a:t>
            </a:r>
          </a:p>
          <a:p>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10</a:t>
            </a:fld>
            <a:endParaRPr lang="en-US"/>
          </a:p>
        </p:txBody>
      </p:sp>
    </p:spTree>
    <p:extLst>
      <p:ext uri="{BB962C8B-B14F-4D97-AF65-F5344CB8AC3E}">
        <p14:creationId xmlns:p14="http://schemas.microsoft.com/office/powerpoint/2010/main" val="81393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The average amount of debt</a:t>
            </a:r>
            <a:r>
              <a:rPr lang="en-US" baseline="0" dirty="0" smtClean="0"/>
              <a:t> students in WV had when they graduated in 2016.  This is an Average!</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11</a:t>
            </a:fld>
            <a:endParaRPr lang="en-US"/>
          </a:p>
        </p:txBody>
      </p:sp>
    </p:spTree>
    <p:extLst>
      <p:ext uri="{BB962C8B-B14F-4D97-AF65-F5344CB8AC3E}">
        <p14:creationId xmlns:p14="http://schemas.microsoft.com/office/powerpoint/2010/main" val="241448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Unfortunately,</a:t>
            </a:r>
            <a:r>
              <a:rPr lang="en-US" baseline="0" dirty="0" smtClean="0"/>
              <a:t> one place that WV rates number 1 is in the percent of student who have debt upon graduation.  77% of students in WV graduate owing money.  This places us in the number 1 spot.</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12</a:t>
            </a:fld>
            <a:endParaRPr lang="en-US"/>
          </a:p>
        </p:txBody>
      </p:sp>
    </p:spTree>
    <p:extLst>
      <p:ext uri="{BB962C8B-B14F-4D97-AF65-F5344CB8AC3E}">
        <p14:creationId xmlns:p14="http://schemas.microsoft.com/office/powerpoint/2010/main" val="337094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Here are some</a:t>
            </a:r>
            <a:r>
              <a:rPr lang="en-US" baseline="0" dirty="0" smtClean="0"/>
              <a:t> of the ways students deal with expensive textbooks.</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13</a:t>
            </a:fld>
            <a:endParaRPr lang="en-US"/>
          </a:p>
        </p:txBody>
      </p:sp>
    </p:spTree>
    <p:extLst>
      <p:ext uri="{BB962C8B-B14F-4D97-AF65-F5344CB8AC3E}">
        <p14:creationId xmlns:p14="http://schemas.microsoft.com/office/powerpoint/2010/main" val="384486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Oftentimes, students want to purchase a textbook but they</a:t>
            </a:r>
            <a:r>
              <a:rPr lang="en-US" baseline="0" dirty="0" smtClean="0"/>
              <a:t> are delayed by their financial aid situation.</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14</a:t>
            </a:fld>
            <a:endParaRPr lang="en-US"/>
          </a:p>
        </p:txBody>
      </p:sp>
    </p:spTree>
    <p:extLst>
      <p:ext uri="{BB962C8B-B14F-4D97-AF65-F5344CB8AC3E}">
        <p14:creationId xmlns:p14="http://schemas.microsoft.com/office/powerpoint/2010/main" val="245933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Martha:  It’s a problem that effects all levels</a:t>
            </a:r>
            <a:r>
              <a:rPr lang="en-US" baseline="0" dirty="0" smtClean="0"/>
              <a:t> of higher education</a:t>
            </a:r>
            <a:endParaRPr lang="en-US" dirty="0"/>
          </a:p>
        </p:txBody>
      </p:sp>
      <p:sp>
        <p:nvSpPr>
          <p:cNvPr id="4" name="Slide Number Placeholder 3"/>
          <p:cNvSpPr>
            <a:spLocks noGrp="1"/>
          </p:cNvSpPr>
          <p:nvPr>
            <p:ph type="sldNum" sz="quarter" idx="10"/>
          </p:nvPr>
        </p:nvSpPr>
        <p:spPr/>
        <p:txBody>
          <a:bodyPr/>
          <a:lstStyle/>
          <a:p>
            <a:fld id="{CFC0AE0C-CE46-4F2B-9BF0-2C84B6853793}" type="slidenum">
              <a:rPr lang="en-US" smtClean="0"/>
              <a:t>15</a:t>
            </a:fld>
            <a:endParaRPr lang="en-US"/>
          </a:p>
        </p:txBody>
      </p:sp>
    </p:spTree>
    <p:extLst>
      <p:ext uri="{BB962C8B-B14F-4D97-AF65-F5344CB8AC3E}">
        <p14:creationId xmlns:p14="http://schemas.microsoft.com/office/powerpoint/2010/main" val="266819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733F0-41B8-114C-8FC4-C4F7802E4618}"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31048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D7BFAF-05B7-654D-A6E5-E10CC37601CB}"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62100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D7BFAF-05B7-654D-A6E5-E10CC37601CB}"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410341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D7BFAF-05B7-654D-A6E5-E10CC37601CB}"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04270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D7BFAF-05B7-654D-A6E5-E10CC37601CB}"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34827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D7BFAF-05B7-654D-A6E5-E10CC37601CB}"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224364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D7BFAF-05B7-654D-A6E5-E10CC37601CB}"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2059308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7BFAF-05B7-654D-A6E5-E10CC37601CB}"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959588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7BFAF-05B7-654D-A6E5-E10CC37601CB}"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996641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E57BD-0956-9043-81F2-C626F2A753F8}"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732576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E57BD-0956-9043-81F2-C626F2A753F8}"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68671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5733F0-41B8-114C-8FC4-C4F7802E4618}"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2025696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E57BD-0956-9043-81F2-C626F2A753F8}"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885251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E57BD-0956-9043-81F2-C626F2A753F8}"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456400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E57BD-0956-9043-81F2-C626F2A753F8}"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710712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E57BD-0956-9043-81F2-C626F2A753F8}"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645010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E57BD-0956-9043-81F2-C626F2A753F8}"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8864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E57BD-0956-9043-81F2-C626F2A753F8}"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874080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E57BD-0956-9043-81F2-C626F2A753F8}"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885439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E57BD-0956-9043-81F2-C626F2A753F8}"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31990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E57BD-0956-9043-81F2-C626F2A753F8}"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50608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2A3C92-7C7B-3440-99B9-56651DDE0722}"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80001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5733F0-41B8-114C-8FC4-C4F7802E4618}"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82957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2A3C92-7C7B-3440-99B9-56651DDE0722}"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47863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A3C92-7C7B-3440-99B9-56651DDE0722}"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4351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2A3C92-7C7B-3440-99B9-56651DDE0722}"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19216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2A3C92-7C7B-3440-99B9-56651DDE0722}"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68951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2A3C92-7C7B-3440-99B9-56651DDE0722}"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379754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A3C92-7C7B-3440-99B9-56651DDE0722}"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008671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503150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81067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2A3C92-7C7B-3440-99B9-56651DDE0722}"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05544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2A3C92-7C7B-3440-99B9-56651DDE0722}"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6560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5733F0-41B8-114C-8FC4-C4F7802E4618}"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2013360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5DC08C-3FB1-EB48-B9C8-1270F1263D9C}"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950413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DC08C-3FB1-EB48-B9C8-1270F1263D9C}"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403272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5DC08C-3FB1-EB48-B9C8-1270F1263D9C}"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143546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5DC08C-3FB1-EB48-B9C8-1270F1263D9C}"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758213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DC08C-3FB1-EB48-B9C8-1270F1263D9C}"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912420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5DC08C-3FB1-EB48-B9C8-1270F1263D9C}"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2024994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DC08C-3FB1-EB48-B9C8-1270F1263D9C}"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76659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DC08C-3FB1-EB48-B9C8-1270F1263D9C}"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456069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DC08C-3FB1-EB48-B9C8-1270F1263D9C}"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591744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DC08C-3FB1-EB48-B9C8-1270F1263D9C}"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2408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733F0-41B8-114C-8FC4-C4F7802E4618}"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728474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DC08C-3FB1-EB48-B9C8-1270F1263D9C}"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90915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5733F0-41B8-114C-8FC4-C4F7802E4618}"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79800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D7BFAF-05B7-654D-A6E5-E10CC37601CB}"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35021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7BFAF-05B7-654D-A6E5-E10CC37601CB}"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60510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D7BFAF-05B7-654D-A6E5-E10CC37601CB}"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602312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3"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3" Type="http://schemas.openxmlformats.org/officeDocument/2006/relationships/image" Target="../media/image3.jp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3" Type="http://schemas.openxmlformats.org/officeDocument/2006/relationships/image" Target="../media/image4.jp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5.xml"/><Relationship Id="rId13" Type="http://schemas.openxmlformats.org/officeDocument/2006/relationships/image" Target="../media/image5.jp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733F0-41B8-114C-8FC4-C4F7802E4618}" type="datetimeFigureOut">
              <a:rPr lang="en-US" smtClean="0"/>
              <a:t>11/8/18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342FC-F2E7-4F4A-98F6-4CD551D72E9A}" type="slidenum">
              <a:rPr lang="en-US" smtClean="0"/>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08694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8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7BFAF-05B7-654D-A6E5-E10CC37601CB}" type="datetimeFigureOut">
              <a:rPr lang="en-US" smtClean="0"/>
              <a:t>11/8/18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444C5-9128-D04D-B1DB-628490163BD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02428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E57BD-0956-9043-81F2-C626F2A753F8}" type="datetimeFigureOut">
              <a:rPr lang="en-US" smtClean="0"/>
              <a:t>11/8/18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CDD54-61A3-2D4E-8072-907331392313}"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1851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A3C92-7C7B-3440-99B9-56651DDE0722}" type="datetimeFigureOut">
              <a:rPr lang="en-US" smtClean="0"/>
              <a:t>11/8/18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8622-0DFA-4946-8744-C7E896E48461}"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7220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DC08C-3FB1-EB48-B9C8-1270F1263D9C}" type="datetimeFigureOut">
              <a:rPr lang="en-US" smtClean="0"/>
              <a:t>11/8/18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503EE-8757-E64D-8927-298EF916A24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73182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s://www.slideshare.net/ReginaGong/starting-an-open-educational-resources-oer-initiative-what-you-need-to-know-82212894" TargetMode="External"/><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www.youtube.com/watch?v=MIza8rp79-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s://www.slideshare.net/LornaMCampbell/open-education-and-cocreation-67121598" TargetMode="External"/><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hyperlink" Target="http://www.onlinelearningsurvey.com/oer.html" TargetMode="External"/><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www.youtube.com/watch?v=tk862BbjWx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creativecommons.org/about/videos/wanna-work-togeth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s://www.insidehighered.com/digital-learning/article/2018/01/10/finding-oer-remains-challenging-solutions-aboun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slideshare.net/kythanos/opened-leader-summit-effective-oer-projects" TargetMode="External"/><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hyperlink" Target="https://www.youtube.com/watch?v=NtJmakm1-zc&amp;feature=youtu.b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s://www.slideshare.net/rosariopassos/open-education-resources-oer-62722840" TargetMode="External"/><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hyperlink" Target="https://open.umn.edu/opentextbooks/" TargetMode="External"/><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hyperlink" Target="https://openstax.org/" TargetMode="External"/><Relationship Id="rId4"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2.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oercommons.org/" TargetMode="Externa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libguides.wvu.edu/open_education_resources" TargetMode="Externa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hyperlink" Target="https://researchrepository.wvu.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 y="1165224"/>
            <a:ext cx="8043862" cy="1325563"/>
          </a:xfrm>
        </p:spPr>
        <p:txBody>
          <a:bodyPr>
            <a:noAutofit/>
          </a:bodyPr>
          <a:lstStyle/>
          <a:p>
            <a:pPr algn="ctr"/>
            <a:r>
              <a:rPr lang="en-US" sz="3600" dirty="0">
                <a:latin typeface="Apple Braille" charset="0"/>
                <a:ea typeface="Apple Braille" charset="0"/>
                <a:cs typeface="Apple Braille" charset="0"/>
              </a:rPr>
              <a:t>OERs: </a:t>
            </a:r>
            <a:r>
              <a:rPr lang="en-US" sz="3600" dirty="0" smtClean="0">
                <a:latin typeface="Apple Braille" charset="0"/>
                <a:ea typeface="Apple Braille" charset="0"/>
                <a:cs typeface="Apple Braille" charset="0"/>
              </a:rPr>
              <a:t/>
            </a:r>
            <a:br>
              <a:rPr lang="en-US" sz="3600" dirty="0" smtClean="0">
                <a:latin typeface="Apple Braille" charset="0"/>
                <a:ea typeface="Apple Braille" charset="0"/>
                <a:cs typeface="Apple Braille" charset="0"/>
              </a:rPr>
            </a:br>
            <a:r>
              <a:rPr lang="en-US" sz="3600" dirty="0" smtClean="0">
                <a:latin typeface="Apple Braille" charset="0"/>
                <a:ea typeface="Apple Braille" charset="0"/>
                <a:cs typeface="Apple Braille" charset="0"/>
              </a:rPr>
              <a:t>How </a:t>
            </a:r>
            <a:r>
              <a:rPr lang="en-US" sz="3600" dirty="0">
                <a:latin typeface="Apple Braille" charset="0"/>
                <a:ea typeface="Apple Braille" charset="0"/>
                <a:cs typeface="Apple Braille" charset="0"/>
              </a:rPr>
              <a:t>the WVU Libraries </a:t>
            </a:r>
            <a:r>
              <a:rPr lang="en-US" sz="3600" dirty="0" smtClean="0">
                <a:latin typeface="Apple Braille" charset="0"/>
                <a:ea typeface="Apple Braille" charset="0"/>
                <a:cs typeface="Apple Braille" charset="0"/>
              </a:rPr>
              <a:t/>
            </a:r>
            <a:br>
              <a:rPr lang="en-US" sz="3600" dirty="0" smtClean="0">
                <a:latin typeface="Apple Braille" charset="0"/>
                <a:ea typeface="Apple Braille" charset="0"/>
                <a:cs typeface="Apple Braille" charset="0"/>
              </a:rPr>
            </a:br>
            <a:r>
              <a:rPr lang="en-US" sz="3600" dirty="0" smtClean="0">
                <a:latin typeface="Apple Braille" charset="0"/>
                <a:ea typeface="Apple Braille" charset="0"/>
                <a:cs typeface="Apple Braille" charset="0"/>
              </a:rPr>
              <a:t>are </a:t>
            </a:r>
            <a:r>
              <a:rPr lang="en-US" sz="3600" dirty="0">
                <a:latin typeface="Apple Braille" charset="0"/>
                <a:ea typeface="Apple Braille" charset="0"/>
                <a:cs typeface="Apple Braille" charset="0"/>
              </a:rPr>
              <a:t>working to change </a:t>
            </a:r>
            <a:r>
              <a:rPr lang="en-US" sz="3600" dirty="0" smtClean="0">
                <a:latin typeface="Apple Braille" charset="0"/>
                <a:ea typeface="Apple Braille" charset="0"/>
                <a:cs typeface="Apple Braille" charset="0"/>
              </a:rPr>
              <a:t>the</a:t>
            </a:r>
            <a:r>
              <a:rPr lang="en-US" sz="3600" dirty="0">
                <a:latin typeface="Apple Braille" charset="0"/>
                <a:ea typeface="Apple Braille" charset="0"/>
                <a:cs typeface="Apple Braille" charset="0"/>
              </a:rPr>
              <a:t> </a:t>
            </a:r>
            <a:r>
              <a:rPr lang="en-US" sz="3600" dirty="0" smtClean="0">
                <a:latin typeface="Apple Braille" charset="0"/>
                <a:ea typeface="Apple Braille" charset="0"/>
                <a:cs typeface="Apple Braille" charset="0"/>
              </a:rPr>
              <a:t/>
            </a:r>
            <a:br>
              <a:rPr lang="en-US" sz="3600" dirty="0" smtClean="0">
                <a:latin typeface="Apple Braille" charset="0"/>
                <a:ea typeface="Apple Braille" charset="0"/>
                <a:cs typeface="Apple Braille" charset="0"/>
              </a:rPr>
            </a:br>
            <a:r>
              <a:rPr lang="en-US" sz="3600" dirty="0" smtClean="0">
                <a:latin typeface="Apple Braille" charset="0"/>
                <a:ea typeface="Apple Braille" charset="0"/>
                <a:cs typeface="Apple Braille" charset="0"/>
              </a:rPr>
              <a:t>textbook </a:t>
            </a:r>
            <a:r>
              <a:rPr lang="en-US" sz="3600" dirty="0">
                <a:latin typeface="Apple Braille" charset="0"/>
                <a:ea typeface="Apple Braille" charset="0"/>
                <a:cs typeface="Apple Braille" charset="0"/>
              </a:rPr>
              <a:t>culture at </a:t>
            </a:r>
            <a:r>
              <a:rPr lang="en-US" sz="3600" dirty="0" smtClean="0">
                <a:latin typeface="Apple Braille" charset="0"/>
                <a:ea typeface="Apple Braille" charset="0"/>
                <a:cs typeface="Apple Braille" charset="0"/>
              </a:rPr>
              <a:t>WVU</a:t>
            </a:r>
            <a:endParaRPr lang="en-US" sz="3600" dirty="0">
              <a:latin typeface="Apple Braille" charset="0"/>
              <a:ea typeface="Apple Braille" charset="0"/>
              <a:cs typeface="Apple Braille" charset="0"/>
            </a:endParaRPr>
          </a:p>
        </p:txBody>
      </p:sp>
      <p:sp>
        <p:nvSpPr>
          <p:cNvPr id="4" name="Content Placeholder 3"/>
          <p:cNvSpPr>
            <a:spLocks noGrp="1"/>
          </p:cNvSpPr>
          <p:nvPr>
            <p:ph sz="half" idx="2"/>
          </p:nvPr>
        </p:nvSpPr>
        <p:spPr>
          <a:xfrm>
            <a:off x="550069" y="3486149"/>
            <a:ext cx="8043862" cy="1985963"/>
          </a:xfrm>
        </p:spPr>
        <p:txBody>
          <a:bodyPr>
            <a:normAutofit/>
          </a:bodyPr>
          <a:lstStyle/>
          <a:p>
            <a:pPr marL="457200" indent="-457200">
              <a:buFont typeface="Arial" panose="020B0604020202020204" pitchFamily="34" charset="0"/>
              <a:buChar char="•"/>
            </a:pPr>
            <a:r>
              <a:rPr lang="en-US" dirty="0">
                <a:cs typeface="Arial" charset="0"/>
              </a:rPr>
              <a:t>Martha C. Yancey, Director of the Evansdale Library</a:t>
            </a:r>
          </a:p>
          <a:p>
            <a:pPr marL="457200" indent="-457200">
              <a:buFont typeface="Arial" panose="020B0604020202020204" pitchFamily="34" charset="0"/>
              <a:buChar char="•"/>
            </a:pPr>
            <a:r>
              <a:rPr lang="en-US" dirty="0">
                <a:cs typeface="Arial" charset="0"/>
              </a:rPr>
              <a:t>Hilary O. Fredette, Director of Operations and </a:t>
            </a:r>
            <a:br>
              <a:rPr lang="en-US" dirty="0">
                <a:cs typeface="Arial" charset="0"/>
              </a:rPr>
            </a:br>
            <a:r>
              <a:rPr lang="en-US" dirty="0">
                <a:cs typeface="Arial" charset="0"/>
              </a:rPr>
              <a:t>Resource Sharing, Downtown Campus Library</a:t>
            </a:r>
          </a:p>
          <a:p>
            <a:pPr marL="0" indent="0">
              <a:buNone/>
            </a:pPr>
            <a:endParaRPr lang="en-US" dirty="0"/>
          </a:p>
        </p:txBody>
      </p:sp>
    </p:spTree>
    <p:extLst>
      <p:ext uri="{BB962C8B-B14F-4D97-AF65-F5344CB8AC3E}">
        <p14:creationId xmlns:p14="http://schemas.microsoft.com/office/powerpoint/2010/main" val="1965864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38339" y="632179"/>
            <a:ext cx="8187972" cy="4571986"/>
          </a:xfrm>
          <a:prstGeom prst="rect">
            <a:avLst/>
          </a:prstGeom>
        </p:spPr>
      </p:pic>
      <p:pic>
        <p:nvPicPr>
          <p:cNvPr id="5" name="Picture 4"/>
          <p:cNvPicPr>
            <a:picLocks noChangeAspect="1"/>
          </p:cNvPicPr>
          <p:nvPr/>
        </p:nvPicPr>
        <p:blipFill>
          <a:blip r:embed="rId4"/>
          <a:stretch>
            <a:fillRect/>
          </a:stretch>
        </p:blipFill>
        <p:spPr>
          <a:xfrm>
            <a:off x="6029070" y="5476522"/>
            <a:ext cx="2914141" cy="274344"/>
          </a:xfrm>
          <a:prstGeom prst="rect">
            <a:avLst/>
          </a:prstGeom>
        </p:spPr>
      </p:pic>
      <p:sp>
        <p:nvSpPr>
          <p:cNvPr id="6" name="Content Placeholder 16"/>
          <p:cNvSpPr txBox="1">
            <a:spLocks/>
          </p:cNvSpPr>
          <p:nvPr/>
        </p:nvSpPr>
        <p:spPr>
          <a:xfrm>
            <a:off x="6702429" y="6256690"/>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775804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451803"/>
            <a:ext cx="6858000" cy="2387600"/>
          </a:xfrm>
        </p:spPr>
        <p:txBody>
          <a:bodyPr/>
          <a:lstStyle/>
          <a:p>
            <a:r>
              <a:rPr lang="en-US" dirty="0" smtClean="0"/>
              <a:t>$27,708</a:t>
            </a:r>
            <a:endParaRPr lang="en-US" dirty="0"/>
          </a:p>
        </p:txBody>
      </p:sp>
      <p:sp>
        <p:nvSpPr>
          <p:cNvPr id="5" name="Subtitle 4"/>
          <p:cNvSpPr>
            <a:spLocks noGrp="1"/>
          </p:cNvSpPr>
          <p:nvPr>
            <p:ph type="subTitle" idx="1"/>
          </p:nvPr>
        </p:nvSpPr>
        <p:spPr>
          <a:xfrm>
            <a:off x="1233311" y="2993531"/>
            <a:ext cx="6858000" cy="1578469"/>
          </a:xfrm>
        </p:spPr>
        <p:txBody>
          <a:bodyPr>
            <a:normAutofit/>
          </a:bodyPr>
          <a:lstStyle/>
          <a:p>
            <a:endParaRPr lang="en-US" dirty="0" smtClean="0"/>
          </a:p>
          <a:p>
            <a:r>
              <a:rPr lang="en-US" dirty="0" smtClean="0"/>
              <a:t>Average debt of students who graduated from a </a:t>
            </a:r>
            <a:br>
              <a:rPr lang="en-US" dirty="0" smtClean="0"/>
            </a:br>
            <a:r>
              <a:rPr lang="en-US" dirty="0" smtClean="0"/>
              <a:t>West Virginia college or university in 2015-16</a:t>
            </a:r>
          </a:p>
          <a:p>
            <a:endParaRPr lang="en-US" dirty="0"/>
          </a:p>
        </p:txBody>
      </p:sp>
      <p:sp>
        <p:nvSpPr>
          <p:cNvPr id="6" name="Rectangle 5"/>
          <p:cNvSpPr/>
          <p:nvPr/>
        </p:nvSpPr>
        <p:spPr>
          <a:xfrm>
            <a:off x="6254044" y="5463822"/>
            <a:ext cx="2481060" cy="261610"/>
          </a:xfrm>
          <a:prstGeom prst="rect">
            <a:avLst/>
          </a:prstGeom>
        </p:spPr>
        <p:txBody>
          <a:bodyPr wrap="square">
            <a:spAutoFit/>
          </a:bodyPr>
          <a:lstStyle/>
          <a:p>
            <a:r>
              <a:rPr lang="en-US" sz="1100" dirty="0"/>
              <a:t>https://ticas.org/posd/map-state-data#</a:t>
            </a:r>
          </a:p>
        </p:txBody>
      </p:sp>
      <p:sp>
        <p:nvSpPr>
          <p:cNvPr id="7" name="Content Placeholder 16"/>
          <p:cNvSpPr txBox="1">
            <a:spLocks/>
          </p:cNvSpPr>
          <p:nvPr/>
        </p:nvSpPr>
        <p:spPr>
          <a:xfrm>
            <a:off x="6682154" y="6232113"/>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81711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West Virginia Students </a:t>
            </a:r>
            <a:r>
              <a:rPr lang="en-US" dirty="0"/>
              <a:t>R</a:t>
            </a:r>
            <a:r>
              <a:rPr lang="en-US" dirty="0" smtClean="0"/>
              <a:t>ank #1</a:t>
            </a:r>
            <a:endParaRPr lang="en-US" dirty="0"/>
          </a:p>
        </p:txBody>
      </p:sp>
      <p:sp>
        <p:nvSpPr>
          <p:cNvPr id="3" name="Content Placeholder 2"/>
          <p:cNvSpPr>
            <a:spLocks noGrp="1"/>
          </p:cNvSpPr>
          <p:nvPr>
            <p:ph idx="1"/>
          </p:nvPr>
        </p:nvSpPr>
        <p:spPr>
          <a:xfrm>
            <a:off x="1196622" y="2043817"/>
            <a:ext cx="7078133" cy="2607205"/>
          </a:xfrm>
        </p:spPr>
        <p:txBody>
          <a:bodyPr>
            <a:normAutofit/>
          </a:bodyPr>
          <a:lstStyle/>
          <a:p>
            <a:pPr marL="0" indent="0">
              <a:buNone/>
            </a:pPr>
            <a:r>
              <a:rPr lang="en-US" dirty="0" smtClean="0"/>
              <a:t>77% of students who graduated in 2016 in the state of West Virginia had some debt.  </a:t>
            </a:r>
          </a:p>
          <a:p>
            <a:pPr marL="0" indent="0">
              <a:buNone/>
            </a:pPr>
            <a:endParaRPr lang="en-US" dirty="0"/>
          </a:p>
          <a:p>
            <a:pPr marL="0" indent="0">
              <a:buNone/>
            </a:pPr>
            <a:r>
              <a:rPr lang="en-US" dirty="0" smtClean="0"/>
              <a:t>That ranks the state #1 in overall proportion of students who graduate with debt.</a:t>
            </a:r>
          </a:p>
        </p:txBody>
      </p:sp>
      <p:sp>
        <p:nvSpPr>
          <p:cNvPr id="4" name="Rectangle 3"/>
          <p:cNvSpPr/>
          <p:nvPr/>
        </p:nvSpPr>
        <p:spPr>
          <a:xfrm>
            <a:off x="6254044" y="5463822"/>
            <a:ext cx="2481060" cy="261610"/>
          </a:xfrm>
          <a:prstGeom prst="rect">
            <a:avLst/>
          </a:prstGeom>
        </p:spPr>
        <p:txBody>
          <a:bodyPr wrap="square">
            <a:spAutoFit/>
          </a:bodyPr>
          <a:lstStyle/>
          <a:p>
            <a:r>
              <a:rPr lang="en-US" sz="1100" dirty="0"/>
              <a:t>https://ticas.org/posd/map-state-data#</a:t>
            </a:r>
          </a:p>
        </p:txBody>
      </p:sp>
      <p:sp>
        <p:nvSpPr>
          <p:cNvPr id="5" name="Content Placeholder 16"/>
          <p:cNvSpPr txBox="1">
            <a:spLocks/>
          </p:cNvSpPr>
          <p:nvPr/>
        </p:nvSpPr>
        <p:spPr>
          <a:xfrm>
            <a:off x="6611816" y="6300317"/>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802473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the cost of textbooks</a:t>
            </a:r>
            <a:endParaRPr lang="en-US" dirty="0"/>
          </a:p>
        </p:txBody>
      </p:sp>
      <p:sp>
        <p:nvSpPr>
          <p:cNvPr id="3" name="Content Placeholder 2"/>
          <p:cNvSpPr>
            <a:spLocks noGrp="1"/>
          </p:cNvSpPr>
          <p:nvPr>
            <p:ph idx="1"/>
          </p:nvPr>
        </p:nvSpPr>
        <p:spPr>
          <a:xfrm>
            <a:off x="628650" y="2259965"/>
            <a:ext cx="7886700" cy="2990215"/>
          </a:xfrm>
        </p:spPr>
        <p:txBody>
          <a:bodyPr/>
          <a:lstStyle/>
          <a:p>
            <a:r>
              <a:rPr lang="en-US" dirty="0" smtClean="0"/>
              <a:t>Purchase an older edition of the textbook</a:t>
            </a:r>
          </a:p>
          <a:p>
            <a:r>
              <a:rPr lang="en-US" dirty="0" smtClean="0"/>
              <a:t>Delay purchasing a textbook</a:t>
            </a:r>
          </a:p>
          <a:p>
            <a:r>
              <a:rPr lang="en-US" dirty="0" smtClean="0"/>
              <a:t>Never purchase a textbook</a:t>
            </a:r>
          </a:p>
          <a:p>
            <a:r>
              <a:rPr lang="en-US" dirty="0" smtClean="0"/>
              <a:t>Share a textbook with others</a:t>
            </a:r>
          </a:p>
          <a:p>
            <a:r>
              <a:rPr lang="en-US" dirty="0" smtClean="0"/>
              <a:t>Check with the library</a:t>
            </a:r>
            <a:endParaRPr lang="en-US" dirty="0"/>
          </a:p>
        </p:txBody>
      </p:sp>
      <p:sp>
        <p:nvSpPr>
          <p:cNvPr id="4" name="Content Placeholder 16"/>
          <p:cNvSpPr txBox="1">
            <a:spLocks/>
          </p:cNvSpPr>
          <p:nvPr/>
        </p:nvSpPr>
        <p:spPr>
          <a:xfrm>
            <a:off x="6578573" y="6251833"/>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777612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5690"/>
            <a:ext cx="7886700" cy="1325563"/>
          </a:xfrm>
        </p:spPr>
        <p:txBody>
          <a:bodyPr/>
          <a:lstStyle/>
          <a:p>
            <a:pPr algn="ctr"/>
            <a:r>
              <a:rPr lang="en-US" dirty="0" smtClean="0"/>
              <a:t>59%</a:t>
            </a:r>
            <a:endParaRPr lang="en-US" dirty="0"/>
          </a:p>
        </p:txBody>
      </p:sp>
      <p:sp>
        <p:nvSpPr>
          <p:cNvPr id="3" name="Content Placeholder 2"/>
          <p:cNvSpPr>
            <a:spLocks noGrp="1"/>
          </p:cNvSpPr>
          <p:nvPr>
            <p:ph idx="1"/>
          </p:nvPr>
        </p:nvSpPr>
        <p:spPr>
          <a:xfrm>
            <a:off x="628650" y="2846705"/>
            <a:ext cx="7886700" cy="2014855"/>
          </a:xfrm>
        </p:spPr>
        <p:txBody>
          <a:bodyPr/>
          <a:lstStyle/>
          <a:p>
            <a:r>
              <a:rPr lang="en-US" dirty="0" smtClean="0"/>
              <a:t>Students who say they have to wait </a:t>
            </a:r>
            <a:r>
              <a:rPr lang="en-US" dirty="0"/>
              <a:t>until they receive their financial </a:t>
            </a:r>
            <a:r>
              <a:rPr lang="en-US" dirty="0" smtClean="0"/>
              <a:t>aid to purchase a textbook</a:t>
            </a:r>
            <a:endParaRPr lang="en-US" dirty="0"/>
          </a:p>
        </p:txBody>
      </p:sp>
      <p:sp>
        <p:nvSpPr>
          <p:cNvPr id="4" name="Content Placeholder 16"/>
          <p:cNvSpPr txBox="1">
            <a:spLocks/>
          </p:cNvSpPr>
          <p:nvPr/>
        </p:nvSpPr>
        <p:spPr>
          <a:xfrm>
            <a:off x="6762541" y="6250940"/>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199999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ource: Florida Virtual Campus: 2016 Student Textbook and Course Materials Survey&#10;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5790" y="792313"/>
            <a:ext cx="7829550" cy="4054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5898" y="5426110"/>
            <a:ext cx="7777426" cy="400110"/>
          </a:xfrm>
          <a:prstGeom prst="rect">
            <a:avLst/>
          </a:prstGeom>
          <a:noFill/>
        </p:spPr>
        <p:txBody>
          <a:bodyPr wrap="square" rtlCol="0">
            <a:spAutoFit/>
          </a:bodyPr>
          <a:lstStyle/>
          <a:p>
            <a:r>
              <a:rPr lang="en-US" sz="1000" dirty="0" smtClean="0"/>
              <a:t>“Starting an Open Educational Resources (OER) Initiative: What You Need to Know.  Regina </a:t>
            </a:r>
            <a:r>
              <a:rPr lang="en-US" sz="1000" dirty="0"/>
              <a:t>Gong. </a:t>
            </a:r>
            <a:r>
              <a:rPr lang="en-US" sz="1000" dirty="0">
                <a:hlinkClick r:id="rId4"/>
              </a:rPr>
              <a:t>https://</a:t>
            </a:r>
            <a:r>
              <a:rPr lang="en-US" sz="1000" dirty="0" smtClean="0">
                <a:hlinkClick r:id="rId4"/>
              </a:rPr>
              <a:t>www.slideshare.net/ReginaGong/starting-an-open-educational-resources-oer-initiative-what-you-need-to-know-82212894</a:t>
            </a:r>
            <a:r>
              <a:rPr lang="en-US" sz="1000" dirty="0" smtClean="0"/>
              <a:t>  CC BY</a:t>
            </a:r>
            <a:endParaRPr lang="en-US" sz="1100" dirty="0"/>
          </a:p>
        </p:txBody>
      </p:sp>
      <p:sp>
        <p:nvSpPr>
          <p:cNvPr id="5"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55322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8665"/>
            <a:ext cx="7886700" cy="1325563"/>
          </a:xfrm>
        </p:spPr>
        <p:txBody>
          <a:bodyPr/>
          <a:lstStyle/>
          <a:p>
            <a:pPr algn="ctr"/>
            <a:r>
              <a:rPr lang="en-US" dirty="0" smtClean="0">
                <a:hlinkClick r:id="rId3"/>
              </a:rPr>
              <a:t>Students (from UNCG) talk about the cost of textbooks</a:t>
            </a:r>
            <a:endParaRPr lang="en-US" dirty="0"/>
          </a:p>
        </p:txBody>
      </p:sp>
      <p:sp>
        <p:nvSpPr>
          <p:cNvPr id="4"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241599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US" dirty="0" smtClean="0"/>
              <a:t>hat can we do to make this easier for students?</a:t>
            </a:r>
            <a:endParaRPr lang="en-US" dirty="0"/>
          </a:p>
        </p:txBody>
      </p:sp>
      <p:sp>
        <p:nvSpPr>
          <p:cNvPr id="7" name="Text Placeholder 6"/>
          <p:cNvSpPr>
            <a:spLocks noGrp="1"/>
          </p:cNvSpPr>
          <p:nvPr>
            <p:ph type="body" idx="1"/>
          </p:nvPr>
        </p:nvSpPr>
        <p:spPr/>
        <p:txBody>
          <a:bodyPr/>
          <a:lstStyle/>
          <a:p>
            <a:r>
              <a:rPr lang="en-US" dirty="0" smtClean="0"/>
              <a:t>Look for OER materials to help students afford course materials</a:t>
            </a:r>
            <a:endParaRPr lang="en-US" dirty="0"/>
          </a:p>
        </p:txBody>
      </p:sp>
      <p:sp>
        <p:nvSpPr>
          <p:cNvPr id="4"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3657802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875" y="458447"/>
            <a:ext cx="8143563" cy="1325563"/>
          </a:xfrm>
        </p:spPr>
        <p:txBody>
          <a:bodyPr/>
          <a:lstStyle/>
          <a:p>
            <a:pPr algn="ctr"/>
            <a:r>
              <a:rPr lang="en-US" dirty="0" smtClean="0"/>
              <a:t>Open Education: </a:t>
            </a:r>
            <a:br>
              <a:rPr lang="en-US" dirty="0" smtClean="0"/>
            </a:br>
            <a:r>
              <a:rPr lang="en-US" dirty="0" smtClean="0"/>
              <a:t>what do we mean?</a:t>
            </a:r>
            <a:endParaRPr lang="en-US" dirty="0"/>
          </a:p>
        </p:txBody>
      </p:sp>
      <p:sp>
        <p:nvSpPr>
          <p:cNvPr id="5" name="Rectangle 4"/>
          <p:cNvSpPr/>
          <p:nvPr/>
        </p:nvSpPr>
        <p:spPr>
          <a:xfrm>
            <a:off x="297180" y="2345342"/>
            <a:ext cx="8553742" cy="2214965"/>
          </a:xfrm>
          <a:prstGeom prst="rect">
            <a:avLst/>
          </a:prstGeom>
        </p:spPr>
        <p:txBody>
          <a:bodyPr wrap="square">
            <a:spAutoFit/>
          </a:bodyPr>
          <a:lstStyle/>
          <a:p>
            <a:pPr marL="0" marR="0" lvl="0" indent="0" defTabSz="914288"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Encompasses </a:t>
            </a:r>
            <a:r>
              <a:rPr kumimoji="0" lang="en-US" sz="2400" b="0" i="0" u="none" strike="noStrike" kern="0" cap="none" spc="0" normalizeH="0" baseline="0" noProof="0" dirty="0" smtClean="0">
                <a:ln>
                  <a:noFill/>
                </a:ln>
                <a:solidFill>
                  <a:srgbClr val="FF0000"/>
                </a:solidFill>
                <a:effectLst/>
                <a:uLnTx/>
                <a:uFillTx/>
              </a:rPr>
              <a:t>resources</a:t>
            </a:r>
            <a:r>
              <a:rPr kumimoji="0" lang="en-US" sz="2400" b="0" i="0" u="none" strike="noStrike" kern="0" cap="none" spc="0" normalizeH="0" baseline="0" noProof="0" dirty="0" smtClean="0">
                <a:ln>
                  <a:noFill/>
                </a:ln>
                <a:solidFill>
                  <a:prstClr val="black"/>
                </a:solidFill>
                <a:effectLst/>
                <a:uLnTx/>
                <a:uFillTx/>
              </a:rPr>
              <a:t>, </a:t>
            </a:r>
            <a:r>
              <a:rPr kumimoji="0" lang="en-US" sz="2400" b="0" i="0" u="none" strike="noStrike" kern="0" cap="none" spc="0" normalizeH="0" baseline="0" noProof="0" dirty="0" smtClean="0">
                <a:ln>
                  <a:noFill/>
                </a:ln>
                <a:solidFill>
                  <a:srgbClr val="FF0000"/>
                </a:solidFill>
                <a:effectLst/>
                <a:uLnTx/>
                <a:uFillTx/>
              </a:rPr>
              <a:t>tools</a:t>
            </a:r>
            <a:r>
              <a:rPr kumimoji="0" lang="en-US" sz="2400" b="0" i="0" u="none" strike="noStrike" kern="0" cap="none" spc="0" normalizeH="0" baseline="0" noProof="0" dirty="0" smtClean="0">
                <a:ln>
                  <a:noFill/>
                </a:ln>
                <a:solidFill>
                  <a:prstClr val="black"/>
                </a:solidFill>
                <a:effectLst/>
                <a:uLnTx/>
                <a:uFillTx/>
              </a:rPr>
              <a:t> and </a:t>
            </a:r>
            <a:r>
              <a:rPr kumimoji="0" lang="en-US" sz="2400" b="0" i="0" u="none" strike="noStrike" kern="0" cap="none" spc="0" normalizeH="0" baseline="0" noProof="0" dirty="0" smtClean="0">
                <a:ln>
                  <a:noFill/>
                </a:ln>
                <a:solidFill>
                  <a:srgbClr val="FF0000"/>
                </a:solidFill>
                <a:effectLst/>
                <a:uLnTx/>
                <a:uFillTx/>
              </a:rPr>
              <a:t>practices</a:t>
            </a:r>
            <a:r>
              <a:rPr kumimoji="0" lang="en-US" sz="2400" b="0" i="0" u="none" strike="noStrike" kern="0" cap="none" spc="0" normalizeH="0" baseline="0" noProof="0" dirty="0" smtClean="0">
                <a:ln>
                  <a:noFill/>
                </a:ln>
                <a:solidFill>
                  <a:prstClr val="black"/>
                </a:solidFill>
                <a:effectLst/>
                <a:uLnTx/>
                <a:uFillTx/>
              </a:rPr>
              <a:t> that are free of legal, financial and technical </a:t>
            </a:r>
            <a:r>
              <a:rPr kumimoji="0" lang="en-US" sz="2400" b="0" i="0" u="none" strike="noStrike" kern="0" cap="none" spc="0" normalizeH="0" baseline="0" noProof="0" dirty="0" smtClean="0">
                <a:ln>
                  <a:noFill/>
                </a:ln>
                <a:solidFill>
                  <a:srgbClr val="FF0000"/>
                </a:solidFill>
                <a:effectLst/>
                <a:uLnTx/>
                <a:uFillTx/>
              </a:rPr>
              <a:t>barriers</a:t>
            </a:r>
            <a:r>
              <a:rPr kumimoji="0" lang="en-US" sz="2400" b="0" i="0" u="none" strike="noStrike" kern="0" cap="none" spc="0" normalizeH="0" baseline="0" noProof="0" dirty="0" smtClean="0">
                <a:ln>
                  <a:noFill/>
                </a:ln>
                <a:solidFill>
                  <a:prstClr val="black"/>
                </a:solidFill>
                <a:effectLst/>
                <a:uLnTx/>
                <a:uFillTx/>
              </a:rPr>
              <a:t> and can be fully used, shared and </a:t>
            </a:r>
            <a:r>
              <a:rPr kumimoji="0" lang="en-US" sz="2400" b="0" i="0" u="none" strike="noStrike" kern="0" cap="none" spc="0" normalizeH="0" baseline="0" noProof="0" dirty="0" smtClean="0">
                <a:ln>
                  <a:noFill/>
                </a:ln>
                <a:solidFill>
                  <a:srgbClr val="FF0000"/>
                </a:solidFill>
                <a:effectLst/>
                <a:uLnTx/>
                <a:uFillTx/>
              </a:rPr>
              <a:t>adapted</a:t>
            </a:r>
            <a:r>
              <a:rPr kumimoji="0" lang="en-US" sz="2400" b="0" i="0" u="none" strike="noStrike" kern="0" cap="none" spc="0" normalizeH="0" baseline="0" noProof="0" dirty="0" smtClean="0">
                <a:ln>
                  <a:noFill/>
                </a:ln>
                <a:solidFill>
                  <a:prstClr val="black"/>
                </a:solidFill>
                <a:effectLst/>
                <a:uLnTx/>
                <a:uFillTx/>
              </a:rPr>
              <a:t> in the </a:t>
            </a:r>
            <a:r>
              <a:rPr kumimoji="0" lang="en-US" sz="2400" b="0" i="0" u="none" strike="noStrike" kern="0" cap="none" spc="0" normalizeH="0" baseline="0" noProof="0" dirty="0" smtClean="0">
                <a:ln>
                  <a:noFill/>
                </a:ln>
                <a:solidFill>
                  <a:srgbClr val="FF0000"/>
                </a:solidFill>
                <a:effectLst/>
                <a:uLnTx/>
                <a:uFillTx/>
              </a:rPr>
              <a:t>digital environment</a:t>
            </a:r>
            <a:r>
              <a:rPr kumimoji="0" lang="en-US" sz="2400" b="0" i="0" u="none" strike="noStrike" kern="0" cap="none" spc="0" normalizeH="0" baseline="0" noProof="0" dirty="0" smtClean="0">
                <a:ln>
                  <a:noFill/>
                </a:ln>
                <a:solidFill>
                  <a:prstClr val="black"/>
                </a:solidFill>
                <a:effectLst/>
                <a:uLnTx/>
                <a:uFillTx/>
              </a:rPr>
              <a:t>. Open Education maximizes the power of the Internet to make education more affordable, accessible and effective. </a:t>
            </a:r>
          </a:p>
          <a:p>
            <a:pPr lvl="0" defTabSz="914288">
              <a:lnSpc>
                <a:spcPct val="90000"/>
              </a:lnSpc>
              <a:spcBef>
                <a:spcPts val="1000"/>
              </a:spcBef>
              <a:defRPr/>
            </a:pPr>
            <a:r>
              <a:rPr kumimoji="0" lang="en-US" sz="2400" b="0" i="0" u="none" strike="noStrike" kern="0" cap="none" spc="0" normalizeH="0" baseline="0" noProof="0" dirty="0" smtClean="0">
                <a:ln>
                  <a:noFill/>
                </a:ln>
                <a:solidFill>
                  <a:prstClr val="black"/>
                </a:solidFill>
                <a:effectLst/>
                <a:uLnTx/>
                <a:uFillTx/>
              </a:rPr>
              <a:t>--</a:t>
            </a:r>
            <a:r>
              <a:rPr lang="en-US" sz="2400" kern="0" dirty="0">
                <a:solidFill>
                  <a:prstClr val="black"/>
                </a:solidFill>
              </a:rPr>
              <a:t>SPARC  (Scholarly Publishing and Academic </a:t>
            </a:r>
            <a:r>
              <a:rPr lang="en-US" sz="2400" kern="0" dirty="0" smtClean="0">
                <a:solidFill>
                  <a:prstClr val="black"/>
                </a:solidFill>
              </a:rPr>
              <a:t>Resources Coalition)</a:t>
            </a:r>
            <a:endParaRPr kumimoji="0" lang="en-US" sz="2400" b="0" i="0" u="none" strike="noStrike" kern="0" cap="none" spc="0" normalizeH="0" baseline="0" noProof="0" dirty="0">
              <a:ln>
                <a:noFill/>
              </a:ln>
              <a:solidFill>
                <a:prstClr val="black"/>
              </a:solidFill>
              <a:effectLst/>
              <a:uLnTx/>
              <a:uFillTx/>
            </a:endParaRPr>
          </a:p>
        </p:txBody>
      </p:sp>
      <p:sp>
        <p:nvSpPr>
          <p:cNvPr id="7"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719129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ot;teaching, learning&#10;and research&#10;materials in any&#10;medium, digital or&#10;otherwise, that reside&#10;in the public domain&#10;or have 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223" y="281354"/>
            <a:ext cx="8279843" cy="4883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5037" y="5409280"/>
            <a:ext cx="5938576" cy="415498"/>
          </a:xfrm>
          <a:prstGeom prst="rect">
            <a:avLst/>
          </a:prstGeom>
          <a:noFill/>
        </p:spPr>
        <p:txBody>
          <a:bodyPr wrap="square" rtlCol="0">
            <a:spAutoFit/>
          </a:bodyPr>
          <a:lstStyle/>
          <a:p>
            <a:r>
              <a:rPr lang="en-US" sz="1050" dirty="0" smtClean="0"/>
              <a:t>“Open Education and Co-creation”  </a:t>
            </a:r>
            <a:r>
              <a:rPr lang="en-US" sz="1050" dirty="0"/>
              <a:t>Lorna Campbell. </a:t>
            </a:r>
            <a:r>
              <a:rPr lang="en-US" sz="1050" dirty="0">
                <a:hlinkClick r:id="rId4"/>
              </a:rPr>
              <a:t>https://</a:t>
            </a:r>
            <a:r>
              <a:rPr lang="en-US" sz="1050" dirty="0" smtClean="0">
                <a:hlinkClick r:id="rId4"/>
              </a:rPr>
              <a:t>www.slideshare.net/LornaMCampbell/open-education-and-cocreation-67121598</a:t>
            </a:r>
            <a:r>
              <a:rPr lang="en-US" sz="1050" dirty="0" smtClean="0"/>
              <a:t> CC BY</a:t>
            </a:r>
            <a:endParaRPr lang="en-US" sz="1050" dirty="0"/>
          </a:p>
        </p:txBody>
      </p:sp>
      <p:sp>
        <p:nvSpPr>
          <p:cNvPr id="6"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892263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365125"/>
            <a:ext cx="7886700" cy="1120775"/>
          </a:xfrm>
        </p:spPr>
        <p:txBody>
          <a:bodyPr/>
          <a:lstStyle/>
          <a:p>
            <a:pPr algn="ctr"/>
            <a:r>
              <a:rPr lang="en-US" dirty="0" smtClean="0"/>
              <a:t>OER Committee History</a:t>
            </a:r>
            <a:endParaRPr lang="en-US" dirty="0"/>
          </a:p>
        </p:txBody>
      </p:sp>
      <p:sp>
        <p:nvSpPr>
          <p:cNvPr id="10" name="Content Placeholder 9"/>
          <p:cNvSpPr>
            <a:spLocks noGrp="1"/>
          </p:cNvSpPr>
          <p:nvPr>
            <p:ph sz="half" idx="1"/>
          </p:nvPr>
        </p:nvSpPr>
        <p:spPr>
          <a:xfrm>
            <a:off x="628650" y="1511300"/>
            <a:ext cx="3867150" cy="4351338"/>
          </a:xfrm>
        </p:spPr>
        <p:txBody>
          <a:bodyPr>
            <a:normAutofit/>
          </a:bodyPr>
          <a:lstStyle/>
          <a:p>
            <a:r>
              <a:rPr lang="en-US" dirty="0" smtClean="0"/>
              <a:t>Organized as a student affordability </a:t>
            </a:r>
            <a:r>
              <a:rPr lang="en-US" dirty="0" err="1" smtClean="0"/>
              <a:t>iniative</a:t>
            </a:r>
            <a:endParaRPr lang="en-US" dirty="0" smtClean="0"/>
          </a:p>
          <a:p>
            <a:pPr lvl="1"/>
            <a:r>
              <a:rPr lang="en-US" dirty="0" smtClean="0"/>
              <a:t>1</a:t>
            </a:r>
            <a:r>
              <a:rPr lang="en-US" baseline="30000" dirty="0" smtClean="0"/>
              <a:t>st</a:t>
            </a:r>
            <a:r>
              <a:rPr lang="en-US" dirty="0" smtClean="0"/>
              <a:t> Committee</a:t>
            </a:r>
          </a:p>
          <a:p>
            <a:r>
              <a:rPr lang="en-US" dirty="0" smtClean="0"/>
              <a:t>Became a member of the Open Textbook Network 2016</a:t>
            </a:r>
          </a:p>
          <a:p>
            <a:r>
              <a:rPr lang="en-US" dirty="0" smtClean="0"/>
              <a:t>Sponsored Open Textbook Review Workshop - 2017/2018  </a:t>
            </a:r>
            <a:endParaRPr lang="en-US" dirty="0"/>
          </a:p>
        </p:txBody>
      </p:sp>
      <p:sp>
        <p:nvSpPr>
          <p:cNvPr id="11" name="Content Placeholder 10"/>
          <p:cNvSpPr>
            <a:spLocks noGrp="1"/>
          </p:cNvSpPr>
          <p:nvPr>
            <p:ph sz="half" idx="2"/>
          </p:nvPr>
        </p:nvSpPr>
        <p:spPr>
          <a:xfrm>
            <a:off x="4572000" y="1511300"/>
            <a:ext cx="3867150" cy="4351338"/>
          </a:xfrm>
        </p:spPr>
        <p:txBody>
          <a:bodyPr>
            <a:normAutofit/>
          </a:bodyPr>
          <a:lstStyle/>
          <a:p>
            <a:r>
              <a:rPr lang="en-US" dirty="0" smtClean="0"/>
              <a:t>#Textbook Broke Survey </a:t>
            </a:r>
            <a:r>
              <a:rPr lang="en-US" dirty="0" smtClean="0"/>
              <a:t>2018 </a:t>
            </a:r>
            <a:r>
              <a:rPr lang="en-US" sz="1800" dirty="0" smtClean="0"/>
              <a:t>(next slide)</a:t>
            </a:r>
            <a:endParaRPr lang="en-US" sz="1800" dirty="0" smtClean="0"/>
          </a:p>
          <a:p>
            <a:r>
              <a:rPr lang="en-US" dirty="0" smtClean="0"/>
              <a:t>Partnered with Teaching and Learning Commons Summer 2018 to develop a textbook mini-grant </a:t>
            </a:r>
            <a:endParaRPr lang="en-US" dirty="0"/>
          </a:p>
        </p:txBody>
      </p:sp>
    </p:spTree>
    <p:extLst>
      <p:ext uri="{BB962C8B-B14F-4D97-AF65-F5344CB8AC3E}">
        <p14:creationId xmlns:p14="http://schemas.microsoft.com/office/powerpoint/2010/main" val="1104396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smtClean="0"/>
              <a:t>The rate </a:t>
            </a:r>
            <a:r>
              <a:rPr lang="en-US" sz="1800" b="1" dirty="0"/>
              <a:t>of adoption of </a:t>
            </a:r>
            <a:r>
              <a:rPr lang="en-US" sz="1800" b="1" dirty="0" err="1"/>
              <a:t>OpenStax</a:t>
            </a:r>
            <a:r>
              <a:rPr lang="en-US" sz="1800" b="1" dirty="0"/>
              <a:t> textbooks among faculty </a:t>
            </a:r>
            <a:r>
              <a:rPr lang="en-US" sz="1800" b="1" dirty="0" smtClean="0"/>
              <a:t>teaching </a:t>
            </a:r>
            <a:r>
              <a:rPr lang="en-US" sz="1800" b="1" dirty="0"/>
              <a:t>large enrollment courses is now at 16.5%, a rate which rivals that of most commercial textbooks.  This is a substantial increase over the rate observed in the previous year (10.8%). </a:t>
            </a:r>
          </a:p>
        </p:txBody>
      </p:sp>
      <p:sp>
        <p:nvSpPr>
          <p:cNvPr id="15" name="Rectangle 1"/>
          <p:cNvSpPr>
            <a:spLocks noChangeArrowheads="1"/>
          </p:cNvSpPr>
          <p:nvPr/>
        </p:nvSpPr>
        <p:spPr bwMode="auto">
          <a:xfrm>
            <a:off x="628650" y="3589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9" name="Chart 18"/>
          <p:cNvGraphicFramePr/>
          <p:nvPr>
            <p:extLst>
              <p:ext uri="{D42A27DB-BD31-4B8C-83A1-F6EECF244321}">
                <p14:modId xmlns:p14="http://schemas.microsoft.com/office/powerpoint/2010/main" val="3084366429"/>
              </p:ext>
            </p:extLst>
          </p:nvPr>
        </p:nvGraphicFramePr>
        <p:xfrm>
          <a:off x="743778" y="2049816"/>
          <a:ext cx="7771572" cy="3079044"/>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
        <p:nvSpPr>
          <p:cNvPr id="7" name="Rectangle 6"/>
          <p:cNvSpPr/>
          <p:nvPr/>
        </p:nvSpPr>
        <p:spPr>
          <a:xfrm>
            <a:off x="4152900" y="5454610"/>
            <a:ext cx="5155222" cy="369332"/>
          </a:xfrm>
          <a:prstGeom prst="rect">
            <a:avLst/>
          </a:prstGeom>
        </p:spPr>
        <p:txBody>
          <a:bodyPr wrap="square">
            <a:spAutoFit/>
          </a:bodyPr>
          <a:lstStyle/>
          <a:p>
            <a:r>
              <a:rPr lang="en-US" sz="900" dirty="0"/>
              <a:t>Opening the Textbook: Educational Resources in U.S. Higher Education, 2017, Babson Survey Research </a:t>
            </a:r>
            <a:r>
              <a:rPr lang="en-US" sz="900" dirty="0" smtClean="0"/>
              <a:t>Group.  </a:t>
            </a:r>
            <a:r>
              <a:rPr lang="en-US" sz="900" u="sng" dirty="0" smtClean="0">
                <a:hlinkClick r:id="rId4"/>
              </a:rPr>
              <a:t>www.onlinelearningsurvey.com/oer.html</a:t>
            </a:r>
            <a:r>
              <a:rPr lang="en-US" sz="900" dirty="0"/>
              <a:t> </a:t>
            </a:r>
            <a:r>
              <a:rPr lang="en-US" sz="900" dirty="0" smtClean="0"/>
              <a:t> CC BY SA 4.0</a:t>
            </a:r>
            <a:endParaRPr lang="en-US" sz="900" dirty="0"/>
          </a:p>
        </p:txBody>
      </p:sp>
    </p:spTree>
    <p:extLst>
      <p:ext uri="{BB962C8B-B14F-4D97-AF65-F5344CB8AC3E}">
        <p14:creationId xmlns:p14="http://schemas.microsoft.com/office/powerpoint/2010/main" val="975203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195388"/>
          </a:xfrm>
        </p:spPr>
        <p:txBody>
          <a:bodyPr/>
          <a:lstStyle/>
          <a:p>
            <a:pPr algn="ctr"/>
            <a:r>
              <a:rPr lang="en-US" dirty="0">
                <a:latin typeface="Arial" panose="020B0604020202020204" pitchFamily="34" charset="0"/>
                <a:cs typeface="Arial" panose="020B0604020202020204" pitchFamily="34" charset="0"/>
              </a:rPr>
              <a:t>OER Myths and Facts</a:t>
            </a:r>
            <a:endParaRPr lang="en-US" dirty="0"/>
          </a:p>
        </p:txBody>
      </p:sp>
      <p:sp>
        <p:nvSpPr>
          <p:cNvPr id="3" name="Rectangle 2"/>
          <p:cNvSpPr/>
          <p:nvPr/>
        </p:nvSpPr>
        <p:spPr>
          <a:xfrm>
            <a:off x="308610" y="1262807"/>
            <a:ext cx="8526780" cy="4031873"/>
          </a:xfrm>
          <a:prstGeom prst="rect">
            <a:avLst/>
          </a:prstGeom>
        </p:spPr>
        <p:txBody>
          <a:bodyPr wrap="square">
            <a:spAutoFit/>
          </a:bodyPr>
          <a:lstStyle/>
          <a:p>
            <a:pPr marL="285750" indent="-285750">
              <a:buFont typeface="Wingdings" panose="05000000000000000000" pitchFamily="2" charset="2"/>
              <a:buChar char="ü"/>
            </a:pPr>
            <a:r>
              <a:rPr lang="en-US" sz="1600" dirty="0"/>
              <a:t>Myth #1: Open simply means </a:t>
            </a:r>
            <a:r>
              <a:rPr lang="en-US" sz="1600" dirty="0" smtClean="0"/>
              <a:t>free</a:t>
            </a:r>
          </a:p>
          <a:p>
            <a:pPr marL="742950" lvl="1" indent="-285750">
              <a:buFont typeface="Courier New" panose="02070309020205020404" pitchFamily="49" charset="0"/>
              <a:buChar char="o"/>
            </a:pPr>
            <a:r>
              <a:rPr lang="en-US" sz="1600" dirty="0" smtClean="0"/>
              <a:t>Fact</a:t>
            </a:r>
            <a:r>
              <a:rPr lang="en-US" sz="1600" dirty="0"/>
              <a:t>: Open means the permission to freely download, edit, and share materials to better serve all students</a:t>
            </a:r>
          </a:p>
          <a:p>
            <a:pPr marL="285750" indent="-285750">
              <a:buFont typeface="Wingdings" panose="05000000000000000000" pitchFamily="2" charset="2"/>
              <a:buChar char="ü"/>
            </a:pPr>
            <a:r>
              <a:rPr lang="en-US" sz="1600" dirty="0"/>
              <a:t>Myth #2: All OER are digital</a:t>
            </a:r>
          </a:p>
          <a:p>
            <a:pPr marL="742950" lvl="1" indent="-285750">
              <a:buFont typeface="Courier New" panose="02070309020205020404" pitchFamily="49" charset="0"/>
              <a:buChar char="o"/>
            </a:pPr>
            <a:r>
              <a:rPr lang="en-US" sz="1600" dirty="0"/>
              <a:t>Fact: OER take many formats, including print, digital, audio, and more</a:t>
            </a:r>
          </a:p>
          <a:p>
            <a:pPr marL="285750" indent="-285750">
              <a:buFont typeface="Wingdings" panose="05000000000000000000" pitchFamily="2" charset="2"/>
              <a:buChar char="ü"/>
            </a:pPr>
            <a:r>
              <a:rPr lang="en-US" sz="1600" dirty="0"/>
              <a:t>Myth #3: “You get what you pay for”</a:t>
            </a:r>
          </a:p>
          <a:p>
            <a:pPr marL="742950" lvl="1" indent="-285750">
              <a:buFont typeface="Courier New" panose="02070309020205020404" pitchFamily="49" charset="0"/>
              <a:buChar char="o"/>
            </a:pPr>
            <a:r>
              <a:rPr lang="en-US" sz="1600" dirty="0"/>
              <a:t>Fact: OER can be produced to the same quality standards as traditional textbooks</a:t>
            </a:r>
          </a:p>
          <a:p>
            <a:pPr marL="285750" indent="-285750">
              <a:buFont typeface="Wingdings" panose="05000000000000000000" pitchFamily="2" charset="2"/>
              <a:buChar char="ü"/>
            </a:pPr>
            <a:r>
              <a:rPr lang="en-US" sz="1600" dirty="0"/>
              <a:t>Myth #4: Copyright for OER is complicated</a:t>
            </a:r>
          </a:p>
          <a:p>
            <a:pPr marL="742950" lvl="1" indent="-285750">
              <a:buFont typeface="Courier New" panose="02070309020205020404" pitchFamily="49" charset="0"/>
              <a:buChar char="o"/>
            </a:pPr>
            <a:r>
              <a:rPr lang="en-US" sz="1600" dirty="0"/>
              <a:t>Fact: Open licensing makes OER easy to freely and legally use</a:t>
            </a:r>
          </a:p>
          <a:p>
            <a:pPr marL="285750" indent="-285750">
              <a:buFont typeface="Wingdings" panose="05000000000000000000" pitchFamily="2" charset="2"/>
              <a:buChar char="ü"/>
            </a:pPr>
            <a:r>
              <a:rPr lang="en-US" sz="1600" dirty="0"/>
              <a:t>Myth #5: OER are not sustainable</a:t>
            </a:r>
          </a:p>
          <a:p>
            <a:pPr marL="742950" lvl="1" indent="-285750">
              <a:buFont typeface="Courier New" panose="02070309020205020404" pitchFamily="49" charset="0"/>
              <a:buChar char="o"/>
            </a:pPr>
            <a:r>
              <a:rPr lang="en-US" sz="1600" dirty="0"/>
              <a:t>Fact: Models are evolving to support the sustainability and continuous improvement of OER</a:t>
            </a:r>
          </a:p>
          <a:p>
            <a:pPr marL="285750" indent="-285750">
              <a:buFont typeface="Wingdings" panose="05000000000000000000" pitchFamily="2" charset="2"/>
              <a:buChar char="ü"/>
            </a:pPr>
            <a:r>
              <a:rPr lang="en-US" sz="1600" dirty="0"/>
              <a:t>Myth #6: Open textbooks lack ancillaries</a:t>
            </a:r>
          </a:p>
          <a:p>
            <a:pPr marL="742950" lvl="1" indent="-285750">
              <a:buFont typeface="Courier New" panose="02070309020205020404" pitchFamily="49" charset="0"/>
              <a:buChar char="o"/>
            </a:pPr>
            <a:r>
              <a:rPr lang="en-US" sz="1600" dirty="0"/>
              <a:t>Fact: Open textbooks often come with ancillaries, and when they do not, existing OER can provide additional support</a:t>
            </a:r>
          </a:p>
          <a:p>
            <a:pPr marL="285750" indent="-285750">
              <a:buFont typeface="Wingdings" panose="05000000000000000000" pitchFamily="2" charset="2"/>
              <a:buChar char="ü"/>
            </a:pPr>
            <a:r>
              <a:rPr lang="en-US" sz="1600" dirty="0"/>
              <a:t>Myth #7: My institution is not ready for OER</a:t>
            </a:r>
          </a:p>
          <a:p>
            <a:pPr marL="742950" lvl="1" indent="-285750">
              <a:buFont typeface="Courier New" panose="02070309020205020404" pitchFamily="49" charset="0"/>
              <a:buChar char="o"/>
            </a:pPr>
            <a:r>
              <a:rPr lang="en-US" sz="1600" dirty="0"/>
              <a:t>Fact: Any institution can start with small steps toward OER that make an impact for students</a:t>
            </a:r>
          </a:p>
        </p:txBody>
      </p:sp>
      <p:sp>
        <p:nvSpPr>
          <p:cNvPr id="5" name="Content Placeholder 16"/>
          <p:cNvSpPr txBox="1">
            <a:spLocks/>
          </p:cNvSpPr>
          <p:nvPr/>
        </p:nvSpPr>
        <p:spPr>
          <a:xfrm>
            <a:off x="6644639" y="6227421"/>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3808772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51865"/>
            <a:ext cx="7886700" cy="1325563"/>
          </a:xfrm>
        </p:spPr>
        <p:txBody>
          <a:bodyPr/>
          <a:lstStyle/>
          <a:p>
            <a:pPr algn="ctr"/>
            <a:r>
              <a:rPr lang="en-US" dirty="0" smtClean="0"/>
              <a:t>Overview of Copyright</a:t>
            </a:r>
            <a:endParaRPr lang="en-US" dirty="0"/>
          </a:p>
        </p:txBody>
      </p:sp>
      <p:sp>
        <p:nvSpPr>
          <p:cNvPr id="3" name="Content Placeholder 2"/>
          <p:cNvSpPr>
            <a:spLocks noGrp="1"/>
          </p:cNvSpPr>
          <p:nvPr>
            <p:ph idx="1"/>
          </p:nvPr>
        </p:nvSpPr>
        <p:spPr>
          <a:xfrm>
            <a:off x="628650" y="2744882"/>
            <a:ext cx="7886700" cy="1982700"/>
          </a:xfrm>
        </p:spPr>
        <p:txBody>
          <a:bodyPr/>
          <a:lstStyle/>
          <a:p>
            <a:pPr marL="0" indent="0" algn="ctr">
              <a:buNone/>
            </a:pPr>
            <a:r>
              <a:rPr lang="en-US" dirty="0" smtClean="0">
                <a:hlinkClick r:id="rId3"/>
              </a:rPr>
              <a:t>Copyright: </a:t>
            </a:r>
            <a:r>
              <a:rPr lang="en-US" sz="3200" dirty="0" smtClean="0">
                <a:hlinkClick r:id="rId3"/>
              </a:rPr>
              <a:t>Forever</a:t>
            </a:r>
            <a:r>
              <a:rPr lang="en-US" dirty="0" smtClean="0">
                <a:hlinkClick r:id="rId3"/>
              </a:rPr>
              <a:t> Less One Day</a:t>
            </a:r>
            <a:endParaRPr lang="en-US" dirty="0"/>
          </a:p>
        </p:txBody>
      </p:sp>
      <p:sp>
        <p:nvSpPr>
          <p:cNvPr id="5"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41273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45"/>
            <a:ext cx="7886700" cy="1325563"/>
          </a:xfrm>
        </p:spPr>
        <p:txBody>
          <a:bodyPr/>
          <a:lstStyle/>
          <a:p>
            <a:r>
              <a:rPr lang="en-US" dirty="0" smtClean="0"/>
              <a:t>Overview of Creative Commons</a:t>
            </a:r>
            <a:endParaRPr lang="en-US" dirty="0"/>
          </a:p>
        </p:txBody>
      </p:sp>
      <p:sp>
        <p:nvSpPr>
          <p:cNvPr id="3" name="Content Placeholder 2"/>
          <p:cNvSpPr>
            <a:spLocks noGrp="1"/>
          </p:cNvSpPr>
          <p:nvPr>
            <p:ph idx="1"/>
          </p:nvPr>
        </p:nvSpPr>
        <p:spPr>
          <a:xfrm>
            <a:off x="628650" y="3060065"/>
            <a:ext cx="7886700" cy="2060575"/>
          </a:xfrm>
        </p:spPr>
        <p:txBody>
          <a:bodyPr>
            <a:normAutofit/>
          </a:bodyPr>
          <a:lstStyle/>
          <a:p>
            <a:pPr marL="0" indent="0" algn="ctr">
              <a:buNone/>
            </a:pPr>
            <a:r>
              <a:rPr lang="en-US" sz="3200" dirty="0" err="1" smtClean="0">
                <a:hlinkClick r:id="rId3"/>
              </a:rPr>
              <a:t>Wanna</a:t>
            </a:r>
            <a:r>
              <a:rPr lang="en-US" sz="3200" dirty="0" smtClean="0">
                <a:hlinkClick r:id="rId3"/>
              </a:rPr>
              <a:t> Work </a:t>
            </a:r>
            <a:r>
              <a:rPr lang="en-US" sz="3200" dirty="0">
                <a:hlinkClick r:id="rId3"/>
              </a:rPr>
              <a:t>T</a:t>
            </a:r>
            <a:r>
              <a:rPr lang="en-US" sz="3200" dirty="0" smtClean="0">
                <a:hlinkClick r:id="rId3"/>
              </a:rPr>
              <a:t>ogether?</a:t>
            </a:r>
            <a:endParaRPr lang="en-US" sz="3200" dirty="0"/>
          </a:p>
        </p:txBody>
      </p:sp>
      <p:sp>
        <p:nvSpPr>
          <p:cNvPr id="5"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64315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76" y="586188"/>
            <a:ext cx="7886700" cy="1325563"/>
          </a:xfrm>
        </p:spPr>
        <p:txBody>
          <a:bodyPr>
            <a:normAutofit fontScale="90000"/>
          </a:bodyPr>
          <a:lstStyle/>
          <a:p>
            <a:pPr algn="ctr"/>
            <a:r>
              <a:rPr lang="en-US" dirty="0" smtClean="0"/>
              <a:t>Why are we talking about copyright? Aren’t we here to talk about OER?</a:t>
            </a:r>
            <a:endParaRPr lang="en-US" dirty="0"/>
          </a:p>
        </p:txBody>
      </p:sp>
      <p:sp>
        <p:nvSpPr>
          <p:cNvPr id="3" name="Content Placeholder 2"/>
          <p:cNvSpPr>
            <a:spLocks noGrp="1"/>
          </p:cNvSpPr>
          <p:nvPr>
            <p:ph idx="1"/>
          </p:nvPr>
        </p:nvSpPr>
        <p:spPr>
          <a:xfrm>
            <a:off x="628650" y="2366327"/>
            <a:ext cx="7886700" cy="4351338"/>
          </a:xfrm>
        </p:spPr>
        <p:txBody>
          <a:bodyPr/>
          <a:lstStyle/>
          <a:p>
            <a:r>
              <a:rPr lang="en-US" dirty="0" smtClean="0"/>
              <a:t>Most OER materials have Creative Commons licenses</a:t>
            </a:r>
          </a:p>
          <a:p>
            <a:r>
              <a:rPr lang="en-US" dirty="0" smtClean="0"/>
              <a:t>This means they can be used freely and, in many cases, revised</a:t>
            </a:r>
          </a:p>
          <a:p>
            <a:r>
              <a:rPr lang="en-US" dirty="0" smtClean="0"/>
              <a:t>They can be reworked to fit your needs for your class</a:t>
            </a:r>
          </a:p>
        </p:txBody>
      </p:sp>
      <p:sp>
        <p:nvSpPr>
          <p:cNvPr id="5" name="Content Placeholder 16"/>
          <p:cNvSpPr txBox="1">
            <a:spLocks/>
          </p:cNvSpPr>
          <p:nvPr/>
        </p:nvSpPr>
        <p:spPr>
          <a:xfrm>
            <a:off x="6644639" y="6228348"/>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3042533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70" y="607973"/>
            <a:ext cx="7886700" cy="919724"/>
          </a:xfrm>
        </p:spPr>
        <p:txBody>
          <a:bodyPr>
            <a:normAutofit/>
          </a:bodyPr>
          <a:lstStyle/>
          <a:p>
            <a:pPr algn="ctr"/>
            <a:r>
              <a:rPr lang="en-US" dirty="0" smtClean="0"/>
              <a:t>Stretching Copyright…</a:t>
            </a:r>
            <a:endParaRPr lang="en-US" dirty="0"/>
          </a:p>
        </p:txBody>
      </p:sp>
      <p:sp>
        <p:nvSpPr>
          <p:cNvPr id="3" name="Content Placeholder 2"/>
          <p:cNvSpPr>
            <a:spLocks noGrp="1"/>
          </p:cNvSpPr>
          <p:nvPr>
            <p:ph idx="1"/>
          </p:nvPr>
        </p:nvSpPr>
        <p:spPr>
          <a:xfrm>
            <a:off x="628650" y="1946010"/>
            <a:ext cx="7886700" cy="3620582"/>
          </a:xfrm>
        </p:spPr>
        <p:txBody>
          <a:bodyPr>
            <a:normAutofit/>
          </a:bodyPr>
          <a:lstStyle/>
          <a:p>
            <a:r>
              <a:rPr lang="en-US" sz="2400" dirty="0"/>
              <a:t>Joseph </a:t>
            </a:r>
            <a:r>
              <a:rPr lang="en-US" sz="2400" dirty="0" err="1"/>
              <a:t>Donica</a:t>
            </a:r>
            <a:r>
              <a:rPr lang="en-US" sz="2400" dirty="0"/>
              <a:t>, assistant professor of English at Bronx Community College, said during a panel at the Modern Language Association convention last week that he embraced OER once he was "over waiting a month for students to buy books, and over clearly just breaking every copyright rule in the book</a:t>
            </a:r>
            <a:r>
              <a:rPr lang="en-US" sz="2400" dirty="0" smtClean="0"/>
              <a:t>.“</a:t>
            </a:r>
          </a:p>
          <a:p>
            <a:endParaRPr lang="en-US" dirty="0"/>
          </a:p>
          <a:p>
            <a:endParaRPr lang="en-US" dirty="0" smtClean="0"/>
          </a:p>
        </p:txBody>
      </p:sp>
      <p:sp>
        <p:nvSpPr>
          <p:cNvPr id="5" name="Rectangle 4"/>
          <p:cNvSpPr/>
          <p:nvPr/>
        </p:nvSpPr>
        <p:spPr>
          <a:xfrm>
            <a:off x="3351125" y="5358843"/>
            <a:ext cx="5983794" cy="415498"/>
          </a:xfrm>
          <a:prstGeom prst="rect">
            <a:avLst/>
          </a:prstGeom>
        </p:spPr>
        <p:txBody>
          <a:bodyPr wrap="square">
            <a:spAutoFit/>
          </a:bodyPr>
          <a:lstStyle/>
          <a:p>
            <a:r>
              <a:rPr lang="en-US" sz="1050" dirty="0">
                <a:hlinkClick r:id="rId3"/>
              </a:rPr>
              <a:t>https://</a:t>
            </a:r>
            <a:r>
              <a:rPr lang="en-US" sz="1050" dirty="0" smtClean="0">
                <a:hlinkClick r:id="rId3"/>
              </a:rPr>
              <a:t>www.insidehighered.com/digital-learning/article/2018/01/10/finding-oer-remains-challenging-solutions-abound</a:t>
            </a:r>
            <a:r>
              <a:rPr lang="en-US" sz="1050" dirty="0" smtClean="0"/>
              <a:t> </a:t>
            </a:r>
            <a:endParaRPr lang="en-US" sz="1050" dirty="0"/>
          </a:p>
        </p:txBody>
      </p:sp>
      <p:sp>
        <p:nvSpPr>
          <p:cNvPr id="7"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557381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36348" y="5427004"/>
            <a:ext cx="4707652" cy="369332"/>
          </a:xfrm>
          <a:prstGeom prst="rect">
            <a:avLst/>
          </a:prstGeom>
        </p:spPr>
        <p:txBody>
          <a:bodyPr wrap="square">
            <a:spAutoFit/>
          </a:bodyPr>
          <a:lstStyle/>
          <a:p>
            <a:r>
              <a:rPr lang="en-US" sz="900" dirty="0" smtClean="0"/>
              <a:t>Adapted from “Open Education Leadership Summit 2014”  Kim </a:t>
            </a:r>
            <a:r>
              <a:rPr lang="en-US" sz="900" dirty="0" err="1" smtClean="0"/>
              <a:t>Thanos</a:t>
            </a:r>
            <a:r>
              <a:rPr lang="en-US" sz="900" dirty="0" smtClean="0"/>
              <a:t> and David </a:t>
            </a:r>
            <a:r>
              <a:rPr lang="en-US" sz="900" dirty="0"/>
              <a:t>Wiley. </a:t>
            </a:r>
            <a:r>
              <a:rPr lang="en-US" sz="900" dirty="0">
                <a:hlinkClick r:id="rId3"/>
              </a:rPr>
              <a:t>https://</a:t>
            </a:r>
            <a:r>
              <a:rPr lang="en-US" sz="900" dirty="0" smtClean="0">
                <a:hlinkClick r:id="rId3"/>
              </a:rPr>
              <a:t>www.slideshare.net/kythanos/opened-leader-summit-effective-oer-projects</a:t>
            </a:r>
            <a:r>
              <a:rPr lang="en-US" sz="900" dirty="0" smtClean="0"/>
              <a:t>  CC BY </a:t>
            </a:r>
            <a:endParaRPr lang="en-US" sz="900" dirty="0"/>
          </a:p>
        </p:txBody>
      </p:sp>
      <p:sp>
        <p:nvSpPr>
          <p:cNvPr id="8"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
        <p:nvSpPr>
          <p:cNvPr id="11" name="Rectangle 10"/>
          <p:cNvSpPr/>
          <p:nvPr/>
        </p:nvSpPr>
        <p:spPr>
          <a:xfrm>
            <a:off x="944880" y="3633661"/>
            <a:ext cx="1821180" cy="574587"/>
          </a:xfrm>
          <a:prstGeom prst="rect">
            <a:avLst/>
          </a:prstGeom>
          <a:solidFill>
            <a:srgbClr val="002060"/>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Remix</a:t>
            </a:r>
            <a:endParaRPr lang="en-US" sz="2400" dirty="0"/>
          </a:p>
        </p:txBody>
      </p:sp>
      <p:sp>
        <p:nvSpPr>
          <p:cNvPr id="13" name="Content Placeholder 12"/>
          <p:cNvSpPr>
            <a:spLocks noGrp="1"/>
          </p:cNvSpPr>
          <p:nvPr>
            <p:ph idx="1"/>
          </p:nvPr>
        </p:nvSpPr>
        <p:spPr>
          <a:xfrm>
            <a:off x="944880" y="2884378"/>
            <a:ext cx="1821180" cy="629593"/>
          </a:xfrm>
          <a:prstGeom prst="rect">
            <a:avLst/>
          </a:prstGeom>
          <a:solidFill>
            <a:srgbClr val="002060"/>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indent="0" algn="ctr">
              <a:buNone/>
            </a:pPr>
            <a:r>
              <a:rPr lang="en-US" sz="2400" dirty="0" smtClean="0"/>
              <a:t>Revise</a:t>
            </a:r>
            <a:endParaRPr lang="en-US" sz="2400" dirty="0"/>
          </a:p>
        </p:txBody>
      </p:sp>
      <p:sp>
        <p:nvSpPr>
          <p:cNvPr id="14" name="Rectangle 13"/>
          <p:cNvSpPr/>
          <p:nvPr/>
        </p:nvSpPr>
        <p:spPr>
          <a:xfrm>
            <a:off x="944880" y="2230262"/>
            <a:ext cx="1821180" cy="556480"/>
          </a:xfrm>
          <a:prstGeom prst="rect">
            <a:avLst/>
          </a:prstGeom>
          <a:solidFill>
            <a:srgbClr val="002060"/>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Reuse</a:t>
            </a:r>
            <a:endParaRPr lang="en-US" sz="2400" dirty="0"/>
          </a:p>
        </p:txBody>
      </p:sp>
      <p:sp>
        <p:nvSpPr>
          <p:cNvPr id="15" name="Rectangle 14"/>
          <p:cNvSpPr/>
          <p:nvPr/>
        </p:nvSpPr>
        <p:spPr>
          <a:xfrm>
            <a:off x="944880" y="1596109"/>
            <a:ext cx="1821180" cy="518380"/>
          </a:xfrm>
          <a:prstGeom prst="rect">
            <a:avLst/>
          </a:prstGeom>
          <a:solidFill>
            <a:srgbClr val="002060"/>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Retain</a:t>
            </a:r>
            <a:endParaRPr lang="en-US" sz="2400" dirty="0"/>
          </a:p>
        </p:txBody>
      </p:sp>
      <p:sp>
        <p:nvSpPr>
          <p:cNvPr id="16" name="Rectangle 15"/>
          <p:cNvSpPr/>
          <p:nvPr/>
        </p:nvSpPr>
        <p:spPr>
          <a:xfrm>
            <a:off x="944880" y="4298004"/>
            <a:ext cx="1821180" cy="591533"/>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Redistribute</a:t>
            </a:r>
            <a:endParaRPr lang="en-US" sz="2400" dirty="0"/>
          </a:p>
        </p:txBody>
      </p:sp>
      <p:sp>
        <p:nvSpPr>
          <p:cNvPr id="17" name="Rectangle 16"/>
          <p:cNvSpPr/>
          <p:nvPr/>
        </p:nvSpPr>
        <p:spPr>
          <a:xfrm>
            <a:off x="3131820" y="1599082"/>
            <a:ext cx="4823460" cy="518380"/>
          </a:xfrm>
          <a:prstGeom prst="rect">
            <a:avLst/>
          </a:prstGeom>
          <a:solidFill>
            <a:schemeClr val="accent4"/>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solidFill>
                  <a:schemeClr val="tx1"/>
                </a:solidFill>
              </a:rPr>
              <a:t>Make, own, and control your own copy of the content</a:t>
            </a:r>
            <a:endParaRPr lang="en-US" sz="1400" dirty="0">
              <a:solidFill>
                <a:schemeClr val="tx1"/>
              </a:solidFill>
            </a:endParaRPr>
          </a:p>
        </p:txBody>
      </p:sp>
      <p:sp>
        <p:nvSpPr>
          <p:cNvPr id="18" name="Rectangle 17"/>
          <p:cNvSpPr/>
          <p:nvPr/>
        </p:nvSpPr>
        <p:spPr>
          <a:xfrm>
            <a:off x="3131820" y="2230156"/>
            <a:ext cx="4823460" cy="539574"/>
          </a:xfrm>
          <a:prstGeom prst="rect">
            <a:avLst/>
          </a:prstGeom>
          <a:solidFill>
            <a:srgbClr val="FFC00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solidFill>
                  <a:schemeClr val="tx1"/>
                </a:solidFill>
              </a:rPr>
              <a:t>Use the content in its unaltered form</a:t>
            </a:r>
            <a:endParaRPr lang="en-US" sz="1400" dirty="0">
              <a:solidFill>
                <a:schemeClr val="tx1"/>
              </a:solidFill>
            </a:endParaRPr>
          </a:p>
        </p:txBody>
      </p:sp>
      <p:sp>
        <p:nvSpPr>
          <p:cNvPr id="19" name="Rectangle 18"/>
          <p:cNvSpPr/>
          <p:nvPr/>
        </p:nvSpPr>
        <p:spPr>
          <a:xfrm>
            <a:off x="3131820" y="2884378"/>
            <a:ext cx="4823460" cy="612422"/>
          </a:xfrm>
          <a:prstGeom prst="rect">
            <a:avLst/>
          </a:prstGeom>
          <a:solidFill>
            <a:srgbClr val="FFC00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solidFill>
                  <a:schemeClr val="tx1"/>
                </a:solidFill>
              </a:rPr>
              <a:t>Adapt, adjust, modify, improve, or alter the content</a:t>
            </a:r>
            <a:endParaRPr lang="en-US" sz="1400" dirty="0">
              <a:solidFill>
                <a:schemeClr val="tx1"/>
              </a:solidFill>
            </a:endParaRPr>
          </a:p>
        </p:txBody>
      </p:sp>
      <p:sp>
        <p:nvSpPr>
          <p:cNvPr id="20" name="Rectangle 19"/>
          <p:cNvSpPr/>
          <p:nvPr/>
        </p:nvSpPr>
        <p:spPr>
          <a:xfrm>
            <a:off x="3131820" y="3633661"/>
            <a:ext cx="4823460" cy="548675"/>
          </a:xfrm>
          <a:prstGeom prst="rect">
            <a:avLst/>
          </a:prstGeom>
          <a:solidFill>
            <a:srgbClr val="FFC00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solidFill>
                  <a:schemeClr val="tx1"/>
                </a:solidFill>
              </a:rPr>
              <a:t>Combine the original or revised content with other OER to create something new</a:t>
            </a:r>
            <a:endParaRPr lang="en-US" sz="1400" dirty="0">
              <a:solidFill>
                <a:schemeClr val="tx1"/>
              </a:solidFill>
            </a:endParaRPr>
          </a:p>
        </p:txBody>
      </p:sp>
      <p:sp>
        <p:nvSpPr>
          <p:cNvPr id="21" name="Rectangle 20"/>
          <p:cNvSpPr/>
          <p:nvPr/>
        </p:nvSpPr>
        <p:spPr>
          <a:xfrm>
            <a:off x="3131820" y="4298003"/>
            <a:ext cx="4823460" cy="591534"/>
          </a:xfrm>
          <a:prstGeom prst="rect">
            <a:avLst/>
          </a:prstGeom>
          <a:solidFill>
            <a:srgbClr val="FFC00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solidFill>
                  <a:schemeClr val="tx1"/>
                </a:solidFill>
              </a:rPr>
              <a:t>Share your copies of the original content, revisions, or remixes with others</a:t>
            </a:r>
            <a:endParaRPr lang="en-US" sz="1400" dirty="0">
              <a:solidFill>
                <a:schemeClr val="tx1"/>
              </a:solidFill>
            </a:endParaRPr>
          </a:p>
        </p:txBody>
      </p:sp>
      <p:sp>
        <p:nvSpPr>
          <p:cNvPr id="23" name="Title 22"/>
          <p:cNvSpPr>
            <a:spLocks noGrp="1"/>
          </p:cNvSpPr>
          <p:nvPr>
            <p:ph type="title"/>
          </p:nvPr>
        </p:nvSpPr>
        <p:spPr>
          <a:xfrm>
            <a:off x="1729740" y="442647"/>
            <a:ext cx="6309360" cy="955303"/>
          </a:xfrm>
        </p:spPr>
        <p:txBody>
          <a:bodyPr>
            <a:normAutofit/>
          </a:bodyPr>
          <a:lstStyle/>
          <a:p>
            <a:r>
              <a:rPr lang="en-US" sz="3600" dirty="0" smtClean="0"/>
              <a:t>5Rs: The Powerful Rights of Open</a:t>
            </a:r>
            <a:endParaRPr lang="en-US" sz="3600" dirty="0"/>
          </a:p>
        </p:txBody>
      </p:sp>
      <p:pic>
        <p:nvPicPr>
          <p:cNvPr id="1030" name="Picture 6" descr="https://upload.wikimedia.org/wikipedia/commons/thumb/a/a3/Cc.logo.circle.svg/150px-Cc.logo.circl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0" y="633112"/>
            <a:ext cx="575945" cy="57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260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591" y="56053"/>
            <a:ext cx="7117041" cy="818941"/>
          </a:xfrm>
        </p:spPr>
        <p:txBody>
          <a:bodyPr>
            <a:normAutofit/>
          </a:bodyPr>
          <a:lstStyle/>
          <a:p>
            <a:pPr algn="ctr"/>
            <a:r>
              <a:rPr lang="en-US" sz="4000" dirty="0" smtClean="0"/>
              <a:t>Creative Commons Licenses</a:t>
            </a:r>
            <a:endParaRPr lang="en-US" sz="4000" dirty="0"/>
          </a:p>
        </p:txBody>
      </p:sp>
      <p:pic>
        <p:nvPicPr>
          <p:cNvPr id="6146" name="Picture 2" descr="Creative Commons Licens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718700" y="917634"/>
            <a:ext cx="1192352" cy="420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184463" y="850389"/>
            <a:ext cx="6534237" cy="5024062"/>
          </a:xfrm>
        </p:spPr>
        <p:txBody>
          <a:bodyPr>
            <a:normAutofit/>
          </a:bodyPr>
          <a:lstStyle/>
          <a:p>
            <a:pPr marL="285750" indent="-285750">
              <a:buFont typeface="Arial" panose="020B0604020202020204" pitchFamily="34" charset="0"/>
              <a:buChar char="•"/>
            </a:pPr>
            <a:r>
              <a:rPr lang="en-US" b="1" dirty="0" smtClean="0"/>
              <a:t>CC BY</a:t>
            </a:r>
          </a:p>
          <a:p>
            <a:pPr marL="742950" lvl="1" indent="-285750">
              <a:buFont typeface="Arial" panose="020B0604020202020204" pitchFamily="34" charset="0"/>
              <a:buChar char="•"/>
            </a:pPr>
            <a:r>
              <a:rPr lang="en-US" sz="1100" dirty="0"/>
              <a:t>All CC licenses require that others who use your work in any way must give you credit the way you request, but not in a way that suggests you endorse them or their use. If they want to use your work without giving you credit or for endorsement purposes, they must get your permission first.</a:t>
            </a:r>
            <a:endParaRPr lang="en-US" sz="1100" dirty="0" smtClean="0"/>
          </a:p>
          <a:p>
            <a:pPr marL="285750" indent="-285750">
              <a:buFont typeface="Arial" panose="020B0604020202020204" pitchFamily="34" charset="0"/>
              <a:buChar char="•"/>
            </a:pPr>
            <a:r>
              <a:rPr lang="en-US" b="1" dirty="0" smtClean="0"/>
              <a:t>CC BY </a:t>
            </a:r>
            <a:r>
              <a:rPr lang="en-US" b="1" dirty="0" err="1" smtClean="0"/>
              <a:t>ShareAlike</a:t>
            </a:r>
            <a:endParaRPr lang="en-US" b="1" dirty="0" smtClean="0"/>
          </a:p>
          <a:p>
            <a:pPr marL="742950" lvl="1" indent="-285750">
              <a:buFont typeface="Arial" panose="020B0604020202020204" pitchFamily="34" charset="0"/>
              <a:buChar char="•"/>
            </a:pPr>
            <a:r>
              <a:rPr lang="en-US" sz="1100" dirty="0"/>
              <a:t>You let others copy, distribute, display, perform, and modify your work, as long as they distribute any modified work on the same terms. If they want to distribute modified works under other terms, they must get your permission first.</a:t>
            </a:r>
            <a:endParaRPr lang="en-US" sz="1100" dirty="0" smtClean="0"/>
          </a:p>
          <a:p>
            <a:pPr marL="285750" indent="-285750">
              <a:buFont typeface="Arial" panose="020B0604020202020204" pitchFamily="34" charset="0"/>
              <a:buChar char="•"/>
            </a:pPr>
            <a:r>
              <a:rPr lang="en-US" b="1" dirty="0" smtClean="0"/>
              <a:t>CC BY </a:t>
            </a:r>
            <a:r>
              <a:rPr lang="en-US" b="1" dirty="0" err="1" smtClean="0"/>
              <a:t>NonCommercial</a:t>
            </a:r>
            <a:endParaRPr lang="en-US" b="1" dirty="0" smtClean="0"/>
          </a:p>
          <a:p>
            <a:pPr marL="742950" lvl="1" indent="-285750">
              <a:buFont typeface="Arial" panose="020B0604020202020204" pitchFamily="34" charset="0"/>
              <a:buChar char="•"/>
            </a:pPr>
            <a:r>
              <a:rPr lang="en-US" sz="1100" dirty="0"/>
              <a:t>You let others copy, distribute, display, perform, and (unless you have chosen </a:t>
            </a:r>
            <a:r>
              <a:rPr lang="en-US" sz="1100" dirty="0" err="1"/>
              <a:t>NoDerivatives</a:t>
            </a:r>
            <a:r>
              <a:rPr lang="en-US" sz="1100" dirty="0"/>
              <a:t>) modify and use your work for any purpose other than commercially unless they get your permission first</a:t>
            </a:r>
            <a:r>
              <a:rPr lang="en-US" sz="1200" dirty="0"/>
              <a:t>.</a:t>
            </a:r>
            <a:endParaRPr lang="en-US" sz="1200" dirty="0" smtClean="0"/>
          </a:p>
          <a:p>
            <a:pPr marL="285750" indent="-285750">
              <a:buFont typeface="Arial" panose="020B0604020202020204" pitchFamily="34" charset="0"/>
              <a:buChar char="•"/>
            </a:pPr>
            <a:r>
              <a:rPr lang="en-US" b="1" dirty="0" smtClean="0"/>
              <a:t>CC BY </a:t>
            </a:r>
            <a:r>
              <a:rPr lang="en-US" b="1" dirty="0" err="1" smtClean="0"/>
              <a:t>NoDerivatives</a:t>
            </a:r>
            <a:endParaRPr lang="en-US" b="1" dirty="0" smtClean="0"/>
          </a:p>
          <a:p>
            <a:pPr marL="742950" lvl="1" indent="-285750">
              <a:buFont typeface="Arial" panose="020B0604020202020204" pitchFamily="34" charset="0"/>
              <a:buChar char="•"/>
            </a:pPr>
            <a:r>
              <a:rPr lang="en-US" sz="1100" dirty="0"/>
              <a:t>You let others copy, distribute, display and perform only original copies of your work. If they want to modify your work, they must get your permission first.</a:t>
            </a:r>
            <a:endParaRPr lang="en-US" sz="1100" dirty="0" smtClean="0"/>
          </a:p>
          <a:p>
            <a:pPr marL="285750" indent="-285750">
              <a:buFont typeface="Arial" panose="020B0604020202020204" pitchFamily="34" charset="0"/>
              <a:buChar char="•"/>
            </a:pPr>
            <a:r>
              <a:rPr lang="en-US" b="1" dirty="0" smtClean="0"/>
              <a:t>CC BY </a:t>
            </a:r>
            <a:r>
              <a:rPr lang="en-US" b="1" dirty="0" err="1" smtClean="0"/>
              <a:t>NonCommercial</a:t>
            </a:r>
            <a:r>
              <a:rPr lang="en-US" b="1" dirty="0" smtClean="0"/>
              <a:t> </a:t>
            </a:r>
            <a:r>
              <a:rPr lang="en-US" b="1" dirty="0" err="1" smtClean="0"/>
              <a:t>ShareAlike</a:t>
            </a:r>
            <a:endParaRPr lang="en-US" b="1" dirty="0" smtClean="0"/>
          </a:p>
          <a:p>
            <a:pPr marL="742950" lvl="1" indent="-285750">
              <a:buFont typeface="Arial" panose="020B0604020202020204" pitchFamily="34" charset="0"/>
              <a:buChar char="•"/>
            </a:pPr>
            <a:r>
              <a:rPr lang="en-US" sz="1200" dirty="0" smtClean="0"/>
              <a:t>You let others remix, tweak, and build upon your work non-commercially, as long as they credit you and license their new creations under the identical terms.</a:t>
            </a:r>
          </a:p>
          <a:p>
            <a:pPr marL="285750" indent="-285750">
              <a:buFont typeface="Arial" panose="020B0604020202020204" pitchFamily="34" charset="0"/>
              <a:buChar char="•"/>
            </a:pPr>
            <a:r>
              <a:rPr lang="en-US" b="1" dirty="0" smtClean="0"/>
              <a:t>CC BY </a:t>
            </a:r>
            <a:r>
              <a:rPr lang="en-US" b="1" dirty="0" err="1" smtClean="0"/>
              <a:t>NonCommercial</a:t>
            </a:r>
            <a:r>
              <a:rPr lang="en-US" b="1" dirty="0" smtClean="0"/>
              <a:t> </a:t>
            </a:r>
            <a:r>
              <a:rPr lang="en-US" b="1" dirty="0" err="1" smtClean="0"/>
              <a:t>NoDerivatives</a:t>
            </a:r>
            <a:endParaRPr lang="en-US" b="1" dirty="0" smtClean="0"/>
          </a:p>
          <a:p>
            <a:pPr marL="742950" lvl="1" indent="-285750">
              <a:buFont typeface="Arial" panose="020B0604020202020204" pitchFamily="34" charset="0"/>
              <a:buChar char="•"/>
            </a:pPr>
            <a:r>
              <a:rPr lang="en-US" sz="1200" dirty="0" smtClean="0"/>
              <a:t>The most </a:t>
            </a:r>
            <a:r>
              <a:rPr lang="en-US" sz="1200" dirty="0"/>
              <a:t>restrictive of </a:t>
            </a:r>
            <a:r>
              <a:rPr lang="en-US" sz="1200" dirty="0" smtClean="0"/>
              <a:t>the </a:t>
            </a:r>
            <a:r>
              <a:rPr lang="en-US" sz="1200" dirty="0"/>
              <a:t>six main </a:t>
            </a:r>
            <a:r>
              <a:rPr lang="en-US" sz="1200" dirty="0" smtClean="0"/>
              <a:t>licenses.  You allow </a:t>
            </a:r>
            <a:r>
              <a:rPr lang="en-US" sz="1200" dirty="0"/>
              <a:t>others to download your works and share them with others as long as they credit you, but they can’t change them in any way or use them commercially.</a:t>
            </a:r>
          </a:p>
        </p:txBody>
      </p:sp>
      <p:pic>
        <p:nvPicPr>
          <p:cNvPr id="5" name="Picture 4"/>
          <p:cNvPicPr>
            <a:picLocks noChangeAspect="1"/>
          </p:cNvPicPr>
          <p:nvPr/>
        </p:nvPicPr>
        <p:blipFill>
          <a:blip r:embed="rId4"/>
          <a:stretch>
            <a:fillRect/>
          </a:stretch>
        </p:blipFill>
        <p:spPr>
          <a:xfrm>
            <a:off x="6711503" y="2489514"/>
            <a:ext cx="1192352" cy="420033"/>
          </a:xfrm>
          <a:prstGeom prst="rect">
            <a:avLst/>
          </a:prstGeom>
        </p:spPr>
      </p:pic>
      <p:pic>
        <p:nvPicPr>
          <p:cNvPr id="6148" name="Picture 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700" y="1753517"/>
            <a:ext cx="1192352" cy="4200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700" y="3299932"/>
            <a:ext cx="1219095" cy="42945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1503" y="4104034"/>
            <a:ext cx="1192352" cy="42003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0650" y="4923873"/>
            <a:ext cx="1192352" cy="420033"/>
          </a:xfrm>
          <a:prstGeom prst="rect">
            <a:avLst/>
          </a:prstGeom>
          <a:noFill/>
          <a:extLst>
            <a:ext uri="{909E8E84-426E-40DD-AFC4-6F175D3DCCD1}">
              <a14:hiddenFill xmlns:a14="http://schemas.microsoft.com/office/drawing/2010/main">
                <a:solidFill>
                  <a:srgbClr val="FFFFFF"/>
                </a:solidFill>
              </a14:hiddenFill>
            </a:ext>
          </a:extLst>
        </p:spPr>
      </p:pic>
      <p:sp>
        <p:nvSpPr>
          <p:cNvPr id="7" name="Up Arrow 6"/>
          <p:cNvSpPr/>
          <p:nvPr/>
        </p:nvSpPr>
        <p:spPr>
          <a:xfrm>
            <a:off x="8241443" y="1175732"/>
            <a:ext cx="484632" cy="262446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10800000">
            <a:off x="8218553" y="4104034"/>
            <a:ext cx="484632" cy="120885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8028632" y="907390"/>
            <a:ext cx="966766" cy="307777"/>
          </a:xfrm>
          <a:prstGeom prst="rect">
            <a:avLst/>
          </a:prstGeom>
          <a:noFill/>
        </p:spPr>
        <p:txBody>
          <a:bodyPr wrap="square" rtlCol="0">
            <a:spAutoFit/>
          </a:bodyPr>
          <a:lstStyle/>
          <a:p>
            <a:r>
              <a:rPr lang="en-US" sz="1400" b="1" dirty="0" smtClean="0"/>
              <a:t>More free</a:t>
            </a:r>
            <a:endParaRPr lang="en-US" sz="1400" b="1" dirty="0"/>
          </a:p>
        </p:txBody>
      </p:sp>
      <p:sp>
        <p:nvSpPr>
          <p:cNvPr id="10" name="Rectangle 9"/>
          <p:cNvSpPr/>
          <p:nvPr/>
        </p:nvSpPr>
        <p:spPr>
          <a:xfrm>
            <a:off x="8071210" y="5343906"/>
            <a:ext cx="825098" cy="307777"/>
          </a:xfrm>
          <a:prstGeom prst="rect">
            <a:avLst/>
          </a:prstGeom>
        </p:spPr>
        <p:txBody>
          <a:bodyPr wrap="none">
            <a:spAutoFit/>
          </a:bodyPr>
          <a:lstStyle/>
          <a:p>
            <a:r>
              <a:rPr lang="en-US" sz="1400" b="1" dirty="0" smtClean="0"/>
              <a:t>Less </a:t>
            </a:r>
            <a:r>
              <a:rPr lang="en-US" sz="1400" b="1" dirty="0"/>
              <a:t>free</a:t>
            </a:r>
          </a:p>
        </p:txBody>
      </p:sp>
      <p:sp>
        <p:nvSpPr>
          <p:cNvPr id="16"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914315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787" y="122541"/>
            <a:ext cx="7886700" cy="1755077"/>
          </a:xfrm>
        </p:spPr>
        <p:txBody>
          <a:bodyPr>
            <a:normAutofit/>
          </a:bodyPr>
          <a:lstStyle/>
          <a:p>
            <a:pPr algn="ctr"/>
            <a:r>
              <a:rPr lang="en-US" dirty="0" smtClean="0"/>
              <a:t>Copyright vs. </a:t>
            </a:r>
            <a:br>
              <a:rPr lang="en-US" dirty="0" smtClean="0"/>
            </a:br>
            <a:r>
              <a:rPr lang="en-US" dirty="0" smtClean="0"/>
              <a:t>Creative Commons/ Open</a:t>
            </a:r>
            <a:endParaRPr lang="en-US" dirty="0"/>
          </a:p>
        </p:txBody>
      </p:sp>
      <p:sp>
        <p:nvSpPr>
          <p:cNvPr id="3" name="Content Placeholder 2"/>
          <p:cNvSpPr>
            <a:spLocks noGrp="1"/>
          </p:cNvSpPr>
          <p:nvPr>
            <p:ph idx="1"/>
          </p:nvPr>
        </p:nvSpPr>
        <p:spPr>
          <a:xfrm>
            <a:off x="587787" y="2070741"/>
            <a:ext cx="7886700" cy="3188258"/>
          </a:xfrm>
        </p:spPr>
        <p:txBody>
          <a:bodyPr>
            <a:normAutofit lnSpcReduction="10000"/>
          </a:bodyPr>
          <a:lstStyle/>
          <a:p>
            <a:r>
              <a:rPr lang="en-US" dirty="0"/>
              <a:t>Openly licensed materials can be used and reused legally in more ways than traditionally copyrighted materials.*</a:t>
            </a:r>
          </a:p>
          <a:p>
            <a:pPr lvl="1"/>
            <a:r>
              <a:rPr lang="en-US" dirty="0" smtClean="0"/>
              <a:t>The Creative Commons encourages the sharing of ideas and research</a:t>
            </a:r>
          </a:p>
          <a:p>
            <a:pPr lvl="1"/>
            <a:r>
              <a:rPr lang="en-US" dirty="0" smtClean="0"/>
              <a:t>“Traditional” copyright has become more restrictive rather than less</a:t>
            </a:r>
          </a:p>
          <a:p>
            <a:pPr lvl="1"/>
            <a:r>
              <a:rPr lang="en-US" dirty="0" smtClean="0"/>
              <a:t>The Creative Commons idea is integral to the growth of the OER movement.</a:t>
            </a:r>
          </a:p>
          <a:p>
            <a:pPr marL="457200" lvl="1" indent="0">
              <a:buNone/>
            </a:pPr>
            <a:endParaRPr lang="en-US" sz="1100" dirty="0"/>
          </a:p>
        </p:txBody>
      </p:sp>
      <p:sp>
        <p:nvSpPr>
          <p:cNvPr id="5" name="TextBox 4"/>
          <p:cNvSpPr txBox="1"/>
          <p:nvPr/>
        </p:nvSpPr>
        <p:spPr>
          <a:xfrm>
            <a:off x="4732020" y="5394960"/>
            <a:ext cx="4953000" cy="400110"/>
          </a:xfrm>
          <a:prstGeom prst="rect">
            <a:avLst/>
          </a:prstGeom>
          <a:noFill/>
        </p:spPr>
        <p:txBody>
          <a:bodyPr wrap="square" rtlCol="0">
            <a:spAutoFit/>
          </a:bodyPr>
          <a:lstStyle/>
          <a:p>
            <a:r>
              <a:rPr lang="en-US" sz="1000" dirty="0" smtClean="0">
                <a:solidFill>
                  <a:prstClr val="black"/>
                </a:solidFill>
              </a:rPr>
              <a:t>*  "</a:t>
            </a:r>
            <a:r>
              <a:rPr lang="en-US" sz="1000" dirty="0">
                <a:solidFill>
                  <a:prstClr val="black"/>
                </a:solidFill>
              </a:rPr>
              <a:t>An Introduction to Open Educational Resources"  Abbey Elder. </a:t>
            </a:r>
            <a:r>
              <a:rPr lang="en-US" sz="1000" dirty="0">
                <a:solidFill>
                  <a:prstClr val="black"/>
                </a:solidFill>
                <a:hlinkClick r:id="rId3"/>
              </a:rPr>
              <a:t>https://www.youtube.com/watch?v=NtJmakm1-zc&amp;feature=youtu.be</a:t>
            </a:r>
            <a:r>
              <a:rPr lang="en-US" sz="1000" dirty="0">
                <a:solidFill>
                  <a:prstClr val="black"/>
                </a:solidFill>
              </a:rPr>
              <a:t>   CC BY 4.0 </a:t>
            </a:r>
            <a:endParaRPr lang="en-US" sz="1000" dirty="0"/>
          </a:p>
        </p:txBody>
      </p:sp>
      <p:sp>
        <p:nvSpPr>
          <p:cNvPr id="7" name="Content Placeholder 16"/>
          <p:cNvSpPr txBox="1">
            <a:spLocks/>
          </p:cNvSpPr>
          <p:nvPr/>
        </p:nvSpPr>
        <p:spPr>
          <a:xfrm>
            <a:off x="6644639" y="623837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584969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udent Achievement: No Significant&#10;Difference&#10;“In three key measures of student success—course completion,&#10;final grade o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4301" y="1115897"/>
            <a:ext cx="6555398" cy="31847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59724" y="5256182"/>
            <a:ext cx="6084276" cy="400110"/>
          </a:xfrm>
          <a:prstGeom prst="rect">
            <a:avLst/>
          </a:prstGeom>
        </p:spPr>
        <p:txBody>
          <a:bodyPr wrap="square">
            <a:spAutoFit/>
          </a:bodyPr>
          <a:lstStyle/>
          <a:p>
            <a:r>
              <a:rPr lang="en-US" sz="1000" dirty="0" smtClean="0"/>
              <a:t>“Open education resources (</a:t>
            </a:r>
            <a:r>
              <a:rPr lang="en-US" sz="1000" dirty="0" err="1" smtClean="0"/>
              <a:t>oer</a:t>
            </a:r>
            <a:r>
              <a:rPr lang="en-US" sz="1000" dirty="0" smtClean="0"/>
              <a:t>)” Rosario </a:t>
            </a:r>
            <a:r>
              <a:rPr lang="en-US" sz="1000" dirty="0" err="1" smtClean="0"/>
              <a:t>Passos</a:t>
            </a:r>
            <a:r>
              <a:rPr lang="en-US" sz="1000" dirty="0" smtClean="0"/>
              <a:t>.  </a:t>
            </a:r>
            <a:r>
              <a:rPr lang="en-US" sz="1000" dirty="0" smtClean="0">
                <a:hlinkClick r:id="rId4"/>
              </a:rPr>
              <a:t>https</a:t>
            </a:r>
            <a:r>
              <a:rPr lang="en-US" sz="1000" dirty="0">
                <a:hlinkClick r:id="rId4"/>
              </a:rPr>
              <a:t>://</a:t>
            </a:r>
            <a:r>
              <a:rPr lang="en-US" sz="1000" dirty="0" smtClean="0">
                <a:hlinkClick r:id="rId4"/>
              </a:rPr>
              <a:t>www.slideshare.net/rosariopassos/open-education-resources-oer-62722840</a:t>
            </a:r>
            <a:r>
              <a:rPr lang="en-US" sz="1000" dirty="0" smtClean="0"/>
              <a:t>  CC BY</a:t>
            </a:r>
            <a:endParaRPr lang="en-US" sz="1000" dirty="0"/>
          </a:p>
        </p:txBody>
      </p:sp>
      <p:sp>
        <p:nvSpPr>
          <p:cNvPr id="5" name="Content Placeholder 16"/>
          <p:cNvSpPr txBox="1">
            <a:spLocks/>
          </p:cNvSpPr>
          <p:nvPr/>
        </p:nvSpPr>
        <p:spPr>
          <a:xfrm>
            <a:off x="6644639" y="61926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876524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4413" y="325835"/>
            <a:ext cx="7029450" cy="5272086"/>
          </a:xfrm>
        </p:spPr>
      </p:pic>
    </p:spTree>
    <p:extLst>
      <p:ext uri="{BB962C8B-B14F-4D97-AF65-F5344CB8AC3E}">
        <p14:creationId xmlns:p14="http://schemas.microsoft.com/office/powerpoint/2010/main" val="1765886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76" y="314997"/>
            <a:ext cx="8614063" cy="1325563"/>
          </a:xfrm>
        </p:spPr>
        <p:txBody>
          <a:bodyPr>
            <a:normAutofit/>
          </a:bodyPr>
          <a:lstStyle/>
          <a:p>
            <a:pPr algn="ctr"/>
            <a:r>
              <a:rPr lang="en-US" sz="4000" dirty="0" smtClean="0"/>
              <a:t>OER Myth #3: You get what you pay for</a:t>
            </a:r>
            <a:endParaRPr lang="en-US" sz="4000" dirty="0"/>
          </a:p>
        </p:txBody>
      </p:sp>
      <p:sp>
        <p:nvSpPr>
          <p:cNvPr id="3" name="Content Placeholder 2"/>
          <p:cNvSpPr>
            <a:spLocks noGrp="1"/>
          </p:cNvSpPr>
          <p:nvPr>
            <p:ph idx="1"/>
          </p:nvPr>
        </p:nvSpPr>
        <p:spPr>
          <a:xfrm>
            <a:off x="255076" y="1726753"/>
            <a:ext cx="4140279" cy="4351338"/>
          </a:xfrm>
        </p:spPr>
        <p:txBody>
          <a:bodyPr>
            <a:normAutofit/>
          </a:bodyPr>
          <a:lstStyle/>
          <a:p>
            <a:r>
              <a:rPr lang="en-US" sz="3200" dirty="0" smtClean="0"/>
              <a:t>Nine peer-reviewed studies</a:t>
            </a:r>
            <a:endParaRPr lang="en-US" sz="3200" dirty="0"/>
          </a:p>
          <a:p>
            <a:r>
              <a:rPr lang="en-US" sz="3200" dirty="0" smtClean="0"/>
              <a:t>5,201 people surveyed</a:t>
            </a:r>
          </a:p>
          <a:p>
            <a:pPr lvl="1"/>
            <a:r>
              <a:rPr lang="en-US" sz="3200" dirty="0" smtClean="0"/>
              <a:t>2,484 faculty</a:t>
            </a:r>
          </a:p>
          <a:p>
            <a:pPr lvl="1"/>
            <a:r>
              <a:rPr lang="en-US" sz="3200" dirty="0" smtClean="0"/>
              <a:t>2,717 students</a:t>
            </a:r>
          </a:p>
          <a:p>
            <a:pPr lvl="1"/>
            <a:endParaRPr lang="en-US" sz="3200" dirty="0"/>
          </a:p>
        </p:txBody>
      </p:sp>
      <p:graphicFrame>
        <p:nvGraphicFramePr>
          <p:cNvPr id="4" name="Content Placeholder 3"/>
          <p:cNvGraphicFramePr>
            <a:graphicFrameLocks/>
          </p:cNvGraphicFramePr>
          <p:nvPr>
            <p:extLst>
              <p:ext uri="{D42A27DB-BD31-4B8C-83A1-F6EECF244321}">
                <p14:modId xmlns:p14="http://schemas.microsoft.com/office/powerpoint/2010/main" val="2656528371"/>
              </p:ext>
            </p:extLst>
          </p:nvPr>
        </p:nvGraphicFramePr>
        <p:xfrm>
          <a:off x="4291445" y="1808018"/>
          <a:ext cx="4343898" cy="33878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082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618592054"/>
              </p:ext>
            </p:extLst>
          </p:nvPr>
        </p:nvGraphicFramePr>
        <p:xfrm>
          <a:off x="367392" y="569581"/>
          <a:ext cx="8314383" cy="497015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508295" y="5585901"/>
            <a:ext cx="1173480" cy="246221"/>
          </a:xfrm>
          <a:prstGeom prst="rect">
            <a:avLst/>
          </a:prstGeom>
          <a:noFill/>
        </p:spPr>
        <p:txBody>
          <a:bodyPr wrap="square" rtlCol="0">
            <a:spAutoFit/>
          </a:bodyPr>
          <a:lstStyle/>
          <a:p>
            <a:r>
              <a:rPr lang="en-US" sz="1000" dirty="0" smtClean="0"/>
              <a:t>S. Cohen.   </a:t>
            </a:r>
            <a:endParaRPr lang="en-US" sz="1000" dirty="0"/>
          </a:p>
        </p:txBody>
      </p:sp>
      <p:pic>
        <p:nvPicPr>
          <p:cNvPr id="4"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72435" y="5585901"/>
            <a:ext cx="444176" cy="15647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6"/>
          <p:cNvSpPr txBox="1">
            <a:spLocks/>
          </p:cNvSpPr>
          <p:nvPr/>
        </p:nvSpPr>
        <p:spPr>
          <a:xfrm>
            <a:off x="6591299" y="626123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873458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OER materials</a:t>
            </a:r>
            <a:endParaRPr lang="en-US" dirty="0"/>
          </a:p>
        </p:txBody>
      </p:sp>
      <p:sp>
        <p:nvSpPr>
          <p:cNvPr id="4" name="Text Placeholder 3"/>
          <p:cNvSpPr>
            <a:spLocks noGrp="1"/>
          </p:cNvSpPr>
          <p:nvPr>
            <p:ph type="body" idx="1"/>
          </p:nvPr>
        </p:nvSpPr>
        <p:spPr/>
        <p:txBody>
          <a:bodyPr/>
          <a:lstStyle/>
          <a:p>
            <a:r>
              <a:rPr lang="en-US" dirty="0" smtClean="0"/>
              <a:t>Some of the sites to find OER textbooks or other materials</a:t>
            </a:r>
            <a:endParaRPr lang="en-US" dirty="0"/>
          </a:p>
        </p:txBody>
      </p:sp>
    </p:spTree>
    <p:extLst>
      <p:ext uri="{BB962C8B-B14F-4D97-AF65-F5344CB8AC3E}">
        <p14:creationId xmlns:p14="http://schemas.microsoft.com/office/powerpoint/2010/main" val="3987118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612" y="47095"/>
            <a:ext cx="7886700" cy="1483772"/>
          </a:xfrm>
        </p:spPr>
        <p:txBody>
          <a:bodyPr>
            <a:normAutofit/>
          </a:bodyPr>
          <a:lstStyle/>
          <a:p>
            <a:pPr algn="ctr"/>
            <a:r>
              <a:rPr lang="en-US" dirty="0" smtClean="0">
                <a:hlinkClick r:id="rId3"/>
              </a:rPr>
              <a:t>Open Textbook Library</a:t>
            </a:r>
            <a:r>
              <a:rPr lang="en-US" dirty="0" smtClean="0"/>
              <a:t/>
            </a:r>
            <a:br>
              <a:rPr lang="en-US" dirty="0" smtClean="0"/>
            </a:br>
            <a:endParaRPr lang="en-US" sz="1200" dirty="0"/>
          </a:p>
        </p:txBody>
      </p:sp>
      <p:pic>
        <p:nvPicPr>
          <p:cNvPr id="4" name="Content Placeholder 3" descr="Screen Shot 2015-12-04 at 10.51.26 AM.p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2612" y="1287027"/>
            <a:ext cx="8350180" cy="4351338"/>
          </a:xfrm>
          <a:prstGeom prst="rect">
            <a:avLst/>
          </a:prstGeom>
          <a:effectLst>
            <a:outerShdw blurRad="206375" dist="38100" dir="2700000" algn="tl" rotWithShape="0">
              <a:srgbClr val="000000">
                <a:alpha val="43000"/>
              </a:srgbClr>
            </a:outerShdw>
          </a:effectLst>
        </p:spPr>
      </p:pic>
      <p:sp>
        <p:nvSpPr>
          <p:cNvPr id="6" name="Content Placeholder 16"/>
          <p:cNvSpPr txBox="1">
            <a:spLocks/>
          </p:cNvSpPr>
          <p:nvPr/>
        </p:nvSpPr>
        <p:spPr>
          <a:xfrm>
            <a:off x="6644639" y="6228348"/>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458095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6" y="123964"/>
            <a:ext cx="7886700" cy="1325563"/>
          </a:xfrm>
        </p:spPr>
        <p:txBody>
          <a:bodyPr>
            <a:normAutofit/>
          </a:bodyPr>
          <a:lstStyle/>
          <a:p>
            <a:pPr algn="ctr"/>
            <a:r>
              <a:rPr lang="en-US" dirty="0" err="1" smtClean="0">
                <a:hlinkClick r:id="rId3"/>
              </a:rPr>
              <a:t>OpenStax</a:t>
            </a:r>
            <a:r>
              <a:rPr lang="en-US" dirty="0" smtClean="0"/>
              <a:t/>
            </a:r>
            <a:br>
              <a:rPr lang="en-US" dirty="0" smtClean="0"/>
            </a:br>
            <a:r>
              <a:rPr lang="en-US" sz="1200" dirty="0" err="1"/>
              <a:t>OpenStax</a:t>
            </a:r>
            <a:r>
              <a:rPr lang="en-US" sz="1200" dirty="0"/>
              <a:t> textbook projects are developed and peer-reviewed by educators to ensure they are readable and accurate, meet the scope and sequence requirements of each course, are supported by instructor ancillaries, and are available with the latest technology-based learning tools.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45995" y="1550011"/>
            <a:ext cx="6631912" cy="4310743"/>
          </a:xfrm>
          <a:effectLst>
            <a:glow rad="63500">
              <a:schemeClr val="accent3">
                <a:satMod val="175000"/>
                <a:alpha val="40000"/>
              </a:schemeClr>
            </a:glow>
            <a:outerShdw blurRad="50800" dist="38100" dir="5400000" algn="t" rotWithShape="0">
              <a:prstClr val="black">
                <a:alpha val="40000"/>
              </a:prstClr>
            </a:outerShdw>
          </a:effectLst>
        </p:spPr>
      </p:pic>
      <p:sp>
        <p:nvSpPr>
          <p:cNvPr id="6" name="Content Placeholder 16"/>
          <p:cNvSpPr txBox="1">
            <a:spLocks/>
          </p:cNvSpPr>
          <p:nvPr/>
        </p:nvSpPr>
        <p:spPr>
          <a:xfrm>
            <a:off x="6644639" y="626885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830792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6985"/>
            <a:ext cx="7886700" cy="716915"/>
          </a:xfrm>
        </p:spPr>
        <p:txBody>
          <a:bodyPr/>
          <a:lstStyle/>
          <a:p>
            <a:pPr algn="ctr"/>
            <a:r>
              <a:rPr lang="en-US" dirty="0" smtClean="0"/>
              <a:t>CALI</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0" y="707708"/>
            <a:ext cx="6690360" cy="5220652"/>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
        <p:nvSpPr>
          <p:cNvPr id="8" name="Content Placeholder 16"/>
          <p:cNvSpPr txBox="1">
            <a:spLocks/>
          </p:cNvSpPr>
          <p:nvPr/>
        </p:nvSpPr>
        <p:spPr>
          <a:xfrm>
            <a:off x="6583679" y="6273752"/>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804645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hlinkClick r:id="rId2"/>
              </a:rPr>
              <a:t>OER Commons</a:t>
            </a:r>
            <a:endParaRPr lang="en-US" dirty="0"/>
          </a:p>
        </p:txBody>
      </p:sp>
      <p:pic>
        <p:nvPicPr>
          <p:cNvPr id="4" name="Content Placeholder 3"/>
          <p:cNvPicPr>
            <a:picLocks noGrp="1" noChangeAspect="1"/>
          </p:cNvPicPr>
          <p:nvPr>
            <p:ph idx="1"/>
          </p:nvPr>
        </p:nvPicPr>
        <p:blipFill>
          <a:blip r:embed="rId3"/>
          <a:stretch>
            <a:fillRect/>
          </a:stretch>
        </p:blipFill>
        <p:spPr>
          <a:xfrm>
            <a:off x="628650" y="1873736"/>
            <a:ext cx="7886700" cy="3606186"/>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42851968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03" y="365125"/>
            <a:ext cx="7886700" cy="1325563"/>
          </a:xfrm>
        </p:spPr>
        <p:txBody>
          <a:bodyPr>
            <a:normAutofit fontScale="90000"/>
          </a:bodyPr>
          <a:lstStyle/>
          <a:p>
            <a:pPr algn="ctr"/>
            <a:r>
              <a:rPr lang="en-US" dirty="0" smtClean="0"/>
              <a:t>WVU Libraries </a:t>
            </a:r>
            <a:br>
              <a:rPr lang="en-US" dirty="0" smtClean="0"/>
            </a:br>
            <a:r>
              <a:rPr lang="en-US" dirty="0">
                <a:hlinkClick r:id="rId2"/>
              </a:rPr>
              <a:t>OER Research Guide</a:t>
            </a:r>
            <a:r>
              <a:rPr lang="en-US" dirty="0"/>
              <a:t/>
            </a:r>
            <a:br>
              <a:rPr lang="en-US" dirty="0"/>
            </a:br>
            <a:endParaRPr lang="en-US" dirty="0"/>
          </a:p>
        </p:txBody>
      </p:sp>
      <p:pic>
        <p:nvPicPr>
          <p:cNvPr id="3" name="Picture 2"/>
          <p:cNvPicPr>
            <a:picLocks noChangeAspect="1"/>
          </p:cNvPicPr>
          <p:nvPr/>
        </p:nvPicPr>
        <p:blipFill>
          <a:blip r:embed="rId3"/>
          <a:stretch>
            <a:fillRect/>
          </a:stretch>
        </p:blipFill>
        <p:spPr>
          <a:xfrm>
            <a:off x="501603" y="1467059"/>
            <a:ext cx="7717948" cy="4426312"/>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2830467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Interested in finding OER materials beyond those mentioned today?</a:t>
            </a:r>
            <a:endParaRPr lang="en-US" dirty="0"/>
          </a:p>
        </p:txBody>
      </p:sp>
      <p:sp>
        <p:nvSpPr>
          <p:cNvPr id="3" name="Content Placeholder 2"/>
          <p:cNvSpPr>
            <a:spLocks noGrp="1"/>
          </p:cNvSpPr>
          <p:nvPr>
            <p:ph idx="1"/>
          </p:nvPr>
        </p:nvSpPr>
        <p:spPr>
          <a:xfrm>
            <a:off x="461010" y="2282825"/>
            <a:ext cx="7886700" cy="3074035"/>
          </a:xfrm>
        </p:spPr>
        <p:txBody>
          <a:bodyPr/>
          <a:lstStyle/>
          <a:p>
            <a:r>
              <a:rPr lang="en-US" dirty="0" smtClean="0"/>
              <a:t>Work with the Liaison Librarian or Subject </a:t>
            </a:r>
            <a:r>
              <a:rPr lang="en-US" dirty="0"/>
              <a:t>S</a:t>
            </a:r>
            <a:r>
              <a:rPr lang="en-US" dirty="0" smtClean="0"/>
              <a:t>pecialist for your college or department</a:t>
            </a:r>
          </a:p>
          <a:p>
            <a:r>
              <a:rPr lang="en-US" dirty="0" smtClean="0"/>
              <a:t>Go to “About” from the Libraries homepage</a:t>
            </a:r>
            <a:endParaRPr lang="en-US" dirty="0"/>
          </a:p>
        </p:txBody>
      </p:sp>
      <p:sp>
        <p:nvSpPr>
          <p:cNvPr id="5" name="Content Placeholder 16"/>
          <p:cNvSpPr txBox="1">
            <a:spLocks/>
          </p:cNvSpPr>
          <p:nvPr/>
        </p:nvSpPr>
        <p:spPr>
          <a:xfrm>
            <a:off x="6644639" y="624599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3766852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070" y="424075"/>
            <a:ext cx="7886700" cy="2783945"/>
          </a:xfrm>
        </p:spPr>
        <p:txBody>
          <a:bodyPr>
            <a:normAutofit/>
          </a:bodyPr>
          <a:lstStyle/>
          <a:p>
            <a:pPr algn="ctr"/>
            <a:r>
              <a:rPr lang="en-US" sz="3600" dirty="0" smtClean="0"/>
              <a:t>WVU faculty are able make their openly accessible research materials available by depositing them with</a:t>
            </a:r>
            <a:br>
              <a:rPr lang="en-US" sz="3600" dirty="0" smtClean="0"/>
            </a:br>
            <a:r>
              <a:rPr lang="en-US" sz="3600" dirty="0" smtClean="0"/>
              <a:t>The Research Repository at WVU</a:t>
            </a:r>
            <a:endParaRPr lang="en-US" sz="3600" dirty="0"/>
          </a:p>
        </p:txBody>
      </p:sp>
      <p:sp>
        <p:nvSpPr>
          <p:cNvPr id="3" name="Content Placeholder 2"/>
          <p:cNvSpPr>
            <a:spLocks noGrp="1"/>
          </p:cNvSpPr>
          <p:nvPr>
            <p:ph idx="1"/>
          </p:nvPr>
        </p:nvSpPr>
        <p:spPr>
          <a:xfrm>
            <a:off x="560070" y="3464431"/>
            <a:ext cx="7886700" cy="3413666"/>
          </a:xfrm>
        </p:spPr>
        <p:txBody>
          <a:bodyPr/>
          <a:lstStyle/>
          <a:p>
            <a:pPr marL="0" indent="0">
              <a:buNone/>
            </a:pPr>
            <a:r>
              <a:rPr lang="en-US" sz="2400" dirty="0" smtClean="0"/>
              <a:t>A look at downloads from WVU’s Institutional Repository:</a:t>
            </a:r>
          </a:p>
          <a:p>
            <a:pPr marL="0" indent="0">
              <a:buNone/>
            </a:pPr>
            <a:r>
              <a:rPr lang="en-US" dirty="0" smtClean="0">
                <a:hlinkClick r:id="rId3"/>
              </a:rPr>
              <a:t>The Research Repository at WVU</a:t>
            </a:r>
            <a:endParaRPr lang="en-US" dirty="0"/>
          </a:p>
        </p:txBody>
      </p:sp>
      <p:sp>
        <p:nvSpPr>
          <p:cNvPr id="5" name="Content Placeholder 16"/>
          <p:cNvSpPr txBox="1">
            <a:spLocks/>
          </p:cNvSpPr>
          <p:nvPr/>
        </p:nvSpPr>
        <p:spPr>
          <a:xfrm>
            <a:off x="6644639" y="6314574"/>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2214899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2288"/>
            <a:ext cx="7886700" cy="1325563"/>
          </a:xfrm>
        </p:spPr>
        <p:txBody>
          <a:bodyPr/>
          <a:lstStyle/>
          <a:p>
            <a:pPr algn="ctr"/>
            <a:r>
              <a:rPr lang="en-US" dirty="0" smtClean="0"/>
              <a:t>Our work with WVU Faculty </a:t>
            </a:r>
            <a:br>
              <a:rPr lang="en-US" dirty="0" smtClean="0"/>
            </a:br>
            <a:r>
              <a:rPr lang="en-US" dirty="0" smtClean="0"/>
              <a:t>(thus far)</a:t>
            </a:r>
            <a:endParaRPr lang="en-US" dirty="0"/>
          </a:p>
        </p:txBody>
      </p:sp>
      <p:sp>
        <p:nvSpPr>
          <p:cNvPr id="3" name="Content Placeholder 2"/>
          <p:cNvSpPr>
            <a:spLocks noGrp="1"/>
          </p:cNvSpPr>
          <p:nvPr>
            <p:ph sz="half" idx="1"/>
          </p:nvPr>
        </p:nvSpPr>
        <p:spPr>
          <a:xfrm>
            <a:off x="628650" y="2154238"/>
            <a:ext cx="7886700" cy="3003550"/>
          </a:xfrm>
        </p:spPr>
        <p:txBody>
          <a:bodyPr>
            <a:normAutofit/>
          </a:bodyPr>
          <a:lstStyle/>
          <a:p>
            <a:r>
              <a:rPr lang="en-US" dirty="0" smtClean="0"/>
              <a:t>Open Textbook Workshop</a:t>
            </a:r>
          </a:p>
          <a:p>
            <a:pPr lvl="1"/>
            <a:r>
              <a:rPr lang="en-US" dirty="0" smtClean="0"/>
              <a:t>Offered two times</a:t>
            </a:r>
          </a:p>
          <a:p>
            <a:r>
              <a:rPr lang="en-US" dirty="0" smtClean="0"/>
              <a:t>Textbook Review </a:t>
            </a:r>
            <a:endParaRPr lang="en-US" dirty="0" smtClean="0"/>
          </a:p>
          <a:p>
            <a:pPr lvl="1"/>
            <a:r>
              <a:rPr lang="en-US" dirty="0" smtClean="0"/>
              <a:t>2 separate cohorts</a:t>
            </a:r>
            <a:endParaRPr lang="en-US" dirty="0" smtClean="0"/>
          </a:p>
          <a:p>
            <a:pPr lvl="1"/>
            <a:r>
              <a:rPr lang="en-US" dirty="0" smtClean="0"/>
              <a:t>Faculty read/review an OTN book</a:t>
            </a:r>
          </a:p>
          <a:p>
            <a:pPr lvl="2"/>
            <a:r>
              <a:rPr lang="en-US" dirty="0" smtClean="0"/>
              <a:t>Write a review</a:t>
            </a:r>
          </a:p>
          <a:p>
            <a:pPr lvl="2"/>
            <a:r>
              <a:rPr lang="en-US" dirty="0" smtClean="0"/>
              <a:t>Receive a </a:t>
            </a:r>
            <a:r>
              <a:rPr lang="en-US" dirty="0" smtClean="0"/>
              <a:t>stipend</a:t>
            </a:r>
          </a:p>
          <a:p>
            <a:endParaRPr lang="en-US" dirty="0"/>
          </a:p>
        </p:txBody>
      </p:sp>
    </p:spTree>
    <p:extLst>
      <p:ext uri="{BB962C8B-B14F-4D97-AF65-F5344CB8AC3E}">
        <p14:creationId xmlns:p14="http://schemas.microsoft.com/office/powerpoint/2010/main" val="213489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to submit a review</a:t>
            </a:r>
            <a:endParaRPr lang="en-US" dirty="0"/>
          </a:p>
        </p:txBody>
      </p:sp>
      <p:sp>
        <p:nvSpPr>
          <p:cNvPr id="3" name="Content Placeholder 2"/>
          <p:cNvSpPr>
            <a:spLocks noGrp="1"/>
          </p:cNvSpPr>
          <p:nvPr>
            <p:ph idx="1"/>
          </p:nvPr>
        </p:nvSpPr>
        <p:spPr/>
        <p:txBody>
          <a:bodyPr/>
          <a:lstStyle/>
          <a:p>
            <a:r>
              <a:rPr lang="en-US" dirty="0"/>
              <a:t>Go to the Open Textbook Library and look at their materials</a:t>
            </a:r>
          </a:p>
          <a:p>
            <a:pPr lvl="1"/>
            <a:r>
              <a:rPr lang="en-US" dirty="0"/>
              <a:t>Select a book in your subject area</a:t>
            </a:r>
          </a:p>
          <a:p>
            <a:pPr lvl="2"/>
            <a:r>
              <a:rPr lang="en-US" dirty="0"/>
              <a:t>Read the textbook</a:t>
            </a:r>
          </a:p>
          <a:p>
            <a:pPr lvl="2"/>
            <a:r>
              <a:rPr lang="en-US" dirty="0"/>
              <a:t>Submit a review</a:t>
            </a:r>
          </a:p>
          <a:p>
            <a:pPr lvl="2"/>
            <a:r>
              <a:rPr lang="en-US" dirty="0"/>
              <a:t>Earn $200</a:t>
            </a:r>
          </a:p>
          <a:p>
            <a:endParaRPr lang="en-US" dirty="0"/>
          </a:p>
        </p:txBody>
      </p:sp>
    </p:spTree>
    <p:extLst>
      <p:ext uri="{BB962C8B-B14F-4D97-AF65-F5344CB8AC3E}">
        <p14:creationId xmlns:p14="http://schemas.microsoft.com/office/powerpoint/2010/main" val="3993111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69" y="165100"/>
            <a:ext cx="8501062" cy="1325563"/>
          </a:xfrm>
        </p:spPr>
        <p:txBody>
          <a:bodyPr/>
          <a:lstStyle/>
          <a:p>
            <a:r>
              <a:rPr lang="en-US" dirty="0" smtClean="0"/>
              <a:t>Future plans for working with faculty</a:t>
            </a:r>
            <a:endParaRPr lang="en-US" dirty="0"/>
          </a:p>
        </p:txBody>
      </p:sp>
      <p:sp>
        <p:nvSpPr>
          <p:cNvPr id="3" name="Content Placeholder 2"/>
          <p:cNvSpPr>
            <a:spLocks noGrp="1"/>
          </p:cNvSpPr>
          <p:nvPr>
            <p:ph idx="1"/>
          </p:nvPr>
        </p:nvSpPr>
        <p:spPr>
          <a:xfrm>
            <a:off x="475059" y="1366838"/>
            <a:ext cx="8193881" cy="4351338"/>
          </a:xfrm>
        </p:spPr>
        <p:txBody>
          <a:bodyPr>
            <a:normAutofit/>
          </a:bodyPr>
          <a:lstStyle/>
          <a:p>
            <a:r>
              <a:rPr lang="en-US" dirty="0" smtClean="0"/>
              <a:t>Encourage more OER adoptions</a:t>
            </a:r>
          </a:p>
          <a:p>
            <a:pPr lvl="1"/>
            <a:r>
              <a:rPr lang="en-US" dirty="0"/>
              <a:t>Develop a template for librarians to use to discuss and encourage use of OER when meeting with their departments </a:t>
            </a:r>
            <a:endParaRPr lang="en-US" dirty="0" smtClean="0"/>
          </a:p>
          <a:p>
            <a:r>
              <a:rPr lang="en-US" dirty="0" smtClean="0"/>
              <a:t>Continue to offer OTN Workshop </a:t>
            </a:r>
          </a:p>
          <a:p>
            <a:pPr lvl="1"/>
            <a:r>
              <a:rPr lang="en-US" dirty="0"/>
              <a:t>Continue to offer OTN Review </a:t>
            </a:r>
            <a:r>
              <a:rPr lang="en-US" dirty="0" smtClean="0"/>
              <a:t>stipends</a:t>
            </a:r>
          </a:p>
          <a:p>
            <a:r>
              <a:rPr lang="en-US" dirty="0" smtClean="0"/>
              <a:t>Offer additional workshops to cover OER in a broader context</a:t>
            </a:r>
          </a:p>
          <a:p>
            <a:r>
              <a:rPr lang="en-US" dirty="0" smtClean="0"/>
              <a:t>Develop an “OER Classroom Award” for faculty who adopt/adapt OER completely</a:t>
            </a:r>
          </a:p>
          <a:p>
            <a:pPr lvl="1"/>
            <a:endParaRPr lang="en-US" dirty="0"/>
          </a:p>
        </p:txBody>
      </p:sp>
    </p:spTree>
    <p:extLst>
      <p:ext uri="{BB962C8B-B14F-4D97-AF65-F5344CB8AC3E}">
        <p14:creationId xmlns:p14="http://schemas.microsoft.com/office/powerpoint/2010/main" val="19114413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788" y="696913"/>
            <a:ext cx="7886700" cy="4351338"/>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000" dirty="0" smtClean="0"/>
              <a:t>Questions?</a:t>
            </a:r>
            <a:endParaRPr lang="en-US" sz="4000" dirty="0"/>
          </a:p>
        </p:txBody>
      </p:sp>
    </p:spTree>
    <p:extLst>
      <p:ext uri="{BB962C8B-B14F-4D97-AF65-F5344CB8AC3E}">
        <p14:creationId xmlns:p14="http://schemas.microsoft.com/office/powerpoint/2010/main" val="1576791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E7AA28"/>
          </a:solidFill>
        </p:spPr>
      </p:pic>
      <p:sp>
        <p:nvSpPr>
          <p:cNvPr id="5" name="TextBox 4"/>
          <p:cNvSpPr txBox="1"/>
          <p:nvPr/>
        </p:nvSpPr>
        <p:spPr>
          <a:xfrm>
            <a:off x="274320" y="1001584"/>
            <a:ext cx="8183880" cy="4739759"/>
          </a:xfrm>
          <a:prstGeom prst="rect">
            <a:avLst/>
          </a:prstGeom>
          <a:noFill/>
        </p:spPr>
        <p:txBody>
          <a:bodyPr wrap="square" rtlCol="0">
            <a:spAutoFit/>
          </a:bodyPr>
          <a:lstStyle/>
          <a:p>
            <a:pPr algn="ctr"/>
            <a:r>
              <a:rPr lang="en-US" sz="4000" dirty="0" smtClean="0">
                <a:solidFill>
                  <a:schemeClr val="bg1"/>
                </a:solidFill>
                <a:ea typeface="Arial" charset="0"/>
                <a:cs typeface="Arial" charset="0"/>
              </a:rPr>
              <a:t>SUPPORTING </a:t>
            </a:r>
          </a:p>
          <a:p>
            <a:pPr algn="ctr"/>
            <a:r>
              <a:rPr lang="en-US" sz="4000" dirty="0" smtClean="0">
                <a:solidFill>
                  <a:schemeClr val="bg1"/>
                </a:solidFill>
                <a:ea typeface="Arial" charset="0"/>
                <a:cs typeface="Arial" charset="0"/>
              </a:rPr>
              <a:t>THE ADOPTION OF</a:t>
            </a:r>
            <a:br>
              <a:rPr lang="en-US" sz="4000" dirty="0" smtClean="0">
                <a:solidFill>
                  <a:schemeClr val="bg1"/>
                </a:solidFill>
                <a:ea typeface="Arial" charset="0"/>
                <a:cs typeface="Arial" charset="0"/>
              </a:rPr>
            </a:br>
            <a:r>
              <a:rPr lang="en-US" sz="4000" dirty="0" smtClean="0">
                <a:solidFill>
                  <a:schemeClr val="bg1"/>
                </a:solidFill>
                <a:ea typeface="Arial" charset="0"/>
                <a:cs typeface="Arial" charset="0"/>
              </a:rPr>
              <a:t>OPEN EDUCATION RESOURCES </a:t>
            </a:r>
            <a:br>
              <a:rPr lang="en-US" sz="4000" dirty="0" smtClean="0">
                <a:solidFill>
                  <a:schemeClr val="bg1"/>
                </a:solidFill>
                <a:ea typeface="Arial" charset="0"/>
                <a:cs typeface="Arial" charset="0"/>
              </a:rPr>
            </a:br>
            <a:r>
              <a:rPr lang="en-US" sz="4000" dirty="0" smtClean="0">
                <a:solidFill>
                  <a:schemeClr val="bg1"/>
                </a:solidFill>
                <a:ea typeface="Arial" charset="0"/>
                <a:cs typeface="Arial" charset="0"/>
              </a:rPr>
              <a:t>AT WVU</a:t>
            </a:r>
          </a:p>
          <a:p>
            <a:pPr algn="ctr"/>
            <a:endParaRPr lang="en-US" sz="4000" b="1" dirty="0" smtClean="0">
              <a:solidFill>
                <a:schemeClr val="bg1"/>
              </a:solidFill>
              <a:latin typeface="Arial" charset="0"/>
              <a:ea typeface="Arial" charset="0"/>
              <a:cs typeface="Arial" charset="0"/>
            </a:endParaRPr>
          </a:p>
          <a:p>
            <a:pPr algn="ctr"/>
            <a:endParaRPr lang="en-US" sz="3000" b="1" dirty="0">
              <a:solidFill>
                <a:schemeClr val="bg1"/>
              </a:solidFill>
              <a:cs typeface="Arial" charset="0"/>
            </a:endParaRPr>
          </a:p>
          <a:p>
            <a:pPr marL="457200" indent="-457200">
              <a:buFont typeface="Arial" panose="020B0604020202020204" pitchFamily="34" charset="0"/>
              <a:buChar char="•"/>
            </a:pPr>
            <a:r>
              <a:rPr lang="en-US" sz="2400" dirty="0" smtClean="0">
                <a:solidFill>
                  <a:schemeClr val="bg1"/>
                </a:solidFill>
                <a:cs typeface="Arial" charset="0"/>
              </a:rPr>
              <a:t>Martha C. Yancey, Director of the Evansdale Library</a:t>
            </a:r>
          </a:p>
          <a:p>
            <a:pPr marL="457200" indent="-457200">
              <a:buFont typeface="Arial" panose="020B0604020202020204" pitchFamily="34" charset="0"/>
              <a:buChar char="•"/>
            </a:pPr>
            <a:r>
              <a:rPr lang="en-US" sz="2400" dirty="0" smtClean="0">
                <a:solidFill>
                  <a:schemeClr val="bg1"/>
                </a:solidFill>
                <a:cs typeface="Arial" charset="0"/>
              </a:rPr>
              <a:t>Hilary O. Fredette, Director of Operations and </a:t>
            </a:r>
            <a:br>
              <a:rPr lang="en-US" sz="2400" dirty="0" smtClean="0">
                <a:solidFill>
                  <a:schemeClr val="bg1"/>
                </a:solidFill>
                <a:cs typeface="Arial" charset="0"/>
              </a:rPr>
            </a:br>
            <a:r>
              <a:rPr lang="en-US" sz="2400" dirty="0" smtClean="0">
                <a:solidFill>
                  <a:schemeClr val="bg1"/>
                </a:solidFill>
                <a:cs typeface="Arial" charset="0"/>
              </a:rPr>
              <a:t>Resource Sharing, Downtown Campus Library</a:t>
            </a:r>
          </a:p>
        </p:txBody>
      </p:sp>
    </p:spTree>
    <p:extLst>
      <p:ext uri="{BB962C8B-B14F-4D97-AF65-F5344CB8AC3E}">
        <p14:creationId xmlns:p14="http://schemas.microsoft.com/office/powerpoint/2010/main" val="331314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Consider OER?</a:t>
            </a:r>
            <a:endParaRPr lang="en-US" dirty="0"/>
          </a:p>
        </p:txBody>
      </p:sp>
      <p:sp>
        <p:nvSpPr>
          <p:cNvPr id="3" name="Content Placeholder 2"/>
          <p:cNvSpPr>
            <a:spLocks noGrp="1"/>
          </p:cNvSpPr>
          <p:nvPr>
            <p:ph idx="1"/>
          </p:nvPr>
        </p:nvSpPr>
        <p:spPr>
          <a:xfrm>
            <a:off x="628650" y="1690688"/>
            <a:ext cx="7886700" cy="4351338"/>
          </a:xfrm>
        </p:spPr>
        <p:txBody>
          <a:bodyPr/>
          <a:lstStyle/>
          <a:p>
            <a:r>
              <a:rPr lang="en-US" dirty="0" smtClean="0"/>
              <a:t>Textbooks are expensive</a:t>
            </a:r>
          </a:p>
          <a:p>
            <a:r>
              <a:rPr lang="en-US" dirty="0" smtClean="0"/>
              <a:t>Faculty have direct control of textbooks and other materials used, and (sometimes) purchased, by students</a:t>
            </a:r>
          </a:p>
          <a:p>
            <a:r>
              <a:rPr lang="en-US" dirty="0" smtClean="0"/>
              <a:t>OER materials are openly available and generally free </a:t>
            </a:r>
          </a:p>
          <a:p>
            <a:r>
              <a:rPr lang="en-US" dirty="0" smtClean="0"/>
              <a:t>OER can help students</a:t>
            </a:r>
            <a:endParaRPr lang="en-US" dirty="0"/>
          </a:p>
        </p:txBody>
      </p:sp>
      <p:sp>
        <p:nvSpPr>
          <p:cNvPr id="4" name="Content Placeholder 16"/>
          <p:cNvSpPr txBox="1">
            <a:spLocks/>
          </p:cNvSpPr>
          <p:nvPr/>
        </p:nvSpPr>
        <p:spPr>
          <a:xfrm>
            <a:off x="6797039" y="6370320"/>
            <a:ext cx="2206283" cy="355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667266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basically…</a:t>
            </a:r>
            <a:endParaRPr lang="en-US" dirty="0"/>
          </a:p>
        </p:txBody>
      </p:sp>
      <p:sp>
        <p:nvSpPr>
          <p:cNvPr id="3" name="Content Placeholder 2"/>
          <p:cNvSpPr>
            <a:spLocks noGrp="1"/>
          </p:cNvSpPr>
          <p:nvPr>
            <p:ph idx="1"/>
          </p:nvPr>
        </p:nvSpPr>
        <p:spPr>
          <a:xfrm>
            <a:off x="628650" y="2307946"/>
            <a:ext cx="7886700" cy="2113329"/>
          </a:xfrm>
        </p:spPr>
        <p:txBody>
          <a:bodyPr/>
          <a:lstStyle/>
          <a:p>
            <a:r>
              <a:rPr lang="en-US" dirty="0" smtClean="0"/>
              <a:t>In many cases you can achieve the same teaching goals with open materials and there are clear benefits for students</a:t>
            </a:r>
            <a:endParaRPr lang="en-US" dirty="0"/>
          </a:p>
        </p:txBody>
      </p:sp>
    </p:spTree>
    <p:extLst>
      <p:ext uri="{BB962C8B-B14F-4D97-AF65-F5344CB8AC3E}">
        <p14:creationId xmlns:p14="http://schemas.microsoft.com/office/powerpoint/2010/main" val="1677783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cs typeface="Arial" panose="020B0604020202020204" pitchFamily="34" charset="0"/>
              </a:rPr>
              <a:t>Cost of </a:t>
            </a:r>
            <a:r>
              <a:rPr lang="en-US" dirty="0" smtClean="0">
                <a:cs typeface="Arial" panose="020B0604020202020204" pitchFamily="34" charset="0"/>
              </a:rPr>
              <a:t>attendance</a:t>
            </a:r>
            <a:endParaRPr lang="en-US" dirty="0">
              <a:cs typeface="Arial" panose="020B0604020202020204" pitchFamily="34" charset="0"/>
            </a:endParaRPr>
          </a:p>
        </p:txBody>
      </p:sp>
      <p:sp>
        <p:nvSpPr>
          <p:cNvPr id="2" name="Rectangle 1"/>
          <p:cNvSpPr/>
          <p:nvPr/>
        </p:nvSpPr>
        <p:spPr>
          <a:xfrm>
            <a:off x="978606" y="1783639"/>
            <a:ext cx="4572000" cy="2913618"/>
          </a:xfrm>
          <a:prstGeom prst="rect">
            <a:avLst/>
          </a:prstGeom>
        </p:spPr>
        <p:txBody>
          <a:bodyPr>
            <a:spAutoFit/>
          </a:bodyPr>
          <a:lstStyle/>
          <a:p>
            <a:pPr lvl="0" defTabSz="265473">
              <a:spcBef>
                <a:spcPts val="1890"/>
              </a:spcBef>
              <a:buClrTx/>
              <a:buSzTx/>
              <a:buFont typeface="Arial"/>
              <a:buChar char="•"/>
              <a:defRPr sz="1800">
                <a:solidFill>
                  <a:srgbClr val="000000"/>
                </a:solidFill>
              </a:defRPr>
            </a:pPr>
            <a:r>
              <a:rPr lang="en-US" sz="2400" dirty="0">
                <a:solidFill>
                  <a:schemeClr val="tx1">
                    <a:lumMod val="95000"/>
                  </a:schemeClr>
                </a:solidFill>
                <a:cs typeface="Arial" panose="020B0604020202020204" pitchFamily="34" charset="0"/>
              </a:rPr>
              <a:t>Tuition and Fees</a:t>
            </a:r>
          </a:p>
          <a:p>
            <a:pPr lvl="0" defTabSz="265473">
              <a:spcBef>
                <a:spcPts val="1890"/>
              </a:spcBef>
              <a:buClrTx/>
              <a:buSzTx/>
              <a:buFont typeface="Arial"/>
              <a:buChar char="•"/>
              <a:defRPr sz="1800">
                <a:solidFill>
                  <a:srgbClr val="000000"/>
                </a:solidFill>
              </a:defRPr>
            </a:pPr>
            <a:r>
              <a:rPr lang="en-US" sz="2400" dirty="0">
                <a:solidFill>
                  <a:schemeClr val="tx1">
                    <a:lumMod val="95000"/>
                  </a:schemeClr>
                </a:solidFill>
                <a:cs typeface="Arial" panose="020B0604020202020204" pitchFamily="34" charset="0"/>
              </a:rPr>
              <a:t>Room and Board</a:t>
            </a:r>
          </a:p>
          <a:p>
            <a:pPr lvl="0" defTabSz="265473">
              <a:spcBef>
                <a:spcPts val="1890"/>
              </a:spcBef>
              <a:buClrTx/>
              <a:buSzTx/>
              <a:buFont typeface="Arial"/>
              <a:buChar char="•"/>
              <a:defRPr sz="1800">
                <a:solidFill>
                  <a:srgbClr val="000000"/>
                </a:solidFill>
              </a:defRPr>
            </a:pPr>
            <a:r>
              <a:rPr lang="en-US" sz="2400" dirty="0">
                <a:solidFill>
                  <a:srgbClr val="FF0000"/>
                </a:solidFill>
                <a:cs typeface="Arial" panose="020B0604020202020204" pitchFamily="34" charset="0"/>
              </a:rPr>
              <a:t>Books and Supplies</a:t>
            </a:r>
          </a:p>
          <a:p>
            <a:pPr lvl="0" defTabSz="265473">
              <a:spcBef>
                <a:spcPts val="1890"/>
              </a:spcBef>
              <a:buClrTx/>
              <a:buSzTx/>
              <a:buFont typeface="Arial"/>
              <a:buChar char="•"/>
              <a:defRPr sz="1800">
                <a:solidFill>
                  <a:srgbClr val="000000"/>
                </a:solidFill>
              </a:defRPr>
            </a:pPr>
            <a:r>
              <a:rPr lang="en-US" sz="2400" dirty="0">
                <a:solidFill>
                  <a:schemeClr val="tx1">
                    <a:lumMod val="95000"/>
                  </a:schemeClr>
                </a:solidFill>
                <a:cs typeface="Arial" panose="020B0604020202020204" pitchFamily="34" charset="0"/>
              </a:rPr>
              <a:t>Personal Expenses</a:t>
            </a:r>
          </a:p>
          <a:p>
            <a:pPr lvl="0" defTabSz="265473">
              <a:spcBef>
                <a:spcPts val="1890"/>
              </a:spcBef>
              <a:buClrTx/>
              <a:buSzTx/>
              <a:buFont typeface="Arial"/>
              <a:buChar char="•"/>
              <a:defRPr sz="1800">
                <a:solidFill>
                  <a:srgbClr val="000000"/>
                </a:solidFill>
              </a:defRPr>
            </a:pPr>
            <a:r>
              <a:rPr lang="en-US" sz="2400" dirty="0">
                <a:solidFill>
                  <a:schemeClr val="tx1">
                    <a:lumMod val="95000"/>
                  </a:schemeClr>
                </a:solidFill>
                <a:cs typeface="Arial" panose="020B0604020202020204" pitchFamily="34" charset="0"/>
              </a:rPr>
              <a:t>Transportation</a:t>
            </a:r>
          </a:p>
        </p:txBody>
      </p:sp>
      <p:sp>
        <p:nvSpPr>
          <p:cNvPr id="5" name="Content Placeholder 16"/>
          <p:cNvSpPr txBox="1">
            <a:spLocks/>
          </p:cNvSpPr>
          <p:nvPr/>
        </p:nvSpPr>
        <p:spPr>
          <a:xfrm>
            <a:off x="6903218" y="6250075"/>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1786872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222" y="365125"/>
            <a:ext cx="6175022" cy="4997097"/>
          </a:xfrm>
        </p:spPr>
        <p:txBody>
          <a:bodyPr/>
          <a:lstStyle/>
          <a:p>
            <a:pPr algn="ctr"/>
            <a:r>
              <a:rPr lang="en-US" dirty="0" smtClean="0"/>
              <a:t>The average student should budget</a:t>
            </a:r>
            <a:r>
              <a:rPr lang="en-US" dirty="0" smtClean="0">
                <a:solidFill>
                  <a:srgbClr val="FF0000"/>
                </a:solidFill>
              </a:rPr>
              <a:t> </a:t>
            </a:r>
            <a:r>
              <a:rPr lang="en-US" b="1" dirty="0" smtClean="0">
                <a:solidFill>
                  <a:srgbClr val="FF0000"/>
                </a:solidFill>
              </a:rPr>
              <a:t>$1,170 </a:t>
            </a:r>
            <a:r>
              <a:rPr lang="en-US" dirty="0" smtClean="0">
                <a:solidFill>
                  <a:srgbClr val="FF0000"/>
                </a:solidFill>
              </a:rPr>
              <a:t/>
            </a:r>
            <a:br>
              <a:rPr lang="en-US" dirty="0" smtClean="0">
                <a:solidFill>
                  <a:srgbClr val="FF0000"/>
                </a:solidFill>
              </a:rPr>
            </a:br>
            <a:r>
              <a:rPr lang="en-US" dirty="0" smtClean="0"/>
              <a:t>for textbooks and materials in 2016-17</a:t>
            </a:r>
            <a:br>
              <a:rPr lang="en-US" dirty="0" smtClean="0"/>
            </a:br>
            <a:r>
              <a:rPr lang="en-US" dirty="0"/>
              <a:t/>
            </a:r>
            <a:br>
              <a:rPr lang="en-US" dirty="0"/>
            </a:br>
            <a:r>
              <a:rPr lang="en-US" dirty="0" smtClean="0"/>
              <a:t>At WVU, it is $900</a:t>
            </a:r>
            <a:endParaRPr lang="en-US" dirty="0"/>
          </a:p>
        </p:txBody>
      </p:sp>
      <p:sp>
        <p:nvSpPr>
          <p:cNvPr id="3" name="Rectangle 2"/>
          <p:cNvSpPr/>
          <p:nvPr/>
        </p:nvSpPr>
        <p:spPr>
          <a:xfrm>
            <a:off x="3567289" y="5374902"/>
            <a:ext cx="5362222" cy="261610"/>
          </a:xfrm>
          <a:prstGeom prst="rect">
            <a:avLst/>
          </a:prstGeom>
        </p:spPr>
        <p:txBody>
          <a:bodyPr wrap="square">
            <a:spAutoFit/>
          </a:bodyPr>
          <a:lstStyle/>
          <a:p>
            <a:pPr lvl="0" algn="r">
              <a:defRPr>
                <a:solidFill>
                  <a:srgbClr val="000000"/>
                </a:solidFill>
              </a:defRPr>
            </a:pPr>
            <a:r>
              <a:rPr lang="en-US" sz="1100" dirty="0">
                <a:ea typeface="Avenir Book" charset="0"/>
                <a:cs typeface="Avenir Book" charset="0"/>
              </a:rPr>
              <a:t>https://trends.collegeboard.org/sites/default/files/2017-trends-in-college-pricing_1.pdf</a:t>
            </a:r>
            <a:endParaRPr lang="en-US" sz="1100" dirty="0">
              <a:solidFill>
                <a:srgbClr val="363744"/>
              </a:solidFill>
              <a:ea typeface="Avenir Book" charset="0"/>
              <a:cs typeface="Avenir Book" charset="0"/>
            </a:endParaRPr>
          </a:p>
        </p:txBody>
      </p:sp>
      <p:sp>
        <p:nvSpPr>
          <p:cNvPr id="4" name="Content Placeholder 16"/>
          <p:cNvSpPr txBox="1">
            <a:spLocks/>
          </p:cNvSpPr>
          <p:nvPr/>
        </p:nvSpPr>
        <p:spPr>
          <a:xfrm>
            <a:off x="6688729" y="6240026"/>
            <a:ext cx="2240782" cy="385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US" sz="1400" dirty="0" smtClean="0">
                <a:solidFill>
                  <a:srgbClr val="FFC000"/>
                </a:solidFill>
                <a:latin typeface="Arial" charset="0"/>
                <a:ea typeface="Arial" charset="0"/>
                <a:cs typeface="Arial" charset="0"/>
              </a:rPr>
              <a:t>WVU Libraries</a:t>
            </a:r>
          </a:p>
          <a:p>
            <a:endParaRPr lang="en-US" dirty="0" smtClean="0"/>
          </a:p>
        </p:txBody>
      </p:sp>
    </p:spTree>
    <p:extLst>
      <p:ext uri="{BB962C8B-B14F-4D97-AF65-F5344CB8AC3E}">
        <p14:creationId xmlns:p14="http://schemas.microsoft.com/office/powerpoint/2010/main" val="4006621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17783</TotalTime>
  <Words>1891</Words>
  <Application>Microsoft Macintosh PowerPoint</Application>
  <PresentationFormat>On-screen Show (4:3)</PresentationFormat>
  <Paragraphs>257</Paragraphs>
  <Slides>42</Slides>
  <Notes>30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42</vt:i4>
      </vt:variant>
    </vt:vector>
  </HeadingPairs>
  <TitlesOfParts>
    <vt:vector size="54" baseType="lpstr">
      <vt:lpstr>Apple Braille</vt:lpstr>
      <vt:lpstr>Avenir Book</vt:lpstr>
      <vt:lpstr>Calibri</vt:lpstr>
      <vt:lpstr>Calibri Light</vt:lpstr>
      <vt:lpstr>Courier New</vt:lpstr>
      <vt:lpstr>Wingdings</vt:lpstr>
      <vt:lpstr>Arial</vt:lpstr>
      <vt:lpstr>Custom Design</vt:lpstr>
      <vt:lpstr>1_Custom Design</vt:lpstr>
      <vt:lpstr>2_Custom Design</vt:lpstr>
      <vt:lpstr>3_Custom Design</vt:lpstr>
      <vt:lpstr>4_Custom Design</vt:lpstr>
      <vt:lpstr>OERs:  How the WVU Libraries  are working to change the  textbook culture at WVU</vt:lpstr>
      <vt:lpstr>OER Committee History</vt:lpstr>
      <vt:lpstr>PowerPoint Presentation</vt:lpstr>
      <vt:lpstr>Our work with WVU Faculty  (thus far)</vt:lpstr>
      <vt:lpstr>PowerPoint Presentation</vt:lpstr>
      <vt:lpstr>Why Consider OER?</vt:lpstr>
      <vt:lpstr>So basically…</vt:lpstr>
      <vt:lpstr>Cost of attendance</vt:lpstr>
      <vt:lpstr>The average student should budget $1,170  for textbooks and materials in 2016-17  At WVU, it is $900</vt:lpstr>
      <vt:lpstr>PowerPoint Presentation</vt:lpstr>
      <vt:lpstr>$27,708</vt:lpstr>
      <vt:lpstr>West Virginia Students Rank #1</vt:lpstr>
      <vt:lpstr>Coping with the cost of textbooks</vt:lpstr>
      <vt:lpstr>59%</vt:lpstr>
      <vt:lpstr>PowerPoint Presentation</vt:lpstr>
      <vt:lpstr>Students (from UNCG) talk about the cost of textbooks</vt:lpstr>
      <vt:lpstr>What can we do to make this easier for students?</vt:lpstr>
      <vt:lpstr>Open Education:  what do we mean?</vt:lpstr>
      <vt:lpstr>PowerPoint Presentation</vt:lpstr>
      <vt:lpstr>The rate of adoption of OpenStax textbooks among faculty teaching large enrollment courses is now at 16.5%, a rate which rivals that of most commercial textbooks.  This is a substantial increase over the rate observed in the previous year (10.8%). </vt:lpstr>
      <vt:lpstr>OER Myths and Facts</vt:lpstr>
      <vt:lpstr>Overview of Copyright</vt:lpstr>
      <vt:lpstr>Overview of Creative Commons</vt:lpstr>
      <vt:lpstr>Why are we talking about copyright? Aren’t we here to talk about OER?</vt:lpstr>
      <vt:lpstr>Stretching Copyright…</vt:lpstr>
      <vt:lpstr>5Rs: The Powerful Rights of Open</vt:lpstr>
      <vt:lpstr>Creative Commons Licenses</vt:lpstr>
      <vt:lpstr>Copyright vs.  Creative Commons/ Open</vt:lpstr>
      <vt:lpstr>PowerPoint Presentation</vt:lpstr>
      <vt:lpstr>OER Myth #3: You get what you pay for</vt:lpstr>
      <vt:lpstr>PowerPoint Presentation</vt:lpstr>
      <vt:lpstr>Looking for OER materials</vt:lpstr>
      <vt:lpstr>Open Textbook Library </vt:lpstr>
      <vt:lpstr>OpenStax OpenStax textbook projects are developed and peer-reviewed by educators to ensure they are readable and accurate, meet the scope and sequence requirements of each course, are supported by instructor ancillaries, and are available with the latest technology-based learning tools.</vt:lpstr>
      <vt:lpstr>CALI</vt:lpstr>
      <vt:lpstr>OER Commons</vt:lpstr>
      <vt:lpstr>WVU Libraries  OER Research Guide </vt:lpstr>
      <vt:lpstr>Interested in finding OER materials beyond those mentioned today?</vt:lpstr>
      <vt:lpstr>WVU faculty are able make their openly accessible research materials available by depositing them with The Research Repository at WVU</vt:lpstr>
      <vt:lpstr>How to submit a review</vt:lpstr>
      <vt:lpstr>Future plans for working with faculty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Caudill</dc:creator>
  <cp:lastModifiedBy>Microsoft Office User</cp:lastModifiedBy>
  <cp:revision>117</cp:revision>
  <dcterms:created xsi:type="dcterms:W3CDTF">2017-11-01T18:52:30Z</dcterms:created>
  <dcterms:modified xsi:type="dcterms:W3CDTF">2018-11-09T18:15:46Z</dcterms:modified>
</cp:coreProperties>
</file>