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739" r:id="rId2"/>
  </p:sldMasterIdLst>
  <p:notesMasterIdLst>
    <p:notesMasterId r:id="rId61"/>
  </p:notesMasterIdLst>
  <p:handoutMasterIdLst>
    <p:handoutMasterId r:id="rId62"/>
  </p:handoutMasterIdLst>
  <p:sldIdLst>
    <p:sldId id="370" r:id="rId3"/>
    <p:sldId id="404" r:id="rId4"/>
    <p:sldId id="403" r:id="rId5"/>
    <p:sldId id="382" r:id="rId6"/>
    <p:sldId id="406" r:id="rId7"/>
    <p:sldId id="384" r:id="rId8"/>
    <p:sldId id="385" r:id="rId9"/>
    <p:sldId id="386" r:id="rId10"/>
    <p:sldId id="387" r:id="rId11"/>
    <p:sldId id="423" r:id="rId12"/>
    <p:sldId id="424" r:id="rId13"/>
    <p:sldId id="427" r:id="rId14"/>
    <p:sldId id="428" r:id="rId15"/>
    <p:sldId id="429" r:id="rId16"/>
    <p:sldId id="425" r:id="rId17"/>
    <p:sldId id="426" r:id="rId18"/>
    <p:sldId id="394" r:id="rId19"/>
    <p:sldId id="395" r:id="rId20"/>
    <p:sldId id="396" r:id="rId21"/>
    <p:sldId id="397" r:id="rId22"/>
    <p:sldId id="398" r:id="rId23"/>
    <p:sldId id="399" r:id="rId24"/>
    <p:sldId id="400" r:id="rId25"/>
    <p:sldId id="401" r:id="rId26"/>
    <p:sldId id="405" r:id="rId27"/>
    <p:sldId id="431" r:id="rId28"/>
    <p:sldId id="432" r:id="rId29"/>
    <p:sldId id="433" r:id="rId30"/>
    <p:sldId id="434" r:id="rId31"/>
    <p:sldId id="435" r:id="rId32"/>
    <p:sldId id="436" r:id="rId33"/>
    <p:sldId id="437" r:id="rId34"/>
    <p:sldId id="438" r:id="rId35"/>
    <p:sldId id="439" r:id="rId36"/>
    <p:sldId id="440" r:id="rId37"/>
    <p:sldId id="441" r:id="rId38"/>
    <p:sldId id="442" r:id="rId39"/>
    <p:sldId id="443" r:id="rId40"/>
    <p:sldId id="444" r:id="rId41"/>
    <p:sldId id="445" r:id="rId42"/>
    <p:sldId id="446" r:id="rId43"/>
    <p:sldId id="447" r:id="rId44"/>
    <p:sldId id="448" r:id="rId45"/>
    <p:sldId id="449" r:id="rId46"/>
    <p:sldId id="450" r:id="rId47"/>
    <p:sldId id="451" r:id="rId48"/>
    <p:sldId id="452" r:id="rId49"/>
    <p:sldId id="453" r:id="rId50"/>
    <p:sldId id="454" r:id="rId51"/>
    <p:sldId id="455" r:id="rId52"/>
    <p:sldId id="456" r:id="rId53"/>
    <p:sldId id="457" r:id="rId54"/>
    <p:sldId id="458" r:id="rId55"/>
    <p:sldId id="459" r:id="rId56"/>
    <p:sldId id="460" r:id="rId57"/>
    <p:sldId id="461" r:id="rId58"/>
    <p:sldId id="462" r:id="rId59"/>
    <p:sldId id="463" r:id="rId6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4660"/>
  </p:normalViewPr>
  <p:slideViewPr>
    <p:cSldViewPr>
      <p:cViewPr varScale="1">
        <p:scale>
          <a:sx n="85" d="100"/>
          <a:sy n="85" d="100"/>
        </p:scale>
        <p:origin x="11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5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A14CBB-FDA5-40F5-AD52-85B7B955ABC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A60675-C626-401E-A38D-99E44BFC00FB}">
      <dgm:prSet phldrT="[Text]" custT="1"/>
      <dgm:spPr/>
      <dgm:t>
        <a:bodyPr/>
        <a:lstStyle/>
        <a:p>
          <a:r>
            <a:rPr lang="en-US" sz="1200" dirty="0"/>
            <a:t>Contract Law</a:t>
          </a:r>
        </a:p>
      </dgm:t>
    </dgm:pt>
    <dgm:pt modelId="{ADFB89B3-2B09-4221-8347-014F9F292755}" type="parTrans" cxnId="{7419C5DA-2C45-44DD-A22B-096E56248015}">
      <dgm:prSet/>
      <dgm:spPr/>
      <dgm:t>
        <a:bodyPr/>
        <a:lstStyle/>
        <a:p>
          <a:endParaRPr lang="en-US"/>
        </a:p>
      </dgm:t>
    </dgm:pt>
    <dgm:pt modelId="{FBE18C05-0B25-4BF1-A54D-1C2EF7402DF0}" type="sibTrans" cxnId="{7419C5DA-2C45-44DD-A22B-096E56248015}">
      <dgm:prSet/>
      <dgm:spPr/>
      <dgm:t>
        <a:bodyPr/>
        <a:lstStyle/>
        <a:p>
          <a:endParaRPr lang="en-US"/>
        </a:p>
      </dgm:t>
    </dgm:pt>
    <dgm:pt modelId="{3F862A4A-099F-4598-B50C-839497C580A7}">
      <dgm:prSet phldrT="[Text]"/>
      <dgm:spPr/>
      <dgm:t>
        <a:bodyPr/>
        <a:lstStyle/>
        <a:p>
          <a:r>
            <a:rPr lang="en-US" dirty="0"/>
            <a:t>Parliamentary Procedure</a:t>
          </a:r>
        </a:p>
      </dgm:t>
    </dgm:pt>
    <dgm:pt modelId="{D0431BB1-724C-49CE-AE6B-537A7727B8B1}" type="parTrans" cxnId="{AD66AF6A-D2F3-43F6-B99D-39978A695ACE}">
      <dgm:prSet/>
      <dgm:spPr/>
      <dgm:t>
        <a:bodyPr/>
        <a:lstStyle/>
        <a:p>
          <a:endParaRPr lang="en-US"/>
        </a:p>
      </dgm:t>
    </dgm:pt>
    <dgm:pt modelId="{02C487C6-35CE-462E-B371-5A7690DCD15F}" type="sibTrans" cxnId="{AD66AF6A-D2F3-43F6-B99D-39978A695ACE}">
      <dgm:prSet/>
      <dgm:spPr/>
      <dgm:t>
        <a:bodyPr/>
        <a:lstStyle/>
        <a:p>
          <a:endParaRPr lang="en-US"/>
        </a:p>
      </dgm:t>
    </dgm:pt>
    <dgm:pt modelId="{8D8D7BFB-54F0-4A28-A512-4535C6DDA239}">
      <dgm:prSet phldrT="[Text]"/>
      <dgm:spPr/>
      <dgm:t>
        <a:bodyPr/>
        <a:lstStyle/>
        <a:p>
          <a:r>
            <a:rPr lang="en-US" dirty="0"/>
            <a:t>Employment Law</a:t>
          </a:r>
        </a:p>
      </dgm:t>
    </dgm:pt>
    <dgm:pt modelId="{7D9AB641-E4F0-4DAC-B762-07846641D888}" type="parTrans" cxnId="{E0DD88B0-CAB4-4725-9E06-F59DDF505F50}">
      <dgm:prSet/>
      <dgm:spPr/>
      <dgm:t>
        <a:bodyPr/>
        <a:lstStyle/>
        <a:p>
          <a:endParaRPr lang="en-US"/>
        </a:p>
      </dgm:t>
    </dgm:pt>
    <dgm:pt modelId="{BAF409E1-4B1F-4EB8-B9C1-7937F8EEBB57}" type="sibTrans" cxnId="{E0DD88B0-CAB4-4725-9E06-F59DDF505F50}">
      <dgm:prSet/>
      <dgm:spPr/>
      <dgm:t>
        <a:bodyPr/>
        <a:lstStyle/>
        <a:p>
          <a:endParaRPr lang="en-US"/>
        </a:p>
      </dgm:t>
    </dgm:pt>
    <dgm:pt modelId="{AE48D328-0D61-43C8-9229-5285D6D50D0F}" type="pres">
      <dgm:prSet presAssocID="{09A14CBB-FDA5-40F5-AD52-85B7B955ABC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87B506F-EACD-473B-9CEB-A2DFE6363771}" type="pres">
      <dgm:prSet presAssocID="{AFA60675-C626-401E-A38D-99E44BFC00FB}" presName="composite" presStyleCnt="0"/>
      <dgm:spPr/>
    </dgm:pt>
    <dgm:pt modelId="{633F5841-DBEC-4403-9CCE-BB879F88BFB0}" type="pres">
      <dgm:prSet presAssocID="{AFA60675-C626-401E-A38D-99E44BFC00F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8A5623-FF60-4803-BE67-A6B26DA52D8D}" type="pres">
      <dgm:prSet presAssocID="{AFA60675-C626-401E-A38D-99E44BFC00FB}" presName="Childtext1" presStyleLbl="revTx" presStyleIdx="0" presStyleCnt="3" custLinFactNeighborX="6696" custLinFactNeighborY="-8050">
        <dgm:presLayoutVars>
          <dgm:chMax val="0"/>
          <dgm:chPref val="0"/>
          <dgm:bulletEnabled val="1"/>
        </dgm:presLayoutVars>
      </dgm:prSet>
      <dgm:spPr/>
    </dgm:pt>
    <dgm:pt modelId="{D865F549-0609-4937-A2B4-F13182771CEB}" type="pres">
      <dgm:prSet presAssocID="{AFA60675-C626-401E-A38D-99E44BFC00FB}" presName="BalanceSpacing" presStyleCnt="0"/>
      <dgm:spPr/>
    </dgm:pt>
    <dgm:pt modelId="{20F9E469-4001-43E4-9BA2-2E424D815EB0}" type="pres">
      <dgm:prSet presAssocID="{AFA60675-C626-401E-A38D-99E44BFC00FB}" presName="BalanceSpacing1" presStyleCnt="0"/>
      <dgm:spPr/>
    </dgm:pt>
    <dgm:pt modelId="{5A1AB5F1-DF3C-4D15-B74F-871669C4A619}" type="pres">
      <dgm:prSet presAssocID="{FBE18C05-0B25-4BF1-A54D-1C2EF7402DF0}" presName="Accent1Text" presStyleLbl="node1" presStyleIdx="1" presStyleCnt="6"/>
      <dgm:spPr/>
      <dgm:t>
        <a:bodyPr/>
        <a:lstStyle/>
        <a:p>
          <a:endParaRPr lang="en-US"/>
        </a:p>
      </dgm:t>
    </dgm:pt>
    <dgm:pt modelId="{DB2F865D-5A2B-4BB2-B41E-D1E37FA6DCC8}" type="pres">
      <dgm:prSet presAssocID="{FBE18C05-0B25-4BF1-A54D-1C2EF7402DF0}" presName="spaceBetweenRectangles" presStyleCnt="0"/>
      <dgm:spPr/>
    </dgm:pt>
    <dgm:pt modelId="{1A714C01-C712-4F5F-B235-5641311F2D9D}" type="pres">
      <dgm:prSet presAssocID="{3F862A4A-099F-4598-B50C-839497C580A7}" presName="composite" presStyleCnt="0"/>
      <dgm:spPr/>
    </dgm:pt>
    <dgm:pt modelId="{01875F74-A5B8-4082-A18F-FF15AF153C29}" type="pres">
      <dgm:prSet presAssocID="{3F862A4A-099F-4598-B50C-839497C580A7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6BEC99-ED0B-4BF8-8A0A-4C338B1267C8}" type="pres">
      <dgm:prSet presAssocID="{3F862A4A-099F-4598-B50C-839497C580A7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9829216-DB93-4461-BDE2-062EBE22EEC8}" type="pres">
      <dgm:prSet presAssocID="{3F862A4A-099F-4598-B50C-839497C580A7}" presName="BalanceSpacing" presStyleCnt="0"/>
      <dgm:spPr/>
    </dgm:pt>
    <dgm:pt modelId="{8F26E7D8-CADE-4903-8EF1-15F6C59A01B1}" type="pres">
      <dgm:prSet presAssocID="{3F862A4A-099F-4598-B50C-839497C580A7}" presName="BalanceSpacing1" presStyleCnt="0"/>
      <dgm:spPr/>
    </dgm:pt>
    <dgm:pt modelId="{0E455F3D-08D1-4E36-99BC-CDD047CA7F82}" type="pres">
      <dgm:prSet presAssocID="{02C487C6-35CE-462E-B371-5A7690DCD15F}" presName="Accent1Text" presStyleLbl="node1" presStyleIdx="3" presStyleCnt="6"/>
      <dgm:spPr/>
      <dgm:t>
        <a:bodyPr/>
        <a:lstStyle/>
        <a:p>
          <a:endParaRPr lang="en-US"/>
        </a:p>
      </dgm:t>
    </dgm:pt>
    <dgm:pt modelId="{2BD400D1-BB8B-4C02-BA3E-DF3B4B6D1E7A}" type="pres">
      <dgm:prSet presAssocID="{02C487C6-35CE-462E-B371-5A7690DCD15F}" presName="spaceBetweenRectangles" presStyleCnt="0"/>
      <dgm:spPr/>
    </dgm:pt>
    <dgm:pt modelId="{49ACDAC3-D9B6-4EE7-A98E-8CE3E3BABECE}" type="pres">
      <dgm:prSet presAssocID="{8D8D7BFB-54F0-4A28-A512-4535C6DDA239}" presName="composite" presStyleCnt="0"/>
      <dgm:spPr/>
    </dgm:pt>
    <dgm:pt modelId="{462299DE-B901-47BE-BCB4-096603061CB4}" type="pres">
      <dgm:prSet presAssocID="{8D8D7BFB-54F0-4A28-A512-4535C6DDA239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40D9A-3827-406D-A7DD-8B84550281F9}" type="pres">
      <dgm:prSet presAssocID="{8D8D7BFB-54F0-4A28-A512-4535C6DDA239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AE8136F-DC87-4A76-A0C8-DB05E86CD8A2}" type="pres">
      <dgm:prSet presAssocID="{8D8D7BFB-54F0-4A28-A512-4535C6DDA239}" presName="BalanceSpacing" presStyleCnt="0"/>
      <dgm:spPr/>
    </dgm:pt>
    <dgm:pt modelId="{0430E30D-2161-4D63-92DF-541851AED943}" type="pres">
      <dgm:prSet presAssocID="{8D8D7BFB-54F0-4A28-A512-4535C6DDA239}" presName="BalanceSpacing1" presStyleCnt="0"/>
      <dgm:spPr/>
    </dgm:pt>
    <dgm:pt modelId="{7FF4C2F9-8B1D-4308-A008-4DEDD8165896}" type="pres">
      <dgm:prSet presAssocID="{BAF409E1-4B1F-4EB8-B9C1-7937F8EEBB57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87AAE938-7724-4F26-B543-32240E9E9A74}" type="presOf" srcId="{02C487C6-35CE-462E-B371-5A7690DCD15F}" destId="{0E455F3D-08D1-4E36-99BC-CDD047CA7F82}" srcOrd="0" destOrd="0" presId="urn:microsoft.com/office/officeart/2008/layout/AlternatingHexagons"/>
    <dgm:cxn modelId="{EA27D459-5A95-46DF-ADDA-82B98FB86CD9}" type="presOf" srcId="{09A14CBB-FDA5-40F5-AD52-85B7B955ABCE}" destId="{AE48D328-0D61-43C8-9229-5285D6D50D0F}" srcOrd="0" destOrd="0" presId="urn:microsoft.com/office/officeart/2008/layout/AlternatingHexagons"/>
    <dgm:cxn modelId="{2D7CE21E-812F-4806-9D6C-92767DCE33A2}" type="presOf" srcId="{AFA60675-C626-401E-A38D-99E44BFC00FB}" destId="{633F5841-DBEC-4403-9CCE-BB879F88BFB0}" srcOrd="0" destOrd="0" presId="urn:microsoft.com/office/officeart/2008/layout/AlternatingHexagons"/>
    <dgm:cxn modelId="{562A6660-1E1F-4C49-A64E-C0CE08F907B4}" type="presOf" srcId="{BAF409E1-4B1F-4EB8-B9C1-7937F8EEBB57}" destId="{7FF4C2F9-8B1D-4308-A008-4DEDD8165896}" srcOrd="0" destOrd="0" presId="urn:microsoft.com/office/officeart/2008/layout/AlternatingHexagons"/>
    <dgm:cxn modelId="{AD66AF6A-D2F3-43F6-B99D-39978A695ACE}" srcId="{09A14CBB-FDA5-40F5-AD52-85B7B955ABCE}" destId="{3F862A4A-099F-4598-B50C-839497C580A7}" srcOrd="1" destOrd="0" parTransId="{D0431BB1-724C-49CE-AE6B-537A7727B8B1}" sibTransId="{02C487C6-35CE-462E-B371-5A7690DCD15F}"/>
    <dgm:cxn modelId="{2EBDDD7C-D805-4290-8E4E-4AC1A0D69FAB}" type="presOf" srcId="{3F862A4A-099F-4598-B50C-839497C580A7}" destId="{01875F74-A5B8-4082-A18F-FF15AF153C29}" srcOrd="0" destOrd="0" presId="urn:microsoft.com/office/officeart/2008/layout/AlternatingHexagons"/>
    <dgm:cxn modelId="{7419C5DA-2C45-44DD-A22B-096E56248015}" srcId="{09A14CBB-FDA5-40F5-AD52-85B7B955ABCE}" destId="{AFA60675-C626-401E-A38D-99E44BFC00FB}" srcOrd="0" destOrd="0" parTransId="{ADFB89B3-2B09-4221-8347-014F9F292755}" sibTransId="{FBE18C05-0B25-4BF1-A54D-1C2EF7402DF0}"/>
    <dgm:cxn modelId="{E0DD88B0-CAB4-4725-9E06-F59DDF505F50}" srcId="{09A14CBB-FDA5-40F5-AD52-85B7B955ABCE}" destId="{8D8D7BFB-54F0-4A28-A512-4535C6DDA239}" srcOrd="2" destOrd="0" parTransId="{7D9AB641-E4F0-4DAC-B762-07846641D888}" sibTransId="{BAF409E1-4B1F-4EB8-B9C1-7937F8EEBB57}"/>
    <dgm:cxn modelId="{DBE61123-4735-4FED-B6DE-50B2221D58EE}" type="presOf" srcId="{FBE18C05-0B25-4BF1-A54D-1C2EF7402DF0}" destId="{5A1AB5F1-DF3C-4D15-B74F-871669C4A619}" srcOrd="0" destOrd="0" presId="urn:microsoft.com/office/officeart/2008/layout/AlternatingHexagons"/>
    <dgm:cxn modelId="{CC70FD86-D89C-43F5-94DF-58139311DC3F}" type="presOf" srcId="{8D8D7BFB-54F0-4A28-A512-4535C6DDA239}" destId="{462299DE-B901-47BE-BCB4-096603061CB4}" srcOrd="0" destOrd="0" presId="urn:microsoft.com/office/officeart/2008/layout/AlternatingHexagons"/>
    <dgm:cxn modelId="{86A96DB7-3653-4AD5-8023-4E3B615E35FD}" type="presParOf" srcId="{AE48D328-0D61-43C8-9229-5285D6D50D0F}" destId="{E87B506F-EACD-473B-9CEB-A2DFE6363771}" srcOrd="0" destOrd="0" presId="urn:microsoft.com/office/officeart/2008/layout/AlternatingHexagons"/>
    <dgm:cxn modelId="{91F5E380-D1DA-4426-8364-BBA35CD031C9}" type="presParOf" srcId="{E87B506F-EACD-473B-9CEB-A2DFE6363771}" destId="{633F5841-DBEC-4403-9CCE-BB879F88BFB0}" srcOrd="0" destOrd="0" presId="urn:microsoft.com/office/officeart/2008/layout/AlternatingHexagons"/>
    <dgm:cxn modelId="{F34F2AE7-4789-4D90-850D-3A9A5B6959F8}" type="presParOf" srcId="{E87B506F-EACD-473B-9CEB-A2DFE6363771}" destId="{338A5623-FF60-4803-BE67-A6B26DA52D8D}" srcOrd="1" destOrd="0" presId="urn:microsoft.com/office/officeart/2008/layout/AlternatingHexagons"/>
    <dgm:cxn modelId="{52FE67D2-DC31-407E-A467-51FE7208BF2A}" type="presParOf" srcId="{E87B506F-EACD-473B-9CEB-A2DFE6363771}" destId="{D865F549-0609-4937-A2B4-F13182771CEB}" srcOrd="2" destOrd="0" presId="urn:microsoft.com/office/officeart/2008/layout/AlternatingHexagons"/>
    <dgm:cxn modelId="{6775F4E2-AC76-4F04-8103-C3673985E494}" type="presParOf" srcId="{E87B506F-EACD-473B-9CEB-A2DFE6363771}" destId="{20F9E469-4001-43E4-9BA2-2E424D815EB0}" srcOrd="3" destOrd="0" presId="urn:microsoft.com/office/officeart/2008/layout/AlternatingHexagons"/>
    <dgm:cxn modelId="{4C4ABF35-8C11-4620-ABFE-7FBCBA1C7016}" type="presParOf" srcId="{E87B506F-EACD-473B-9CEB-A2DFE6363771}" destId="{5A1AB5F1-DF3C-4D15-B74F-871669C4A619}" srcOrd="4" destOrd="0" presId="urn:microsoft.com/office/officeart/2008/layout/AlternatingHexagons"/>
    <dgm:cxn modelId="{FC612CC4-5D71-4B7B-8800-B2FF7AD7987A}" type="presParOf" srcId="{AE48D328-0D61-43C8-9229-5285D6D50D0F}" destId="{DB2F865D-5A2B-4BB2-B41E-D1E37FA6DCC8}" srcOrd="1" destOrd="0" presId="urn:microsoft.com/office/officeart/2008/layout/AlternatingHexagons"/>
    <dgm:cxn modelId="{369A60D5-0EC7-425D-918F-CBEF210BF149}" type="presParOf" srcId="{AE48D328-0D61-43C8-9229-5285D6D50D0F}" destId="{1A714C01-C712-4F5F-B235-5641311F2D9D}" srcOrd="2" destOrd="0" presId="urn:microsoft.com/office/officeart/2008/layout/AlternatingHexagons"/>
    <dgm:cxn modelId="{148D3A91-9822-44D2-9708-318657708AED}" type="presParOf" srcId="{1A714C01-C712-4F5F-B235-5641311F2D9D}" destId="{01875F74-A5B8-4082-A18F-FF15AF153C29}" srcOrd="0" destOrd="0" presId="urn:microsoft.com/office/officeart/2008/layout/AlternatingHexagons"/>
    <dgm:cxn modelId="{3EB38DED-8C30-4133-A2BA-B0C89BD78573}" type="presParOf" srcId="{1A714C01-C712-4F5F-B235-5641311F2D9D}" destId="{9C6BEC99-ED0B-4BF8-8A0A-4C338B1267C8}" srcOrd="1" destOrd="0" presId="urn:microsoft.com/office/officeart/2008/layout/AlternatingHexagons"/>
    <dgm:cxn modelId="{AB724D10-A4FC-45BB-A090-F5C1FF77031D}" type="presParOf" srcId="{1A714C01-C712-4F5F-B235-5641311F2D9D}" destId="{79829216-DB93-4461-BDE2-062EBE22EEC8}" srcOrd="2" destOrd="0" presId="urn:microsoft.com/office/officeart/2008/layout/AlternatingHexagons"/>
    <dgm:cxn modelId="{3E308EC7-AC5C-4F43-A033-D9FA693AF2B7}" type="presParOf" srcId="{1A714C01-C712-4F5F-B235-5641311F2D9D}" destId="{8F26E7D8-CADE-4903-8EF1-15F6C59A01B1}" srcOrd="3" destOrd="0" presId="urn:microsoft.com/office/officeart/2008/layout/AlternatingHexagons"/>
    <dgm:cxn modelId="{71AA6A8B-F5FE-4D29-ACD2-29B9D301118C}" type="presParOf" srcId="{1A714C01-C712-4F5F-B235-5641311F2D9D}" destId="{0E455F3D-08D1-4E36-99BC-CDD047CA7F82}" srcOrd="4" destOrd="0" presId="urn:microsoft.com/office/officeart/2008/layout/AlternatingHexagons"/>
    <dgm:cxn modelId="{DFC6361C-3EF7-4AE7-91C9-3549DDFAB69B}" type="presParOf" srcId="{AE48D328-0D61-43C8-9229-5285D6D50D0F}" destId="{2BD400D1-BB8B-4C02-BA3E-DF3B4B6D1E7A}" srcOrd="3" destOrd="0" presId="urn:microsoft.com/office/officeart/2008/layout/AlternatingHexagons"/>
    <dgm:cxn modelId="{7293D413-8818-485C-BE7A-CBF3A33AD759}" type="presParOf" srcId="{AE48D328-0D61-43C8-9229-5285D6D50D0F}" destId="{49ACDAC3-D9B6-4EE7-A98E-8CE3E3BABECE}" srcOrd="4" destOrd="0" presId="urn:microsoft.com/office/officeart/2008/layout/AlternatingHexagons"/>
    <dgm:cxn modelId="{ECCD0665-9A4F-413D-A6C4-B8DC5C983A25}" type="presParOf" srcId="{49ACDAC3-D9B6-4EE7-A98E-8CE3E3BABECE}" destId="{462299DE-B901-47BE-BCB4-096603061CB4}" srcOrd="0" destOrd="0" presId="urn:microsoft.com/office/officeart/2008/layout/AlternatingHexagons"/>
    <dgm:cxn modelId="{5EEDDF20-C99B-4F7B-B8A3-77A0287C3724}" type="presParOf" srcId="{49ACDAC3-D9B6-4EE7-A98E-8CE3E3BABECE}" destId="{5DE40D9A-3827-406D-A7DD-8B84550281F9}" srcOrd="1" destOrd="0" presId="urn:microsoft.com/office/officeart/2008/layout/AlternatingHexagons"/>
    <dgm:cxn modelId="{FB0B22CE-2D67-45D4-8AF8-C10201CADBFC}" type="presParOf" srcId="{49ACDAC3-D9B6-4EE7-A98E-8CE3E3BABECE}" destId="{3AE8136F-DC87-4A76-A0C8-DB05E86CD8A2}" srcOrd="2" destOrd="0" presId="urn:microsoft.com/office/officeart/2008/layout/AlternatingHexagons"/>
    <dgm:cxn modelId="{51E23D91-76B1-4CAF-B574-18602BECA959}" type="presParOf" srcId="{49ACDAC3-D9B6-4EE7-A98E-8CE3E3BABECE}" destId="{0430E30D-2161-4D63-92DF-541851AED943}" srcOrd="3" destOrd="0" presId="urn:microsoft.com/office/officeart/2008/layout/AlternatingHexagons"/>
    <dgm:cxn modelId="{15C5CD10-DC2D-486F-A0B7-19C34EB2E503}" type="presParOf" srcId="{49ACDAC3-D9B6-4EE7-A98E-8CE3E3BABECE}" destId="{7FF4C2F9-8B1D-4308-A008-4DEDD816589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F4D471-A9C6-473F-BDC2-21F2713E0C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96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2CEEBE-5078-49B5-B596-814AE67162E5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B7AD69-9D56-474B-8471-36815A09F3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8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D49DD-28CC-487B-BCA6-8F17244C6FD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40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47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671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D49DD-28CC-487B-BCA6-8F17244C6FD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086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434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675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097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05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333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516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654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1143000"/>
            <a:ext cx="7772400" cy="1470025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87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0" y="6356350"/>
            <a:ext cx="990600" cy="365125"/>
          </a:xfrm>
        </p:spPr>
        <p:txBody>
          <a:bodyPr/>
          <a:lstStyle/>
          <a:p>
            <a:fld id="{50EDA5A5-90AB-4D8C-9057-86E53D492F61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356350"/>
            <a:ext cx="3886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356350"/>
            <a:ext cx="533400" cy="365125"/>
          </a:xfrm>
        </p:spPr>
        <p:txBody>
          <a:bodyPr/>
          <a:lstStyle>
            <a:lvl1pPr algn="l">
              <a:defRPr/>
            </a:lvl1pPr>
          </a:lstStyle>
          <a:p>
            <a:fld id="{CB1EC7C6-B7E5-4AA5-B61A-BCB01E22C3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A5A5-90AB-4D8C-9057-86E53D492F61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C7C6-B7E5-4AA5-B61A-BCB01E22C3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A5A5-90AB-4D8C-9057-86E53D492F61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C7C6-B7E5-4AA5-B61A-BCB01E22C3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3582018-6A5B-45E7-9128-F6321A516E9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0527A-3F40-4267-A2D6-55436CED59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4038600"/>
            <a:ext cx="6553200" cy="1219199"/>
          </a:xfrm>
        </p:spPr>
        <p:txBody>
          <a:bodyPr>
            <a:normAutofit/>
          </a:bodyPr>
          <a:lstStyle>
            <a:lvl1pPr algn="l">
              <a:defRPr sz="3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8771" y="5334000"/>
            <a:ext cx="6572829" cy="609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533400" cy="3048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7E55675E-84D8-4C5B-ACAF-00D642BC0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3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934200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75E-84D8-4C5B-ACAF-00D642BC0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39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505200"/>
            <a:ext cx="6934201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005013"/>
            <a:ext cx="6934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75E-84D8-4C5B-ACAF-00D642BC0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91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828800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828800"/>
            <a:ext cx="3505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75E-84D8-4C5B-ACAF-00D642BC0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32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1809750"/>
            <a:ext cx="3429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2449512"/>
            <a:ext cx="3429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62600" y="1809750"/>
            <a:ext cx="3429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2600" y="2449512"/>
            <a:ext cx="3429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75E-84D8-4C5B-ACAF-00D642BC0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27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75E-84D8-4C5B-ACAF-00D642BC0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9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A5A5-90AB-4D8C-9057-86E53D492F61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C7C6-B7E5-4AA5-B61A-BCB01E22C3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75E-84D8-4C5B-ACAF-00D642BC0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19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70104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981200"/>
            <a:ext cx="4495800" cy="4144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1" y="1981200"/>
            <a:ext cx="2362200" cy="4157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356350"/>
            <a:ext cx="1219200" cy="365125"/>
          </a:xfrm>
          <a:prstGeom prst="rect">
            <a:avLst/>
          </a:prstGeom>
        </p:spPr>
        <p:txBody>
          <a:bodyPr/>
          <a:lstStyle/>
          <a:p>
            <a:fld id="{E702123A-6F9F-43AC-A6C8-3135EB0FBC7F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43400" y="6356350"/>
            <a:ext cx="3886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75E-84D8-4C5B-ACAF-00D642BC0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0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102225"/>
            <a:ext cx="7010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1200" y="1828800"/>
            <a:ext cx="7010400" cy="3200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0" y="5668963"/>
            <a:ext cx="7010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75E-84D8-4C5B-ACAF-00D642BC0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76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75E-84D8-4C5B-ACAF-00D642BC0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91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28800"/>
            <a:ext cx="2057400" cy="45720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00" y="1828800"/>
            <a:ext cx="44196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75E-84D8-4C5B-ACAF-00D642BC0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6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A5A5-90AB-4D8C-9057-86E53D492F61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C7C6-B7E5-4AA5-B61A-BCB01E22C3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A5A5-90AB-4D8C-9057-86E53D492F61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C7C6-B7E5-4AA5-B61A-BCB01E22C3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A5A5-90AB-4D8C-9057-86E53D492F61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C7C6-B7E5-4AA5-B61A-BCB01E22C3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A5A5-90AB-4D8C-9057-86E53D492F61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C7C6-B7E5-4AA5-B61A-BCB01E22C3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A5A5-90AB-4D8C-9057-86E53D492F61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C7C6-B7E5-4AA5-B61A-BCB01E22C3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A5A5-90AB-4D8C-9057-86E53D492F61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C7C6-B7E5-4AA5-B61A-BCB01E22C3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A5A5-90AB-4D8C-9057-86E53D492F61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C7C6-B7E5-4AA5-B61A-BCB01E22C3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0" y="6356350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DA5A5-90AB-4D8C-9057-86E53D492F61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0" y="635635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EC7C6-B7E5-4AA5-B61A-BCB01E22C3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93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1828800"/>
            <a:ext cx="69342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553200"/>
            <a:ext cx="685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E55675E-84D8-4C5B-ACAF-00D642BC0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F9127"/>
        </a:buClr>
        <a:buFont typeface="Arial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F9127"/>
        </a:buClr>
        <a:buFont typeface="Calibri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57200"/>
            <a:ext cx="7557868" cy="43434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An Overview of</a:t>
            </a:r>
            <a:br>
              <a:rPr lang="en-US" sz="3200" dirty="0"/>
            </a:br>
            <a:r>
              <a:rPr lang="en-US" sz="3200" dirty="0"/>
              <a:t>The Open Governmental</a:t>
            </a:r>
            <a:br>
              <a:rPr lang="en-US" sz="3200" dirty="0"/>
            </a:br>
            <a:r>
              <a:rPr lang="en-US" sz="3200" dirty="0"/>
              <a:t>Proceedings Act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/>
              <a:t>West Virginia Library Association </a:t>
            </a:r>
            <a:br>
              <a:rPr lang="en-US" sz="2400" dirty="0"/>
            </a:br>
            <a:r>
              <a:rPr lang="en-US" sz="2400" dirty="0"/>
              <a:t>Fall Conference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0" y="449580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Drew A. Proudfoot, Esquire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Bowles Rice LLP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28600"/>
            <a:ext cx="8015287" cy="914400"/>
          </a:xfrm>
        </p:spPr>
        <p:txBody>
          <a:bodyPr/>
          <a:lstStyle/>
          <a:p>
            <a:r>
              <a:rPr lang="en-US" sz="4000" b="1" dirty="0">
                <a:solidFill>
                  <a:schemeClr val="bg2"/>
                </a:solidFill>
              </a:rPr>
              <a:t>Meeting Agenda</a:t>
            </a:r>
            <a:endParaRPr lang="en-US" sz="4000" b="1" cap="none" dirty="0">
              <a:solidFill>
                <a:schemeClr val="bg2"/>
              </a:solidFill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4691062" cy="4267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b="1" dirty="0"/>
              <a:t>List all items requiring official action on the agenda</a:t>
            </a:r>
          </a:p>
          <a:p>
            <a:pPr eaLnBrk="1" hangingPunct="1">
              <a:lnSpc>
                <a:spcPct val="90000"/>
              </a:lnSpc>
            </a:pPr>
            <a:endParaRPr lang="en-US" sz="2600" b="1" dirty="0"/>
          </a:p>
          <a:p>
            <a:pPr eaLnBrk="1" hangingPunct="1">
              <a:lnSpc>
                <a:spcPct val="90000"/>
              </a:lnSpc>
            </a:pPr>
            <a:r>
              <a:rPr lang="en-US" sz="2600" b="1" dirty="0"/>
              <a:t>Official action involves anything requiring a vote of the governing body</a:t>
            </a:r>
          </a:p>
          <a:p>
            <a:pPr lvl="4">
              <a:lnSpc>
                <a:spcPct val="90000"/>
              </a:lnSpc>
            </a:pPr>
            <a:r>
              <a:rPr lang="en-US" sz="2400" dirty="0">
                <a:solidFill>
                  <a:srgbClr val="FFFF00"/>
                </a:solidFill>
              </a:rPr>
              <a:t>Either at this meeting or a future meeting</a:t>
            </a:r>
          </a:p>
        </p:txBody>
      </p:sp>
      <p:pic>
        <p:nvPicPr>
          <p:cNvPr id="49157" name="Picture 4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2438400"/>
            <a:ext cx="2105025" cy="1943100"/>
          </a:xfrm>
          <a:noFill/>
        </p:spPr>
      </p:pic>
      <p:sp>
        <p:nvSpPr>
          <p:cNvPr id="4915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2B63AE-3CE3-4F8B-82B3-C784F15BC05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90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595313" y="228600"/>
            <a:ext cx="8015287" cy="914400"/>
          </a:xfrm>
        </p:spPr>
        <p:txBody>
          <a:bodyPr/>
          <a:lstStyle/>
          <a:p>
            <a:r>
              <a:rPr lang="en-US" sz="4000" b="1" dirty="0">
                <a:solidFill>
                  <a:schemeClr val="bg2"/>
                </a:solidFill>
              </a:rPr>
              <a:t>Meeting Agenda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3925887" cy="4267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/>
              <a:t>Agendas need not be </a:t>
            </a:r>
            <a:r>
              <a:rPr lang="en-US" sz="2800" b="1" dirty="0">
                <a:solidFill>
                  <a:srgbClr val="FFFF00"/>
                </a:solidFill>
              </a:rPr>
              <a:t>published</a:t>
            </a:r>
            <a:r>
              <a:rPr lang="en-US" sz="2800" b="1" dirty="0"/>
              <a:t> – only </a:t>
            </a:r>
            <a:r>
              <a:rPr lang="en-US" sz="2800" b="1" dirty="0">
                <a:solidFill>
                  <a:schemeClr val="accent2"/>
                </a:solidFill>
              </a:rPr>
              <a:t>made available</a:t>
            </a:r>
          </a:p>
          <a:p>
            <a:pPr eaLnBrk="1" hangingPunct="1"/>
            <a:r>
              <a:rPr lang="en-US" sz="2800" b="1" dirty="0"/>
              <a:t>Posting in a public place meets the minimum requirements</a:t>
            </a:r>
          </a:p>
          <a:p>
            <a:pPr eaLnBrk="1" hangingPunct="1"/>
            <a:r>
              <a:rPr lang="en-US" sz="2800" b="1" dirty="0"/>
              <a:t>Agencies encouraged to post on website</a:t>
            </a:r>
            <a:endParaRPr lang="en-US" sz="2800" dirty="0"/>
          </a:p>
        </p:txBody>
      </p:sp>
      <p:pic>
        <p:nvPicPr>
          <p:cNvPr id="15366" name="Picture 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62269" y="3240329"/>
            <a:ext cx="1858061" cy="1139342"/>
          </a:xfrm>
        </p:spPr>
      </p:pic>
      <p:sp>
        <p:nvSpPr>
          <p:cNvPr id="153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05F805-B052-4835-A210-8D660313543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142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713" y="228600"/>
            <a:ext cx="8015287" cy="914400"/>
          </a:xfrm>
        </p:spPr>
        <p:txBody>
          <a:bodyPr/>
          <a:lstStyle/>
          <a:p>
            <a:pPr algn="ctr"/>
            <a:r>
              <a:rPr lang="en-US" cap="none" dirty="0">
                <a:solidFill>
                  <a:schemeClr val="bg2"/>
                </a:solidFill>
              </a:rPr>
              <a:t>Amending an 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371600"/>
            <a:ext cx="8077200" cy="5334000"/>
          </a:xfrm>
        </p:spPr>
        <p:txBody>
          <a:bodyPr>
            <a:normAutofit/>
          </a:bodyPr>
          <a:lstStyle/>
          <a:p>
            <a:pPr lvl="0"/>
            <a:r>
              <a:rPr lang="en-US" sz="3200" b="1" dirty="0"/>
              <a:t>Agenda may be amended up to two (2) business days before the meeting, except for a true emergency.</a:t>
            </a:r>
          </a:p>
          <a:p>
            <a:pPr lvl="0"/>
            <a:endParaRPr lang="en-US" sz="3200" b="1" dirty="0"/>
          </a:p>
          <a:p>
            <a:pPr lvl="0"/>
            <a:r>
              <a:rPr lang="en-US" sz="3200" b="1" dirty="0"/>
              <a:t>Amended Agenda must be made available to the public and media in the same manner as the original agenda</a:t>
            </a:r>
            <a:r>
              <a:rPr lang="en-US" sz="3600" dirty="0"/>
              <a:t>.</a:t>
            </a:r>
          </a:p>
          <a:p>
            <a:pPr lvl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3554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200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Amending an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b="1" dirty="0"/>
              <a:t>Routine matters that arise after the deadline to amend an agenda must be held over to the next regular meeting, or for a special meeting.</a:t>
            </a:r>
          </a:p>
          <a:p>
            <a:endParaRPr lang="en-US" sz="2800" b="1" dirty="0"/>
          </a:p>
          <a:p>
            <a:r>
              <a:rPr lang="en-US" sz="2800" b="1" dirty="0"/>
              <a:t>If an agenda is amended due to an emergency, both the meeting agenda and the meeting minutes must explain the facts and circumstances of the emergency.</a:t>
            </a:r>
          </a:p>
          <a:p>
            <a:pPr lv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284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What is an emergency?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Emergency meeting is any meeting called by a governing body to address an unexpected event requiring immediate attention because of an imminent threat to public health or safety; an imminent threat of damage to public or private property; or an imminent material financial loss or other imminent substantial harm to a public agency, its employees or the members of the public which it serves. </a:t>
            </a:r>
          </a:p>
        </p:txBody>
      </p:sp>
    </p:spTree>
    <p:extLst>
      <p:ext uri="{BB962C8B-B14F-4D97-AF65-F5344CB8AC3E}">
        <p14:creationId xmlns:p14="http://schemas.microsoft.com/office/powerpoint/2010/main" val="4262694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15287" cy="9144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chemeClr val="bg2"/>
                </a:solidFill>
              </a:rPr>
              <a:t>Meeting Procedures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4343400" cy="4648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b="1" dirty="0"/>
              <a:t>Members may participate by telephone</a:t>
            </a:r>
            <a:endParaRPr lang="en-US" sz="2800" b="1" dirty="0">
              <a:solidFill>
                <a:schemeClr val="accent2"/>
              </a:solidFill>
            </a:endParaRPr>
          </a:p>
          <a:p>
            <a:r>
              <a:rPr lang="en-US" sz="2800" b="1" dirty="0"/>
              <a:t>Members participating by telephone must be able to </a:t>
            </a:r>
            <a:r>
              <a:rPr lang="en-US" sz="2800" b="1" dirty="0">
                <a:solidFill>
                  <a:schemeClr val="accent2"/>
                </a:solidFill>
              </a:rPr>
              <a:t>hear </a:t>
            </a:r>
            <a:r>
              <a:rPr lang="en-US" sz="2800" b="1" dirty="0"/>
              <a:t>what is said by the members who are physically present</a:t>
            </a:r>
            <a:endParaRPr lang="en-US" sz="2800" b="1" dirty="0">
              <a:solidFill>
                <a:schemeClr val="accent2"/>
              </a:solidFill>
            </a:endParaRPr>
          </a:p>
          <a:p>
            <a:r>
              <a:rPr lang="en-US" sz="2800" b="1" dirty="0"/>
              <a:t>Public present at meeting must be able to </a:t>
            </a:r>
            <a:r>
              <a:rPr lang="en-US" sz="2800" b="1" dirty="0">
                <a:solidFill>
                  <a:schemeClr val="accent2"/>
                </a:solidFill>
              </a:rPr>
              <a:t>hear </a:t>
            </a:r>
            <a:r>
              <a:rPr lang="en-US" sz="2800" b="1" dirty="0"/>
              <a:t>what is said over the phone</a:t>
            </a:r>
          </a:p>
          <a:p>
            <a:pPr eaLnBrk="1" hangingPunct="1"/>
            <a:endParaRPr lang="en-US" sz="2600" dirty="0"/>
          </a:p>
        </p:txBody>
      </p:sp>
      <p:pic>
        <p:nvPicPr>
          <p:cNvPr id="17414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95188" y="2908401"/>
            <a:ext cx="1792224" cy="1803197"/>
          </a:xfrm>
        </p:spPr>
      </p:pic>
      <p:sp>
        <p:nvSpPr>
          <p:cNvPr id="174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82B813-2EBB-4C94-AE4C-E69A719BDC4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94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28600"/>
            <a:ext cx="8015287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cap="none" dirty="0">
                <a:solidFill>
                  <a:schemeClr val="bg2"/>
                </a:solidFill>
              </a:rPr>
              <a:t>Meeting Procedures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5072062" cy="4267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600" b="1" dirty="0"/>
              <a:t>May not vote by secret or written ballot</a:t>
            </a:r>
          </a:p>
          <a:p>
            <a:pPr eaLnBrk="1" hangingPunct="1"/>
            <a:r>
              <a:rPr lang="en-US" b="1" dirty="0">
                <a:solidFill>
                  <a:srgbClr val="FFFF00"/>
                </a:solidFill>
              </a:rPr>
              <a:t>If participating by telephone, may not vote by text message</a:t>
            </a:r>
            <a:endParaRPr lang="en-US" sz="2600" b="1" dirty="0">
              <a:solidFill>
                <a:srgbClr val="FFFF00"/>
              </a:solidFill>
            </a:endParaRPr>
          </a:p>
          <a:p>
            <a:pPr eaLnBrk="1" hangingPunct="1"/>
            <a:r>
              <a:rPr lang="en-US" sz="2600" b="1" dirty="0"/>
              <a:t>Voting must take place by verbal statement or show of hands</a:t>
            </a:r>
          </a:p>
          <a:p>
            <a:r>
              <a:rPr lang="en-US" sz="2400" b="1" dirty="0"/>
              <a:t>No proxy voting allowed</a:t>
            </a:r>
            <a:endParaRPr lang="en-US" sz="2400" dirty="0"/>
          </a:p>
        </p:txBody>
      </p:sp>
      <p:pic>
        <p:nvPicPr>
          <p:cNvPr id="54278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38800" y="4648200"/>
            <a:ext cx="1815998" cy="1530706"/>
          </a:xfrm>
        </p:spPr>
      </p:pic>
      <p:sp>
        <p:nvSpPr>
          <p:cNvPr id="542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94AE6E-F263-4D6D-A304-57B25073E416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562600" y="4419600"/>
            <a:ext cx="2286000" cy="1981200"/>
          </a:xfrm>
          <a:prstGeom prst="line">
            <a:avLst/>
          </a:prstGeom>
          <a:ln w="920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334000" y="4343400"/>
            <a:ext cx="2438400" cy="2057400"/>
          </a:xfrm>
          <a:prstGeom prst="line">
            <a:avLst/>
          </a:prstGeom>
          <a:ln w="920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003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b="1" dirty="0">
                <a:solidFill>
                  <a:schemeClr val="bg2"/>
                </a:solidFill>
              </a:rPr>
              <a:t>Executive Session</a:t>
            </a:r>
          </a:p>
        </p:txBody>
      </p:sp>
      <p:pic>
        <p:nvPicPr>
          <p:cNvPr id="5632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2438400"/>
            <a:ext cx="2468563" cy="2798763"/>
          </a:xfrm>
        </p:spPr>
      </p:pic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01B316-6CB6-4EBF-8736-AB83821B58F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632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14600"/>
            <a:ext cx="3208338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001000" cy="1216025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chemeClr val="bg2"/>
                </a:solidFill>
              </a:rPr>
              <a:t>Executive Session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295400"/>
            <a:ext cx="7843837" cy="4876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ts val="400"/>
              </a:spcBef>
            </a:pPr>
            <a:r>
              <a:rPr lang="en-US" sz="2600" b="1" dirty="0">
                <a:latin typeface="Arial" charset="0"/>
              </a:rPr>
              <a:t>May only go into executive session for a reason permitted by Act – Personnel, matter of competitive negotiation, otherwise privileged matter.</a:t>
            </a:r>
          </a:p>
          <a:p>
            <a:pPr marL="0" indent="0" eaLnBrk="1" hangingPunct="1">
              <a:spcBef>
                <a:spcPts val="400"/>
              </a:spcBef>
              <a:buNone/>
            </a:pPr>
            <a:endParaRPr lang="en-US" sz="2600" b="1" dirty="0">
              <a:latin typeface="Arial" charset="0"/>
            </a:endParaRPr>
          </a:p>
          <a:p>
            <a:pPr eaLnBrk="1" hangingPunct="1">
              <a:spcBef>
                <a:spcPts val="400"/>
              </a:spcBef>
            </a:pPr>
            <a:r>
              <a:rPr lang="en-US" sz="2600" b="1" dirty="0">
                <a:latin typeface="Arial" charset="0"/>
              </a:rPr>
              <a:t>Must be corresponding agenda/action item. </a:t>
            </a:r>
          </a:p>
          <a:p>
            <a:pPr eaLnBrk="1" hangingPunct="1">
              <a:spcBef>
                <a:spcPts val="400"/>
              </a:spcBef>
            </a:pPr>
            <a:endParaRPr lang="en-US" sz="2600" b="1" dirty="0">
              <a:latin typeface="Arial" charset="0"/>
            </a:endParaRPr>
          </a:p>
          <a:p>
            <a:pPr eaLnBrk="1" hangingPunct="1">
              <a:spcBef>
                <a:spcPts val="400"/>
              </a:spcBef>
            </a:pPr>
            <a:r>
              <a:rPr lang="en-US" sz="2600" b="1" dirty="0">
                <a:latin typeface="Arial" charset="0"/>
              </a:rPr>
              <a:t>Must have motion to go into executive session identifying exemption.</a:t>
            </a:r>
          </a:p>
          <a:p>
            <a:pPr marL="0" indent="0" eaLnBrk="1" hangingPunct="1">
              <a:spcBef>
                <a:spcPts val="400"/>
              </a:spcBef>
              <a:buNone/>
            </a:pPr>
            <a:endParaRPr lang="en-US" sz="2600" b="1" dirty="0">
              <a:latin typeface="Arial" charset="0"/>
            </a:endParaRPr>
          </a:p>
          <a:p>
            <a:pPr eaLnBrk="1" hangingPunct="1">
              <a:spcBef>
                <a:spcPts val="400"/>
              </a:spcBef>
            </a:pPr>
            <a:r>
              <a:rPr lang="en-US" sz="2600" b="1" dirty="0">
                <a:latin typeface="Arial" charset="0"/>
              </a:rPr>
              <a:t>Majority vote required to convene in executive session.</a:t>
            </a:r>
          </a:p>
          <a:p>
            <a:pPr marL="0" indent="0" eaLnBrk="1" hangingPunct="1">
              <a:spcBef>
                <a:spcPts val="400"/>
              </a:spcBef>
              <a:buNone/>
            </a:pPr>
            <a:endParaRPr lang="en-US" sz="2600" b="1" dirty="0">
              <a:latin typeface="Arial" charset="0"/>
            </a:endParaRPr>
          </a:p>
          <a:p>
            <a:pPr eaLnBrk="1" hangingPunct="1">
              <a:spcBef>
                <a:spcPts val="400"/>
              </a:spcBef>
            </a:pPr>
            <a:r>
              <a:rPr lang="en-US" sz="2600" b="1" dirty="0">
                <a:latin typeface="Arial" charset="0"/>
              </a:rPr>
              <a:t>No action taken while in executive session.</a:t>
            </a:r>
          </a:p>
        </p:txBody>
      </p:sp>
      <p:sp>
        <p:nvSpPr>
          <p:cNvPr id="552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D34FEF-CA06-4EE3-A3E2-01B38443784F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8001000" cy="1216025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chemeClr val="bg2"/>
                </a:solidFill>
              </a:rPr>
              <a:t>Executive Session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5363" y="1752600"/>
            <a:ext cx="7843837" cy="4267200"/>
          </a:xfrm>
        </p:spPr>
        <p:txBody>
          <a:bodyPr/>
          <a:lstStyle/>
          <a:p>
            <a:pPr eaLnBrk="1" hangingPunct="1"/>
            <a:r>
              <a:rPr lang="en-US" sz="2600" b="1" dirty="0">
                <a:latin typeface="Arial" charset="0"/>
              </a:rPr>
              <a:t>Personnel – most common exemption </a:t>
            </a:r>
          </a:p>
          <a:p>
            <a:pPr eaLnBrk="1" hangingPunct="1"/>
            <a:endParaRPr lang="en-US" sz="2600" b="1" dirty="0">
              <a:latin typeface="Arial" charset="0"/>
            </a:endParaRPr>
          </a:p>
          <a:p>
            <a:pPr eaLnBrk="1" hangingPunct="1"/>
            <a:r>
              <a:rPr lang="en-US" sz="2600" b="1" dirty="0">
                <a:latin typeface="Arial" charset="0"/>
              </a:rPr>
              <a:t>Hiring, firing, promoting, transfer, discipline or compensation of an employee</a:t>
            </a:r>
          </a:p>
          <a:p>
            <a:pPr eaLnBrk="1" hangingPunct="1"/>
            <a:endParaRPr lang="en-US" sz="2600" b="1" dirty="0">
              <a:latin typeface="Arial" charset="0"/>
            </a:endParaRPr>
          </a:p>
          <a:p>
            <a:pPr eaLnBrk="1" hangingPunct="1"/>
            <a:r>
              <a:rPr lang="en-US" sz="2600" b="1" dirty="0">
                <a:latin typeface="Arial" charset="0"/>
              </a:rPr>
              <a:t>Employee may request open session, if asked to meet in executive session    </a:t>
            </a:r>
          </a:p>
        </p:txBody>
      </p:sp>
      <p:sp>
        <p:nvSpPr>
          <p:cNvPr id="573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AEBB6C-F23C-4C8C-A685-65198804E9E2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Meetings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22860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</a:rPr>
              <a:t>W.Va. Code § 6-9A-1 et seq.</a:t>
            </a:r>
          </a:p>
          <a:p>
            <a:endParaRPr lang="en-US" sz="3200" dirty="0">
              <a:solidFill>
                <a:schemeClr val="bg2"/>
              </a:solidFill>
            </a:endParaRPr>
          </a:p>
          <a:p>
            <a:r>
              <a:rPr lang="en-US" sz="3200" dirty="0">
                <a:solidFill>
                  <a:schemeClr val="bg2"/>
                </a:solidFill>
              </a:rPr>
              <a:t>“Open Governmental Proceedings Act”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86162" y="4038600"/>
            <a:ext cx="2052638" cy="2056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001000" cy="1216025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chemeClr val="bg2"/>
                </a:solidFill>
              </a:rPr>
              <a:t>Executive Session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42963" y="1752600"/>
            <a:ext cx="7843837" cy="4267200"/>
          </a:xfrm>
        </p:spPr>
        <p:txBody>
          <a:bodyPr/>
          <a:lstStyle/>
          <a:p>
            <a:pPr eaLnBrk="1" hangingPunct="1"/>
            <a:r>
              <a:rPr lang="en-US" sz="2600" b="1" dirty="0">
                <a:latin typeface="Arial" charset="0"/>
              </a:rPr>
              <a:t>General personnel matters are not exempt and must be discussed in open meeting</a:t>
            </a:r>
          </a:p>
          <a:p>
            <a:pPr eaLnBrk="1" hangingPunct="1"/>
            <a:endParaRPr lang="en-US" sz="2600" b="1" dirty="0">
              <a:latin typeface="Arial" charset="0"/>
            </a:endParaRPr>
          </a:p>
          <a:p>
            <a:pPr eaLnBrk="1" hangingPunct="1"/>
            <a:r>
              <a:rPr lang="en-US" sz="2600" b="1" dirty="0">
                <a:latin typeface="Arial" charset="0"/>
              </a:rPr>
              <a:t>Examples:  Across-the-board pay raise; supplemental health insurance; creating new positions    </a:t>
            </a:r>
          </a:p>
        </p:txBody>
      </p:sp>
      <p:sp>
        <p:nvSpPr>
          <p:cNvPr id="583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63DFC1-2D2C-46CF-9C66-CCBC7679A636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28600"/>
            <a:ext cx="8015287" cy="9144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chemeClr val="bg2"/>
                </a:solidFill>
              </a:rPr>
              <a:t>Public Comment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3925887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b="1" dirty="0"/>
              <a:t>Public comment periods are recommended, but not mandatory</a:t>
            </a:r>
          </a:p>
          <a:p>
            <a:pPr eaLnBrk="1" hangingPunct="1">
              <a:lnSpc>
                <a:spcPct val="90000"/>
              </a:lnSpc>
            </a:pPr>
            <a:endParaRPr lang="en-US" sz="2600" b="1" dirty="0"/>
          </a:p>
          <a:p>
            <a:pPr eaLnBrk="1" hangingPunct="1">
              <a:lnSpc>
                <a:spcPct val="90000"/>
              </a:lnSpc>
            </a:pPr>
            <a:r>
              <a:rPr lang="en-US" sz="2600" b="1" dirty="0"/>
              <a:t>May not require speaker to sign up more than 15 minutes in advance</a:t>
            </a:r>
            <a:endParaRPr lang="en-US" sz="2600" dirty="0"/>
          </a:p>
        </p:txBody>
      </p:sp>
      <p:pic>
        <p:nvPicPr>
          <p:cNvPr id="59398" name="Picture 7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43600" y="2286000"/>
            <a:ext cx="2286000" cy="2824163"/>
          </a:xfrm>
          <a:noFill/>
        </p:spPr>
      </p:pic>
      <p:sp>
        <p:nvSpPr>
          <p:cNvPr id="593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D3E973-D649-4047-B940-58FFEB76A6A7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28600"/>
            <a:ext cx="8015287" cy="9144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chemeClr val="bg2"/>
                </a:solidFill>
              </a:rPr>
              <a:t>Public Comment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3925887" cy="4267200"/>
          </a:xfrm>
        </p:spPr>
        <p:txBody>
          <a:bodyPr/>
          <a:lstStyle/>
          <a:p>
            <a:pPr eaLnBrk="1" hangingPunct="1"/>
            <a:r>
              <a:rPr lang="en-US" sz="2600" b="1" dirty="0"/>
              <a:t>May set time limits for speakers</a:t>
            </a:r>
          </a:p>
          <a:p>
            <a:pPr eaLnBrk="1" hangingPunct="1"/>
            <a:endParaRPr lang="en-US" sz="2600" b="1" dirty="0"/>
          </a:p>
          <a:p>
            <a:pPr eaLnBrk="1" hangingPunct="1"/>
            <a:r>
              <a:rPr lang="en-US" sz="2600" b="1" dirty="0"/>
              <a:t>If item requires official action, place on agenda for next meeting</a:t>
            </a:r>
            <a:endParaRPr lang="en-US" sz="2600" dirty="0"/>
          </a:p>
        </p:txBody>
      </p:sp>
      <p:pic>
        <p:nvPicPr>
          <p:cNvPr id="60422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62523" y="2893314"/>
            <a:ext cx="1457554" cy="1833372"/>
          </a:xfrm>
        </p:spPr>
      </p:pic>
      <p:sp>
        <p:nvSpPr>
          <p:cNvPr id="604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E76338-CFC6-43C0-8B3D-889F8554B42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747713" y="228600"/>
            <a:ext cx="8015287" cy="9144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chemeClr val="bg2"/>
                </a:solidFill>
              </a:rPr>
              <a:t>Meeting Minutes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3925887" cy="4267200"/>
          </a:xfrm>
        </p:spPr>
        <p:txBody>
          <a:bodyPr/>
          <a:lstStyle/>
          <a:p>
            <a:pPr eaLnBrk="1" hangingPunct="1"/>
            <a:r>
              <a:rPr lang="en-US" sz="2600" b="1" dirty="0"/>
              <a:t>Minutes required for all meetings</a:t>
            </a:r>
          </a:p>
          <a:p>
            <a:pPr eaLnBrk="1" hangingPunct="1"/>
            <a:r>
              <a:rPr lang="en-US" sz="2600" b="1" dirty="0"/>
              <a:t>Who, what, where, and when</a:t>
            </a:r>
          </a:p>
          <a:p>
            <a:pPr eaLnBrk="1" hangingPunct="1"/>
            <a:r>
              <a:rPr lang="en-US" sz="2600" b="1" dirty="0"/>
              <a:t>Follow agenda</a:t>
            </a:r>
          </a:p>
          <a:p>
            <a:pPr eaLnBrk="1" hangingPunct="1"/>
            <a:r>
              <a:rPr lang="en-US" sz="2600" b="1" dirty="0"/>
              <a:t>Results of votes</a:t>
            </a:r>
            <a:endParaRPr lang="en-US" sz="2600" dirty="0"/>
          </a:p>
        </p:txBody>
      </p:sp>
      <p:pic>
        <p:nvPicPr>
          <p:cNvPr id="61446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72785" y="3147060"/>
            <a:ext cx="1837030" cy="1325880"/>
          </a:xfrm>
        </p:spPr>
      </p:pic>
      <p:sp>
        <p:nvSpPr>
          <p:cNvPr id="614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A5720C-3D98-4E42-99A4-097A29DA7B73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823913" y="228600"/>
            <a:ext cx="8015287" cy="914400"/>
          </a:xfrm>
        </p:spPr>
        <p:txBody>
          <a:bodyPr/>
          <a:lstStyle/>
          <a:p>
            <a:pPr algn="ctr" eaLnBrk="1" hangingPunct="1"/>
            <a:r>
              <a:rPr lang="en-US" b="1" dirty="0">
                <a:solidFill>
                  <a:schemeClr val="bg2"/>
                </a:solidFill>
              </a:rPr>
              <a:t>Violations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>
                <a:cs typeface="Arial" charset="0"/>
              </a:rPr>
              <a:t>● </a:t>
            </a:r>
            <a:r>
              <a:rPr lang="en-US" sz="2800" b="1" dirty="0">
                <a:cs typeface="Arial" charset="0"/>
              </a:rPr>
              <a:t>Intentional violations are a criminal misdemeanor subject to prosecution by the County Prosecutor</a:t>
            </a:r>
          </a:p>
          <a:p>
            <a:pPr eaLnBrk="1" hangingPunct="1">
              <a:buFont typeface="Wingdings" pitchFamily="2" charset="2"/>
              <a:buNone/>
            </a:pPr>
            <a:endParaRPr lang="en-US" sz="2800" b="1" dirty="0"/>
          </a:p>
          <a:p>
            <a:pPr eaLnBrk="1" hangingPunct="1">
              <a:buFont typeface="Wingdings" pitchFamily="2" charset="2"/>
              <a:buNone/>
            </a:pPr>
            <a:endParaRPr lang="en-US" sz="2800" dirty="0"/>
          </a:p>
          <a:p>
            <a:pPr eaLnBrk="1" hangingPunct="1">
              <a:buFont typeface="Wingdings" pitchFamily="2" charset="2"/>
              <a:buNone/>
            </a:pPr>
            <a:endParaRPr lang="en-US" sz="2800" dirty="0"/>
          </a:p>
        </p:txBody>
      </p:sp>
      <p:pic>
        <p:nvPicPr>
          <p:cNvPr id="62469" name="Picture 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25490" y="3099054"/>
            <a:ext cx="1531620" cy="1421892"/>
          </a:xfrm>
          <a:noFill/>
        </p:spPr>
      </p:pic>
      <p:sp>
        <p:nvSpPr>
          <p:cNvPr id="624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8A2720-4228-46D7-ABB8-5A0A8C5D0FAA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</a:rPr>
              <a:t>Some Key Opinion’s relating to </a:t>
            </a:r>
            <a:br>
              <a:rPr lang="en-US" sz="2800" dirty="0">
                <a:solidFill>
                  <a:schemeClr val="bg2"/>
                </a:solidFill>
              </a:rPr>
            </a:br>
            <a:r>
              <a:rPr lang="en-US" sz="2800" dirty="0">
                <a:solidFill>
                  <a:schemeClr val="bg2"/>
                </a:solidFill>
              </a:rPr>
              <a:t>Public Agency Board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39000" cy="484632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3"/>
                </a:solidFill>
              </a:rPr>
              <a:t>O.M.A.O. 2005-10 </a:t>
            </a:r>
          </a:p>
          <a:p>
            <a:pPr lvl="4"/>
            <a:r>
              <a:rPr lang="en-US" dirty="0">
                <a:solidFill>
                  <a:schemeClr val="bg2"/>
                </a:solidFill>
              </a:rPr>
              <a:t>Permits a governing body to “re-do” a meeting when it inadvertently violated the Act in a previous meeting</a:t>
            </a:r>
          </a:p>
          <a:p>
            <a:r>
              <a:rPr lang="en-US" dirty="0">
                <a:solidFill>
                  <a:schemeClr val="accent3"/>
                </a:solidFill>
              </a:rPr>
              <a:t>O.M.A.O. 2000-07 &amp;14</a:t>
            </a:r>
          </a:p>
          <a:p>
            <a:pPr lvl="4"/>
            <a:r>
              <a:rPr lang="en-US" dirty="0">
                <a:solidFill>
                  <a:schemeClr val="bg2"/>
                </a:solidFill>
              </a:rPr>
              <a:t>Gathering of 2 or more members to review and prepare for an upcoming meeting constitutes a meeting subject to the Act, and must be properly noticed and open to the public and press</a:t>
            </a:r>
          </a:p>
          <a:p>
            <a:r>
              <a:rPr lang="en-US" dirty="0">
                <a:solidFill>
                  <a:schemeClr val="accent3"/>
                </a:solidFill>
              </a:rPr>
              <a:t>O.M.A.O. 2009-04</a:t>
            </a:r>
          </a:p>
          <a:p>
            <a:pPr lvl="4"/>
            <a:r>
              <a:rPr lang="en-US" dirty="0"/>
              <a:t>Executive Sessions (answers to common questions)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76200" y="6248400"/>
            <a:ext cx="76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Copies and Index of most opinions may be found on the Ethics Commission website:  www.ethics.wv.gov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Parliamentary Procedure and Tools for Meeting Management:  </a:t>
            </a:r>
            <a:br>
              <a:rPr lang="en-US" dirty="0"/>
            </a:br>
            <a:r>
              <a:rPr lang="en-US" sz="2700" dirty="0"/>
              <a:t>A Guide to </a:t>
            </a:r>
            <a:r>
              <a:rPr lang="en-US" sz="2700"/>
              <a:t>Effective Meeting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5334000"/>
            <a:ext cx="3982029" cy="838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Drew A. Proudfoot, Esq. </a:t>
            </a:r>
          </a:p>
        </p:txBody>
      </p:sp>
    </p:spTree>
    <p:extLst>
      <p:ext uri="{BB962C8B-B14F-4D97-AF65-F5344CB8AC3E}">
        <p14:creationId xmlns:p14="http://schemas.microsoft.com/office/powerpoint/2010/main" val="3150964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1600200" y="155033"/>
            <a:ext cx="7391400" cy="163036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/>
              <a:t>Meeting procedure can mean the difference between this...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60198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712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1600200" y="155033"/>
            <a:ext cx="7391400" cy="163036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/>
              <a:t>And this....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176" y="1905000"/>
            <a:ext cx="320040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939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0063" y="274638"/>
            <a:ext cx="6934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Urban Legends of Parliamentary Procedure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324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286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latin typeface="Bookman Old Style" pitchFamily="18" charset="0"/>
              </a:rPr>
              <a:t>Key Provisions of Open Governmental Proceedings Act</a:t>
            </a:r>
          </a:p>
          <a:p>
            <a:pPr algn="ctr"/>
            <a:r>
              <a:rPr lang="en-US" sz="3200" dirty="0">
                <a:solidFill>
                  <a:srgbClr val="FFC000"/>
                </a:solidFill>
                <a:latin typeface="Bookman Old Style" pitchFamily="18" charset="0"/>
              </a:rPr>
              <a:t>(W. Va. Code § 6-9A-1 et seq.)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447801"/>
            <a:ext cx="8153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opperplate Gothic Bold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latin typeface="Copperplate Gothic Bold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latin typeface="Copperplate Gothic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Copperplate Gothic Bold" pitchFamily="34" charset="0"/>
              </a:rPr>
              <a:t> 	meeting Notices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chemeClr val="bg2"/>
              </a:solidFill>
              <a:latin typeface="Copperplate Gothic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Copperplate Gothic Bold" pitchFamily="34" charset="0"/>
              </a:rPr>
              <a:t>	Agenda Items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chemeClr val="bg2"/>
              </a:solidFill>
              <a:latin typeface="Copperplate Gothic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Copperplate Gothic Bold" pitchFamily="34" charset="0"/>
              </a:rPr>
              <a:t> 	Executive Sessions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chemeClr val="bg2"/>
              </a:solidFill>
              <a:latin typeface="Copperplate Gothic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Copperplate Gothic Bold" pitchFamily="34" charset="0"/>
              </a:rPr>
              <a:t>	Public Involvement</a:t>
            </a:r>
          </a:p>
          <a:p>
            <a:endParaRPr lang="en-US" dirty="0">
              <a:solidFill>
                <a:schemeClr val="bg2"/>
              </a:solidFill>
              <a:latin typeface="Copperplate Gothic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Copperplate Gothic Bold" pitchFamily="34" charset="0"/>
              </a:rPr>
              <a:t> 	Violations</a:t>
            </a:r>
          </a:p>
          <a:p>
            <a:endParaRPr lang="en-US" dirty="0">
              <a:latin typeface="Copperplate Gothic Bold" pitchFamily="34" charset="0"/>
            </a:endParaRPr>
          </a:p>
          <a:p>
            <a:endParaRPr lang="en-US" dirty="0">
              <a:latin typeface="Copperplate Gothic Bold" pitchFamily="34" charset="0"/>
            </a:endParaRPr>
          </a:p>
          <a:p>
            <a:endParaRPr lang="en-US" dirty="0">
              <a:latin typeface="Copperplate Gothic Bold" pitchFamily="34" charset="0"/>
            </a:endParaRPr>
          </a:p>
          <a:p>
            <a:endParaRPr lang="en-US" dirty="0">
              <a:latin typeface="Copperplate Gothic Bold" pitchFamily="34" charset="0"/>
            </a:endParaRPr>
          </a:p>
          <a:p>
            <a:endParaRPr lang="en-US" dirty="0">
              <a:latin typeface="Copperplate Gothic Bold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500" dirty="0"/>
              <a:t>What rules must you follow?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2743200" y="1981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62400" y="2576899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WVLC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Rules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35814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Governmental Proceedings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4953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Board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Rules</a:t>
            </a:r>
          </a:p>
        </p:txBody>
      </p:sp>
    </p:spTree>
    <p:extLst>
      <p:ext uri="{BB962C8B-B14F-4D97-AF65-F5344CB8AC3E}">
        <p14:creationId xmlns:p14="http://schemas.microsoft.com/office/powerpoint/2010/main" val="4038674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362200" y="319668"/>
            <a:ext cx="65532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What kind of meeting is it?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905000" y="1905000"/>
            <a:ext cx="7543800" cy="4800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b="1" dirty="0">
                <a:solidFill>
                  <a:srgbClr val="396497"/>
                </a:solidFill>
              </a:rPr>
              <a:t>Regular Business Meeting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Garamond" pitchFamily="18" charset="0"/>
              <a:buChar char="–"/>
              <a:defRPr/>
            </a:pPr>
            <a: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most frequently encountered type </a:t>
            </a:r>
            <a:b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meeting.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b="1" dirty="0">
                <a:solidFill>
                  <a:srgbClr val="396497"/>
                </a:solidFill>
              </a:rPr>
              <a:t>Open Forum Sessions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Garamond" pitchFamily="18" charset="0"/>
              <a:buChar char="–"/>
              <a:defRPr/>
            </a:pPr>
            <a: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Meetings called not for transacting business, </a:t>
            </a:r>
            <a:b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but for providing opportunity for “public comment.”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b="1" dirty="0">
                <a:solidFill>
                  <a:srgbClr val="396497"/>
                </a:solidFill>
              </a:rPr>
              <a:t>Committee Meeting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Garamond" pitchFamily="18" charset="0"/>
              <a:buChar char="–"/>
              <a:defRPr/>
            </a:pPr>
            <a: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Often held for the dual purpose of transacting business and conducting actual work.</a:t>
            </a:r>
          </a:p>
        </p:txBody>
      </p:sp>
    </p:spTree>
    <p:extLst>
      <p:ext uri="{BB962C8B-B14F-4D97-AF65-F5344CB8AC3E}">
        <p14:creationId xmlns:p14="http://schemas.microsoft.com/office/powerpoint/2010/main" val="30044205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500" dirty="0"/>
              <a:t>What rules must you follow?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057400" y="1828800"/>
            <a:ext cx="5943600" cy="4876800"/>
          </a:xfrm>
        </p:spPr>
        <p:txBody>
          <a:bodyPr>
            <a:normAutofit fontScale="92500"/>
          </a:bodyPr>
          <a:lstStyle/>
          <a:p>
            <a:pPr marL="284163" indent="-284163"/>
            <a:r>
              <a:rPr lang="en-US" altLang="en-US" sz="2700" dirty="0"/>
              <a:t>Provisions of local, state, and federal law</a:t>
            </a:r>
          </a:p>
          <a:p>
            <a:pPr marL="284163" indent="-284163"/>
            <a:r>
              <a:rPr lang="en-US" altLang="en-US" sz="2700" dirty="0"/>
              <a:t>Rules from a parent organization</a:t>
            </a:r>
          </a:p>
          <a:p>
            <a:pPr marL="284163" indent="-284163"/>
            <a:r>
              <a:rPr lang="en-US" altLang="en-US" sz="2700" dirty="0"/>
              <a:t>Constitution and/or Bylaws</a:t>
            </a:r>
          </a:p>
          <a:p>
            <a:pPr marL="284163" indent="-284163"/>
            <a:r>
              <a:rPr lang="en-US" altLang="en-US" sz="2700" dirty="0"/>
              <a:t>Special rules of order adopted by the Board</a:t>
            </a:r>
          </a:p>
          <a:p>
            <a:pPr marL="284163" indent="-284163"/>
            <a:r>
              <a:rPr lang="en-US" altLang="en-US" sz="2700" dirty="0"/>
              <a:t>Parliamentary authority                                  </a:t>
            </a:r>
            <a:br>
              <a:rPr lang="en-US" altLang="en-US" sz="2700" dirty="0"/>
            </a:br>
            <a:r>
              <a:rPr lang="en-US" altLang="en-US" sz="2700" dirty="0"/>
              <a:t>(e.g., </a:t>
            </a:r>
            <a:r>
              <a:rPr lang="en-US" altLang="en-US" sz="2700" i="1" dirty="0"/>
              <a:t>Robert’s Rules of Order Newly Revised</a:t>
            </a:r>
            <a:r>
              <a:rPr lang="en-US" altLang="en-US" sz="2700" dirty="0"/>
              <a:t>)</a:t>
            </a:r>
          </a:p>
          <a:p>
            <a:pPr marL="284163" indent="-284163"/>
            <a:r>
              <a:rPr lang="en-US" altLang="en-US" sz="2700" dirty="0"/>
              <a:t>Standing rules adopted by the group</a:t>
            </a:r>
          </a:p>
          <a:p>
            <a:pPr marL="284163" indent="-284163"/>
            <a:r>
              <a:rPr lang="en-US" altLang="en-US" sz="2700" dirty="0"/>
              <a:t>Organizational customs                             </a:t>
            </a:r>
            <a:br>
              <a:rPr lang="en-US" altLang="en-US" sz="2700" dirty="0"/>
            </a:br>
            <a:r>
              <a:rPr lang="en-US" altLang="en-US" sz="2700" dirty="0"/>
              <a:t>(“</a:t>
            </a:r>
            <a:r>
              <a:rPr lang="en-US" altLang="en-US" sz="2700" i="1" dirty="0"/>
              <a:t>We’ve always done it this way…</a:t>
            </a:r>
            <a:r>
              <a:rPr lang="en-US" altLang="en-US" sz="2700" dirty="0"/>
              <a:t>”)</a:t>
            </a:r>
          </a:p>
        </p:txBody>
      </p:sp>
      <p:sp>
        <p:nvSpPr>
          <p:cNvPr id="4" name="Down Arrow 3"/>
          <p:cNvSpPr>
            <a:spLocks noChangeArrowheads="1"/>
          </p:cNvSpPr>
          <p:nvPr/>
        </p:nvSpPr>
        <p:spPr bwMode="auto">
          <a:xfrm>
            <a:off x="8153400" y="3581400"/>
            <a:ext cx="381000" cy="2830550"/>
          </a:xfrm>
          <a:prstGeom prst="downArrow">
            <a:avLst>
              <a:gd name="adj1" fmla="val 50000"/>
              <a:gd name="adj2" fmla="val 58750"/>
            </a:avLst>
          </a:prstGeom>
          <a:solidFill>
            <a:srgbClr val="FAC10A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7467600" y="2436541"/>
            <a:ext cx="1524000" cy="990600"/>
          </a:xfrm>
          <a:prstGeom prst="rect">
            <a:avLst/>
          </a:prstGeom>
          <a:solidFill>
            <a:srgbClr val="FAC10A"/>
          </a:solidFill>
          <a:ln>
            <a:noFill/>
          </a:ln>
          <a:effectLst>
            <a:outerShdw dist="71842" dir="2700000" algn="ctr" rotWithShape="0">
              <a:srgbClr val="396497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Search in </a:t>
            </a:r>
            <a:b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</a:b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this direction for answers</a:t>
            </a:r>
          </a:p>
        </p:txBody>
      </p:sp>
    </p:spTree>
    <p:extLst>
      <p:ext uri="{BB962C8B-B14F-4D97-AF65-F5344CB8AC3E}">
        <p14:creationId xmlns:p14="http://schemas.microsoft.com/office/powerpoint/2010/main" val="1697046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Rules of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rules are the place to handle many of the procedural issues that a board may face.</a:t>
            </a:r>
          </a:p>
          <a:p>
            <a:r>
              <a:rPr lang="en-US" dirty="0"/>
              <a:t>Special Rules of Order can be tailored to fit each individual commission, provided that they comply with West Virginia state law.  </a:t>
            </a:r>
          </a:p>
        </p:txBody>
      </p:sp>
    </p:spTree>
    <p:extLst>
      <p:ext uri="{BB962C8B-B14F-4D97-AF65-F5344CB8AC3E}">
        <p14:creationId xmlns:p14="http://schemas.microsoft.com/office/powerpoint/2010/main" val="1902868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Rules of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board might consider a special rule of order to deal with things like</a:t>
            </a:r>
          </a:p>
          <a:p>
            <a:pPr lvl="1"/>
            <a:r>
              <a:rPr lang="en-US" dirty="0"/>
              <a:t>A consent calendar</a:t>
            </a:r>
          </a:p>
          <a:p>
            <a:pPr lvl="1"/>
            <a:r>
              <a:rPr lang="en-US" dirty="0"/>
              <a:t>Handling debate on motions at meetings</a:t>
            </a:r>
          </a:p>
          <a:p>
            <a:pPr lvl="1"/>
            <a:r>
              <a:rPr lang="en-US" dirty="0"/>
              <a:t>Procedures for allowing members of the public to address the Board</a:t>
            </a:r>
          </a:p>
          <a:p>
            <a:pPr lvl="1"/>
            <a:r>
              <a:rPr lang="en-US" dirty="0"/>
              <a:t>Allowing input from staff, or requesting input from staff</a:t>
            </a:r>
          </a:p>
        </p:txBody>
      </p:sp>
    </p:spTree>
    <p:extLst>
      <p:ext uri="{BB962C8B-B14F-4D97-AF65-F5344CB8AC3E}">
        <p14:creationId xmlns:p14="http://schemas.microsoft.com/office/powerpoint/2010/main" val="4250371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0"/>
          <p:cNvGrpSpPr>
            <a:grpSpLocks/>
          </p:cNvGrpSpPr>
          <p:nvPr/>
        </p:nvGrpSpPr>
        <p:grpSpPr bwMode="auto">
          <a:xfrm>
            <a:off x="1981200" y="2087331"/>
            <a:ext cx="7086600" cy="4114800"/>
            <a:chOff x="909" y="1019"/>
            <a:chExt cx="4464" cy="2592"/>
          </a:xfrm>
        </p:grpSpPr>
        <p:sp>
          <p:nvSpPr>
            <p:cNvPr id="15365" name="AutoShape 9"/>
            <p:cNvSpPr>
              <a:spLocks noChangeArrowheads="1"/>
            </p:cNvSpPr>
            <p:nvPr/>
          </p:nvSpPr>
          <p:spPr bwMode="auto">
            <a:xfrm rot="-482719">
              <a:off x="909" y="1019"/>
              <a:ext cx="4464" cy="2592"/>
            </a:xfrm>
            <a:prstGeom prst="verticalScroll">
              <a:avLst>
                <a:gd name="adj" fmla="val 12500"/>
              </a:avLst>
            </a:prstGeom>
            <a:solidFill>
              <a:srgbClr val="FAC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endParaRPr>
            </a:p>
          </p:txBody>
        </p:sp>
        <p:sp>
          <p:nvSpPr>
            <p:cNvPr id="15366" name="Line 8"/>
            <p:cNvSpPr>
              <a:spLocks noChangeShapeType="1"/>
            </p:cNvSpPr>
            <p:nvPr/>
          </p:nvSpPr>
          <p:spPr bwMode="auto">
            <a:xfrm flipV="1">
              <a:off x="1296" y="1056"/>
              <a:ext cx="3744" cy="528"/>
            </a:xfrm>
            <a:prstGeom prst="line">
              <a:avLst/>
            </a:prstGeom>
            <a:noFill/>
            <a:ln w="19050">
              <a:solidFill>
                <a:srgbClr val="B89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339" name="Title 1"/>
          <p:cNvSpPr>
            <a:spLocks noGrp="1"/>
          </p:cNvSpPr>
          <p:nvPr>
            <p:ph type="title" idx="4294967295"/>
          </p:nvPr>
        </p:nvSpPr>
        <p:spPr>
          <a:xfrm>
            <a:off x="2209800" y="414454"/>
            <a:ext cx="82296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>Regular business meeting agenda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 rot="-466057">
            <a:off x="2765495" y="2815418"/>
            <a:ext cx="59451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4163" indent="-284163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284163" marR="0" lvl="0" indent="-284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Reading and Approval of the Minutes </a:t>
            </a:r>
          </a:p>
          <a:p>
            <a:pPr marL="284163" marR="0" lvl="0" indent="-284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Reports of Officers</a:t>
            </a:r>
          </a:p>
          <a:p>
            <a:pPr marL="284163" marR="0" lvl="0" indent="-284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Reports of Boards and Standing Committees</a:t>
            </a:r>
          </a:p>
          <a:p>
            <a:pPr marL="284163" marR="0" lvl="0" indent="-284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Reports of Special Committees</a:t>
            </a:r>
          </a:p>
          <a:p>
            <a:pPr marL="284163" marR="0" lvl="0" indent="-284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Special Orders</a:t>
            </a:r>
          </a:p>
          <a:p>
            <a:pPr marL="284163" marR="0" lvl="0" indent="-284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General Orders and Unfinished Business</a:t>
            </a:r>
          </a:p>
          <a:p>
            <a:pPr marL="284163" marR="0" lvl="0" indent="-284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New Business</a:t>
            </a:r>
          </a:p>
          <a:p>
            <a:pPr marL="284163" marR="0" lvl="0" indent="-284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Good of the Order (optional)</a:t>
            </a:r>
          </a:p>
          <a:p>
            <a:pPr marL="284163" marR="0" lvl="0" indent="-28416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8632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600200" y="211873"/>
            <a:ext cx="7772400" cy="1371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100" dirty="0"/>
              <a:t>Debate and process of discussing a motion: rights of the chair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981200" y="1851102"/>
            <a:ext cx="4876800" cy="4724400"/>
          </a:xfrm>
        </p:spPr>
        <p:txBody>
          <a:bodyPr>
            <a:normAutofit fontScale="92500" lnSpcReduction="10000"/>
          </a:bodyPr>
          <a:lstStyle/>
          <a:p>
            <a:pPr marL="228600" indent="-228600"/>
            <a:r>
              <a:rPr lang="en-US" altLang="en-US" sz="2200" b="1" dirty="0">
                <a:solidFill>
                  <a:srgbClr val="396497"/>
                </a:solidFill>
              </a:rPr>
              <a:t>The chair HAS the right to:</a:t>
            </a:r>
          </a:p>
          <a:p>
            <a:pPr marL="574675" lvl="1" indent="-231775"/>
            <a:r>
              <a:rPr lang="en-US" altLang="en-US" sz="1900" dirty="0"/>
              <a:t>Recognize members when they rise to speak</a:t>
            </a:r>
          </a:p>
          <a:p>
            <a:pPr marL="574675" lvl="1" indent="-231775"/>
            <a:r>
              <a:rPr lang="en-US" altLang="en-US" sz="1900" dirty="0"/>
              <a:t>Decide who to recognize, within certain limits, when more than one person wishes to speak</a:t>
            </a:r>
          </a:p>
          <a:p>
            <a:pPr marL="574675" lvl="1" indent="-231775"/>
            <a:r>
              <a:rPr lang="en-US" altLang="en-US" sz="1900" dirty="0"/>
              <a:t>Call members out of order and order them to </a:t>
            </a:r>
            <a:br>
              <a:rPr lang="en-US" altLang="en-US" sz="1900" dirty="0"/>
            </a:br>
            <a:r>
              <a:rPr lang="en-US" altLang="en-US" sz="1900" dirty="0"/>
              <a:t>be seated if their debates become personal </a:t>
            </a:r>
            <a:br>
              <a:rPr lang="en-US" altLang="en-US" sz="1900" dirty="0"/>
            </a:br>
            <a:r>
              <a:rPr lang="en-US" altLang="en-US" sz="1900" dirty="0"/>
              <a:t>attacks or otherwise inappropriate </a:t>
            </a:r>
          </a:p>
          <a:p>
            <a:pPr marL="228600" indent="-228600"/>
            <a:r>
              <a:rPr lang="en-US" altLang="en-US" sz="2200" b="1" dirty="0">
                <a:solidFill>
                  <a:srgbClr val="396497"/>
                </a:solidFill>
              </a:rPr>
              <a:t>The chair does NOT have the right to:</a:t>
            </a:r>
          </a:p>
          <a:p>
            <a:pPr marL="574675" lvl="1" indent="-231775"/>
            <a:r>
              <a:rPr lang="en-US" altLang="en-US" sz="1900" dirty="0"/>
              <a:t>Fail to recognize a person just because s/he disagrees with the person’s position</a:t>
            </a:r>
          </a:p>
          <a:p>
            <a:pPr marL="574675" lvl="1" indent="-231775"/>
            <a:r>
              <a:rPr lang="en-US" altLang="en-US" sz="1900" dirty="0"/>
              <a:t>Impose limitations on debate in any way</a:t>
            </a:r>
          </a:p>
          <a:p>
            <a:pPr marL="574675" lvl="1" indent="-231775"/>
            <a:r>
              <a:rPr lang="en-US" altLang="en-US" sz="1900" dirty="0"/>
              <a:t>Determine what issues the group will and </a:t>
            </a:r>
            <a:br>
              <a:rPr lang="en-US" altLang="en-US" sz="1900" dirty="0"/>
            </a:br>
            <a:r>
              <a:rPr lang="en-US" altLang="en-US" sz="1900" dirty="0"/>
              <a:t>will not consider at a meeting</a:t>
            </a:r>
          </a:p>
          <a:p>
            <a:pPr marL="228600" indent="-228600"/>
            <a:endParaRPr lang="en-US" altLang="en-US" sz="1900" dirty="0"/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7086600" y="1828800"/>
            <a:ext cx="1828800" cy="3886200"/>
          </a:xfrm>
          <a:prstGeom prst="rect">
            <a:avLst/>
          </a:prstGeom>
          <a:solidFill>
            <a:srgbClr val="FAC10A"/>
          </a:solidFill>
          <a:ln>
            <a:noFill/>
          </a:ln>
          <a:effectLst>
            <a:outerShdw dist="89803" dir="2700000" algn="ctr" rotWithShape="0">
              <a:schemeClr val="accent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During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any business meeting, it </a:t>
            </a:r>
            <a:b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</a:b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is the chair’s responsibility to keep order.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However, that responsibility does not equal a right to be dictatorial. </a:t>
            </a:r>
          </a:p>
        </p:txBody>
      </p:sp>
    </p:spTree>
    <p:extLst>
      <p:ext uri="{BB962C8B-B14F-4D97-AF65-F5344CB8AC3E}">
        <p14:creationId xmlns:p14="http://schemas.microsoft.com/office/powerpoint/2010/main" val="1549451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539062" y="320675"/>
            <a:ext cx="7599362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/>
              <a:t>General rules and practices for debate and recognition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012795" y="2286000"/>
            <a:ext cx="6902605" cy="4191000"/>
          </a:xfrm>
        </p:spPr>
        <p:txBody>
          <a:bodyPr>
            <a:normAutofit lnSpcReduction="10000"/>
          </a:bodyPr>
          <a:lstStyle/>
          <a:p>
            <a:pPr marL="228600" indent="-228600">
              <a:tabLst>
                <a:tab pos="228600" algn="l"/>
              </a:tabLst>
            </a:pPr>
            <a:r>
              <a:rPr lang="en-US" altLang="en-US" sz="2400" dirty="0"/>
              <a:t>The member who made the motion is entitled to speak first if the member so chooses.  However, the member does not have the right to speak last.  </a:t>
            </a:r>
          </a:p>
          <a:p>
            <a:pPr marL="228600" indent="-228600">
              <a:tabLst>
                <a:tab pos="228600" algn="l"/>
              </a:tabLst>
            </a:pPr>
            <a:r>
              <a:rPr lang="en-US" altLang="en-US" sz="2400" dirty="0"/>
              <a:t>Debate should alternate between those in favor and </a:t>
            </a:r>
            <a:br>
              <a:rPr lang="en-US" altLang="en-US" sz="2400" dirty="0"/>
            </a:br>
            <a:r>
              <a:rPr lang="en-US" altLang="en-US" sz="2400" dirty="0"/>
              <a:t>those opposed to a motion.</a:t>
            </a:r>
          </a:p>
          <a:p>
            <a:pPr marL="228600" indent="-228600">
              <a:tabLst>
                <a:tab pos="228600" algn="l"/>
              </a:tabLst>
            </a:pPr>
            <a:r>
              <a:rPr lang="en-US" altLang="en-US" sz="2400" dirty="0"/>
              <a:t>No member may debate a second time on any motion </a:t>
            </a:r>
            <a:br>
              <a:rPr lang="en-US" altLang="en-US" sz="2400" dirty="0"/>
            </a:br>
            <a:r>
              <a:rPr lang="en-US" altLang="en-US" sz="2400" dirty="0"/>
              <a:t>until every member who wishes to do so has had an opportunity to speak once.</a:t>
            </a:r>
          </a:p>
          <a:p>
            <a:pPr marL="228600" indent="-228600">
              <a:tabLst>
                <a:tab pos="228600" algn="l"/>
              </a:tabLst>
            </a:pPr>
            <a:r>
              <a:rPr lang="en-US" altLang="en-US" sz="2400" dirty="0"/>
              <a:t>The person who seconds a motion has no special entitlement to recognition at any time.  </a:t>
            </a:r>
          </a:p>
          <a:p>
            <a:pPr marL="228600" indent="-228600">
              <a:buFont typeface="Arial" charset="0"/>
              <a:buNone/>
              <a:tabLst>
                <a:tab pos="228600" algn="l"/>
              </a:tabLst>
            </a:pPr>
            <a:endParaRPr lang="en-US" altLang="en-US" sz="2400" dirty="0"/>
          </a:p>
        </p:txBody>
      </p:sp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2667000" y="1789771"/>
            <a:ext cx="5187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96497"/>
                </a:solidFill>
                <a:effectLst/>
                <a:uLnTx/>
                <a:uFillTx/>
                <a:latin typeface="Garamond" pitchFamily="18" charset="0"/>
                <a:ea typeface="Calibri" pitchFamily="34" charset="0"/>
                <a:cs typeface="Calibri" pitchFamily="34" charset="0"/>
              </a:rPr>
              <a:t>Who is entitled to be recognized?</a:t>
            </a:r>
          </a:p>
        </p:txBody>
      </p:sp>
    </p:spTree>
    <p:extLst>
      <p:ext uri="{BB962C8B-B14F-4D97-AF65-F5344CB8AC3E}">
        <p14:creationId xmlns:p14="http://schemas.microsoft.com/office/powerpoint/2010/main" val="16631935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828800" y="312738"/>
            <a:ext cx="705485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/>
              <a:t>General rules and practices for debate and recognition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02211" y="2360341"/>
            <a:ext cx="6705600" cy="4191000"/>
          </a:xfrm>
        </p:spPr>
        <p:txBody>
          <a:bodyPr rtlCol="0">
            <a:normAutofit fontScale="92500"/>
          </a:bodyPr>
          <a:lstStyle/>
          <a:p>
            <a:pPr marL="228600" indent="-228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On most debatable motions, every member is entitled to </a:t>
            </a:r>
            <a:br>
              <a:rPr lang="en-US" sz="2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two debates, each ten minutes in length.</a:t>
            </a:r>
          </a:p>
          <a:p>
            <a:pPr marL="228600" indent="-228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No member is permitted to use language in debate that </a:t>
            </a:r>
            <a:br>
              <a:rPr lang="en-US" sz="2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is derogatory, slanderous, or that otherwise questions the motives of another member. </a:t>
            </a:r>
          </a:p>
          <a:p>
            <a:pPr marL="228600" indent="-228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A member may not use the name of another member in debate.</a:t>
            </a:r>
          </a:p>
          <a:p>
            <a:pPr marL="228600" indent="-228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Debate must nearly always be confined to the merits of the immediately pending question.  </a:t>
            </a:r>
          </a:p>
          <a:p>
            <a:pPr marL="228600" indent="-228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The assembly can limit or stop debate by adopting a motion to </a:t>
            </a:r>
            <a:r>
              <a:rPr lang="en-US" sz="2100" b="1" i="1" dirty="0">
                <a:solidFill>
                  <a:schemeClr val="accent1">
                    <a:lumMod val="50000"/>
                  </a:schemeClr>
                </a:solidFill>
              </a:rPr>
              <a:t>Limit Debate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or for the </a:t>
            </a:r>
            <a:r>
              <a:rPr lang="en-US" sz="2100" b="1" i="1" dirty="0">
                <a:solidFill>
                  <a:schemeClr val="accent1">
                    <a:lumMod val="50000"/>
                  </a:schemeClr>
                </a:solidFill>
              </a:rPr>
              <a:t>Previous Question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by a 2/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</a:rPr>
              <a:t>3rds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vote.</a:t>
            </a:r>
          </a:p>
          <a:p>
            <a:pPr marL="228600" indent="-228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2362200" y="1843087"/>
            <a:ext cx="5594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96497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Rules that Generally Govern Debate</a:t>
            </a:r>
          </a:p>
        </p:txBody>
      </p:sp>
    </p:spTree>
    <p:extLst>
      <p:ext uri="{BB962C8B-B14F-4D97-AF65-F5344CB8AC3E}">
        <p14:creationId xmlns:p14="http://schemas.microsoft.com/office/powerpoint/2010/main" val="1009053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Small Board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Robert’s Rules of Order Newly Revised </a:t>
            </a:r>
            <a:r>
              <a:rPr lang="en-US" dirty="0"/>
              <a:t>provides some flexibility for small boards of less than a dozen people.</a:t>
            </a:r>
          </a:p>
          <a:p>
            <a:r>
              <a:rPr lang="en-US" dirty="0"/>
              <a:t>Occasionally, a small board may be better served by taking on some of the characteristics of a committee rather than a deliberative assembly.</a:t>
            </a:r>
          </a:p>
          <a:p>
            <a:r>
              <a:rPr lang="en-US" dirty="0"/>
              <a:t>The “Small Board Rules” offer this flexibility.  </a:t>
            </a:r>
            <a:r>
              <a:rPr lang="en-US" i="1" dirty="0"/>
              <a:t>See</a:t>
            </a:r>
            <a:r>
              <a:rPr lang="en-US" dirty="0" err="1"/>
              <a:t> RONR</a:t>
            </a:r>
            <a:r>
              <a:rPr lang="en-US" dirty="0"/>
              <a:t>, pp. 487-89.  </a:t>
            </a:r>
          </a:p>
        </p:txBody>
      </p:sp>
    </p:spTree>
    <p:extLst>
      <p:ext uri="{BB962C8B-B14F-4D97-AF65-F5344CB8AC3E}">
        <p14:creationId xmlns:p14="http://schemas.microsoft.com/office/powerpoint/2010/main" val="362591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8229600" cy="10668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chemeClr val="bg2"/>
                </a:solidFill>
              </a:rPr>
              <a:t>Open Meetings	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dirty="0"/>
              <a:t>1975 – Open Meetings Act approved</a:t>
            </a:r>
          </a:p>
          <a:p>
            <a:pPr eaLnBrk="1" hangingPunct="1">
              <a:buFont typeface="Wingdings" pitchFamily="2" charset="2"/>
              <a:buNone/>
            </a:pPr>
            <a:endParaRPr lang="en-US" b="1" dirty="0"/>
          </a:p>
          <a:p>
            <a:pPr eaLnBrk="1" hangingPunct="1">
              <a:buFont typeface="Wingdings" pitchFamily="2" charset="2"/>
              <a:buNone/>
            </a:pPr>
            <a:r>
              <a:rPr lang="en-US" b="1" dirty="0"/>
              <a:t>	Applies to all governing bodies of public agencies</a:t>
            </a:r>
          </a:p>
          <a:p>
            <a:pPr eaLnBrk="1" hangingPunct="1">
              <a:buFont typeface="Wingdings" pitchFamily="2" charset="2"/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	Includes WV Library Commission meetings, committees, sub-committees, etc.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endParaRPr lang="en-US" b="1" dirty="0"/>
          </a:p>
        </p:txBody>
      </p:sp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7F2EA1-CA4F-48E9-A77C-FFAEDDAD534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Small Board Rule 1 – </a:t>
            </a:r>
            <a:br>
              <a:rPr lang="en-US" dirty="0"/>
            </a:br>
            <a:r>
              <a:rPr lang="en-US" dirty="0"/>
              <a:t>Recognition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Regular Rule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Members obtain recognition by standing, addressing the chair, and waiting to be recognized.</a:t>
            </a:r>
          </a:p>
          <a:p>
            <a:r>
              <a:rPr lang="en-US" dirty="0"/>
              <a:t>Members remain standing to speak in debate or make motions.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Small Board Rule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Members may be recognized by simply raising their hands or otherwise signaling to the chair a desire to be recognized.</a:t>
            </a:r>
          </a:p>
          <a:p>
            <a:r>
              <a:rPr lang="en-US" dirty="0"/>
              <a:t>Members may speak from their seats. </a:t>
            </a:r>
          </a:p>
        </p:txBody>
      </p:sp>
    </p:spTree>
    <p:extLst>
      <p:ext uri="{BB962C8B-B14F-4D97-AF65-F5344CB8AC3E}">
        <p14:creationId xmlns:p14="http://schemas.microsoft.com/office/powerpoint/2010/main" val="13426857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Small Board Rule 2 – </a:t>
            </a:r>
            <a:br>
              <a:rPr lang="en-US" dirty="0"/>
            </a:br>
            <a:r>
              <a:rPr lang="en-US" dirty="0"/>
              <a:t>Seconding Motions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Regular Rule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Typically, no proposal can be brought before the meeting unless it is moved by one member and seconded by another.  </a:t>
            </a:r>
          </a:p>
          <a:p>
            <a:r>
              <a:rPr lang="en-US" dirty="0"/>
              <a:t>This guarantees that at least two members want the proposal to be considered.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Small Board Rule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Motions do not require a second.</a:t>
            </a:r>
          </a:p>
          <a:p>
            <a:r>
              <a:rPr lang="en-US" dirty="0"/>
              <a:t>Members may make motions, and the chair may take a vote on motions, without the need for a second.  </a:t>
            </a:r>
          </a:p>
        </p:txBody>
      </p:sp>
    </p:spTree>
    <p:extLst>
      <p:ext uri="{BB962C8B-B14F-4D97-AF65-F5344CB8AC3E}">
        <p14:creationId xmlns:p14="http://schemas.microsoft.com/office/powerpoint/2010/main" val="21351212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Small Board Rule 3 – </a:t>
            </a:r>
            <a:br>
              <a:rPr lang="en-US" dirty="0"/>
            </a:br>
            <a:r>
              <a:rPr lang="en-US" dirty="0"/>
              <a:t>Limits on Debate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Regular Rule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For most debatable motions, a member may speak only two times on each motion.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Small Board Rule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There is no limit to the number of times each member may speak in debate.</a:t>
            </a:r>
          </a:p>
        </p:txBody>
      </p:sp>
    </p:spTree>
    <p:extLst>
      <p:ext uri="{BB962C8B-B14F-4D97-AF65-F5344CB8AC3E}">
        <p14:creationId xmlns:p14="http://schemas.microsoft.com/office/powerpoint/2010/main" val="29462854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Small Board Rule 4 – </a:t>
            </a:r>
            <a:br>
              <a:rPr lang="en-US" dirty="0"/>
            </a:br>
            <a:r>
              <a:rPr lang="en-US" dirty="0"/>
              <a:t>Informal Discussion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Regular Rule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 discussion is allowed in the absence of a motion.</a:t>
            </a:r>
          </a:p>
          <a:p>
            <a:r>
              <a:rPr lang="en-US" dirty="0"/>
              <a:t>Debate is allowed only on the merits of the motion immediately pending.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Small Board Rule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The board may engage in informal discussion about a subject in the absence of a motion.</a:t>
            </a:r>
          </a:p>
          <a:p>
            <a:r>
              <a:rPr lang="en-US" dirty="0"/>
              <a:t>Such a process is often necessary in order for a motion to develop. </a:t>
            </a:r>
          </a:p>
        </p:txBody>
      </p:sp>
    </p:spTree>
    <p:extLst>
      <p:ext uri="{BB962C8B-B14F-4D97-AF65-F5344CB8AC3E}">
        <p14:creationId xmlns:p14="http://schemas.microsoft.com/office/powerpoint/2010/main" val="13019360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Small Board Rule 5 – </a:t>
            </a:r>
            <a:br>
              <a:rPr lang="en-US" dirty="0"/>
            </a:br>
            <a:r>
              <a:rPr lang="en-US" dirty="0"/>
              <a:t>Voting without a Motion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Regular Rule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chair puts the question to a vote in the precise way it was offered in a member’s motion.</a:t>
            </a:r>
          </a:p>
          <a:p>
            <a:r>
              <a:rPr lang="en-US" dirty="0"/>
              <a:t>A motion may be changed only by the amendment process.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Small Board Rule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Where a proposal is perfectly clear to all members, the chair may take a vote on a proposal without a motion having been made.</a:t>
            </a:r>
          </a:p>
          <a:p>
            <a:r>
              <a:rPr lang="en-US" dirty="0"/>
              <a:t>However, the required vote thresholds still apply.</a:t>
            </a:r>
          </a:p>
        </p:txBody>
      </p:sp>
    </p:spTree>
    <p:extLst>
      <p:ext uri="{BB962C8B-B14F-4D97-AF65-F5344CB8AC3E}">
        <p14:creationId xmlns:p14="http://schemas.microsoft.com/office/powerpoint/2010/main" val="5592012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Small Board Rule 6 – </a:t>
            </a:r>
            <a:br>
              <a:rPr lang="en-US" dirty="0"/>
            </a:br>
            <a:r>
              <a:rPr lang="en-US" dirty="0"/>
              <a:t>The Chair May Sit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Regular Rule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chair presides over the meeting while standing.</a:t>
            </a:r>
          </a:p>
          <a:p>
            <a:r>
              <a:rPr lang="en-US" dirty="0"/>
              <a:t>Any time the chair addresses a member, takes a vote, or makes a ruling, she or he does so while standing.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Small Board Rule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The informality allowed by the Small Board Rules permit a chair to remain seated while putting a question to a vote or presiding over debate.  </a:t>
            </a:r>
          </a:p>
        </p:txBody>
      </p:sp>
    </p:spTree>
    <p:extLst>
      <p:ext uri="{BB962C8B-B14F-4D97-AF65-F5344CB8AC3E}">
        <p14:creationId xmlns:p14="http://schemas.microsoft.com/office/powerpoint/2010/main" val="5646133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Small Board Rule 7 – </a:t>
            </a:r>
            <a:br>
              <a:rPr lang="en-US" dirty="0"/>
            </a:br>
            <a:r>
              <a:rPr lang="en-US" dirty="0"/>
              <a:t>Participation by the Chair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Regular Rule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chair is a neutral presiding officer and does not actively participate in the meeting.</a:t>
            </a:r>
          </a:p>
          <a:p>
            <a:r>
              <a:rPr lang="en-US" dirty="0"/>
              <a:t>If the chair wishes to speak in debate or make motions, she or he must vacate the chair.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Small Board Rule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If the chair is a member of the board, she or he may speak in debate, make motions, and vote without leaving the chair.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2069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#1 – “Parliamentary Procedure” and “Robert’s Rules of Order” are the Same.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this old line is familiar to many, it isn’t quite accurate.</a:t>
            </a:r>
          </a:p>
          <a:p>
            <a:r>
              <a:rPr lang="en-US" dirty="0"/>
              <a:t>“Parliamentary procedure” refers to the general rules for conducting a business meeting.</a:t>
            </a:r>
          </a:p>
          <a:p>
            <a:r>
              <a:rPr lang="en-US" dirty="0"/>
              <a:t>“Robert’s Rules of Order” refers to a specific book of rules. </a:t>
            </a:r>
          </a:p>
        </p:txBody>
      </p:sp>
    </p:spTree>
    <p:extLst>
      <p:ext uri="{BB962C8B-B14F-4D97-AF65-F5344CB8AC3E}">
        <p14:creationId xmlns:p14="http://schemas.microsoft.com/office/powerpoint/2010/main" val="13180194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#2 – Adopting </a:t>
            </a:r>
            <a:r>
              <a:rPr lang="en-US" sz="2800" i="1" dirty="0"/>
              <a:t>Robert’s Rules of Order</a:t>
            </a:r>
            <a:r>
              <a:rPr lang="en-US" sz="2800" dirty="0"/>
              <a:t> puts too much restriction on our group.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Understand what </a:t>
            </a:r>
            <a:r>
              <a:rPr lang="en-US" i="1" dirty="0"/>
              <a:t>Robert’s Rules of Order</a:t>
            </a:r>
            <a:r>
              <a:rPr lang="en-US" dirty="0"/>
              <a:t> (“</a:t>
            </a:r>
            <a:r>
              <a:rPr lang="en-US" dirty="0" err="1"/>
              <a:t>RONR</a:t>
            </a:r>
            <a:r>
              <a:rPr lang="en-US" dirty="0"/>
              <a:t>”) actually is and what it is not.</a:t>
            </a:r>
          </a:p>
          <a:p>
            <a:r>
              <a:rPr lang="en-US" dirty="0" err="1"/>
              <a:t>RONR</a:t>
            </a:r>
            <a:r>
              <a:rPr lang="en-US" dirty="0"/>
              <a:t> is a set of default rules that guide a group when the group has no rule of its own.</a:t>
            </a:r>
          </a:p>
          <a:p>
            <a:r>
              <a:rPr lang="en-US" dirty="0" err="1"/>
              <a:t>RONR</a:t>
            </a:r>
            <a:r>
              <a:rPr lang="en-US" dirty="0"/>
              <a:t> does not, and is not meant to, restrict how the group does its business.  </a:t>
            </a:r>
          </a:p>
        </p:txBody>
      </p:sp>
    </p:spTree>
    <p:extLst>
      <p:ext uri="{BB962C8B-B14F-4D97-AF65-F5344CB8AC3E}">
        <p14:creationId xmlns:p14="http://schemas.microsoft.com/office/powerpoint/2010/main" val="19588409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934200" cy="1447800"/>
          </a:xfrm>
        </p:spPr>
        <p:txBody>
          <a:bodyPr>
            <a:normAutofit/>
          </a:bodyPr>
          <a:lstStyle/>
          <a:p>
            <a:r>
              <a:rPr lang="en-US" sz="2800" dirty="0"/>
              <a:t>#3 – We can say we follow </a:t>
            </a:r>
            <a:r>
              <a:rPr lang="en-US" sz="2800" i="1" dirty="0"/>
              <a:t>Robert’s Rules of Order</a:t>
            </a:r>
            <a:r>
              <a:rPr lang="en-US" sz="2800" dirty="0"/>
              <a:t>, but we can still do what we want in our own meetings.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half-truth, which makes it one of the most dangerous Urban Legends.  </a:t>
            </a:r>
          </a:p>
          <a:p>
            <a:r>
              <a:rPr lang="en-US" dirty="0" err="1"/>
              <a:t>RONR</a:t>
            </a:r>
            <a:r>
              <a:rPr lang="en-US" dirty="0"/>
              <a:t> provides a mechanism to suspend certain rules when necessary, but adopting a parliamentary authority creates a contract between the group and its members.  </a:t>
            </a:r>
          </a:p>
        </p:txBody>
      </p:sp>
    </p:spTree>
    <p:extLst>
      <p:ext uri="{BB962C8B-B14F-4D97-AF65-F5344CB8AC3E}">
        <p14:creationId xmlns:p14="http://schemas.microsoft.com/office/powerpoint/2010/main" val="2703752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O.M.A.O 2008-18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 training workshop a “meeting” and subject to the Open Governmental Proceedings Act?</a:t>
            </a:r>
          </a:p>
          <a:p>
            <a:pPr>
              <a:buNone/>
            </a:pPr>
            <a:endParaRPr lang="en-US" dirty="0"/>
          </a:p>
          <a:p>
            <a:pPr lvl="3"/>
            <a:r>
              <a:rPr lang="en-US" dirty="0"/>
              <a:t>ANSWER:  YES/ NO</a:t>
            </a:r>
          </a:p>
          <a:p>
            <a:pPr lvl="3"/>
            <a:r>
              <a:rPr lang="en-US" dirty="0">
                <a:solidFill>
                  <a:schemeClr val="accent2"/>
                </a:solidFill>
              </a:rPr>
              <a:t>If quorum of members attending to listen to a presentation and not deliberating or discussing in furtherance of a later official action, then not a “meeting” subject to open meetings law.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#4 – The President sets the agenda.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Generally speaking, this is false.</a:t>
            </a:r>
          </a:p>
          <a:p>
            <a:r>
              <a:rPr lang="en-US" dirty="0"/>
              <a:t>Unless there are rules that provide differently, it is up to the group to determine for itself what it will and will not consider at its meetings.</a:t>
            </a:r>
          </a:p>
          <a:p>
            <a:r>
              <a:rPr lang="en-US" dirty="0"/>
              <a:t>The chair/president has only the authority that the group gives him or her.  </a:t>
            </a:r>
          </a:p>
        </p:txBody>
      </p:sp>
    </p:spTree>
    <p:extLst>
      <p:ext uri="{BB962C8B-B14F-4D97-AF65-F5344CB8AC3E}">
        <p14:creationId xmlns:p14="http://schemas.microsoft.com/office/powerpoint/2010/main" val="11450199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#5 – We have to allow the public to attend our meetings.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This is true for public boards.  </a:t>
            </a:r>
          </a:p>
          <a:p>
            <a:r>
              <a:rPr lang="en-US" dirty="0"/>
              <a:t>For public entities, the state </a:t>
            </a:r>
            <a:r>
              <a:rPr lang="en-US" i="1" dirty="0"/>
              <a:t>Open Governmental Proceedings Act </a:t>
            </a:r>
            <a:r>
              <a:rPr lang="en-US" dirty="0"/>
              <a:t>applies. </a:t>
            </a:r>
          </a:p>
          <a:p>
            <a:r>
              <a:rPr lang="en-US" dirty="0"/>
              <a:t>For regular nonprofit groups, it is perfectly fine to go into executive session for the entire meeting. </a:t>
            </a:r>
            <a:r>
              <a:rPr lang="en-US" b="1" i="1" dirty="0"/>
              <a:t>Not so for a public board.  </a:t>
            </a:r>
          </a:p>
          <a:p>
            <a:r>
              <a:rPr lang="en-US" dirty="0"/>
              <a:t>HOWEVER, the public has no absolute right to participate in the meetings.  </a:t>
            </a:r>
          </a:p>
        </p:txBody>
      </p:sp>
    </p:spTree>
    <p:extLst>
      <p:ext uri="{BB962C8B-B14F-4D97-AF65-F5344CB8AC3E}">
        <p14:creationId xmlns:p14="http://schemas.microsoft.com/office/powerpoint/2010/main" val="2169246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#6 – I can just say “I call the question” and the group has to take a vote.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always false.</a:t>
            </a:r>
          </a:p>
          <a:p>
            <a:r>
              <a:rPr lang="en-US" dirty="0"/>
              <a:t>An assembly can order the previous question, which stops debate, but a single person can’t make it happen, not even the chair.</a:t>
            </a:r>
          </a:p>
          <a:p>
            <a:r>
              <a:rPr lang="en-US" dirty="0"/>
              <a:t>It takes a 2/3 vote to stop debate, or to limit it in any way.  </a:t>
            </a:r>
          </a:p>
        </p:txBody>
      </p:sp>
    </p:spTree>
    <p:extLst>
      <p:ext uri="{BB962C8B-B14F-4D97-AF65-F5344CB8AC3E}">
        <p14:creationId xmlns:p14="http://schemas.microsoft.com/office/powerpoint/2010/main" val="34840792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#7 – We need to have all our rules in our bylaws.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bylaws are the place for structural rules and those that are so important that they should never be suspended.</a:t>
            </a:r>
          </a:p>
          <a:p>
            <a:r>
              <a:rPr lang="en-US" dirty="0"/>
              <a:t>Other procedural rules can go in a separate body of rules, the </a:t>
            </a:r>
            <a:r>
              <a:rPr lang="en-US" i="1" dirty="0"/>
              <a:t>Special Rules of Order</a:t>
            </a:r>
            <a:r>
              <a:rPr lang="en-US" dirty="0"/>
              <a:t>.</a:t>
            </a:r>
          </a:p>
          <a:p>
            <a:r>
              <a:rPr lang="en-US" dirty="0"/>
              <a:t>Separation makes the Special Rules </a:t>
            </a:r>
            <a:r>
              <a:rPr lang="en-US" dirty="0" err="1"/>
              <a:t>suspendable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613600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#8 – The president can only vote to break a tie.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West Virginia law is very clear that a board president is a member of the board for all purposes, including making motions and voting.</a:t>
            </a:r>
          </a:p>
          <a:p>
            <a:r>
              <a:rPr lang="en-US" dirty="0"/>
              <a:t>This may be different than what the public (or some board members) is used to seeing in community groups.   </a:t>
            </a:r>
          </a:p>
        </p:txBody>
      </p:sp>
    </p:spTree>
    <p:extLst>
      <p:ext uri="{BB962C8B-B14F-4D97-AF65-F5344CB8AC3E}">
        <p14:creationId xmlns:p14="http://schemas.microsoft.com/office/powerpoint/2010/main" val="20842416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#9 – We can’t talk about something that wasn’t on our agenda.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may or may not be true.  It depends on what you mean by “talk about something”.</a:t>
            </a:r>
          </a:p>
          <a:p>
            <a:r>
              <a:rPr lang="en-US" dirty="0"/>
              <a:t>For entities subject to the </a:t>
            </a:r>
            <a:r>
              <a:rPr lang="en-US" i="1" dirty="0"/>
              <a:t>Open Governmental Proceedings Act</a:t>
            </a:r>
            <a:r>
              <a:rPr lang="en-US" dirty="0"/>
              <a:t> (like county commissions and public boards), prior notice to the public is required prior to taking action on anything.  </a:t>
            </a:r>
            <a:r>
              <a:rPr lang="en-US" u="sng" dirty="0"/>
              <a:t>But what about setting the agenda items?  </a:t>
            </a:r>
          </a:p>
          <a:p>
            <a:r>
              <a:rPr lang="en-US" dirty="0"/>
              <a:t>For regular nonprofit entities, this is false. </a:t>
            </a:r>
          </a:p>
        </p:txBody>
      </p:sp>
    </p:spTree>
    <p:extLst>
      <p:ext uri="{BB962C8B-B14F-4D97-AF65-F5344CB8AC3E}">
        <p14:creationId xmlns:p14="http://schemas.microsoft.com/office/powerpoint/2010/main" val="7775208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#10 – We have to present the motion three separate times before we vote.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rule comes from legislative bodies that follow their own parliamentary procedures.</a:t>
            </a:r>
          </a:p>
          <a:p>
            <a:r>
              <a:rPr lang="en-US" dirty="0"/>
              <a:t>It may be true for a public board, but that depends on what the action item is and what state law says about it.</a:t>
            </a:r>
          </a:p>
          <a:p>
            <a:r>
              <a:rPr lang="en-US" dirty="0"/>
              <a:t>No rule of parliamentary procedure prohibits a group from making decisions in a single day.</a:t>
            </a:r>
          </a:p>
          <a:p>
            <a:r>
              <a:rPr lang="en-US" dirty="0"/>
              <a:t>In fact, parliamentary procedures encourage it. </a:t>
            </a:r>
          </a:p>
        </p:txBody>
      </p:sp>
    </p:spTree>
    <p:extLst>
      <p:ext uri="{BB962C8B-B14F-4D97-AF65-F5344CB8AC3E}">
        <p14:creationId xmlns:p14="http://schemas.microsoft.com/office/powerpoint/2010/main" val="40253884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2286000"/>
            <a:ext cx="5867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Drew A. Proudfoot, Esq.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Bowles Rice LLP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125 Granville Square, Suite 400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Morgantown, West Virginia 26501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(304) 285-2566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dproudfoot@bowlesrice.com </a:t>
            </a:r>
          </a:p>
        </p:txBody>
      </p:sp>
    </p:spTree>
    <p:extLst>
      <p:ext uri="{BB962C8B-B14F-4D97-AF65-F5344CB8AC3E}">
        <p14:creationId xmlns:p14="http://schemas.microsoft.com/office/powerpoint/2010/main" val="10826298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3849029"/>
            <a:ext cx="6553200" cy="1219199"/>
          </a:xfrm>
        </p:spPr>
        <p:txBody>
          <a:bodyPr>
            <a:normAutofit/>
          </a:bodyPr>
          <a:lstStyle/>
          <a:p>
            <a:r>
              <a:rPr lang="en-US" sz="2800" b="0" dirty="0"/>
              <a:t>We’re here to help.  Contact us if we can ever guide you through a problem.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1" y="5084954"/>
            <a:ext cx="3962399" cy="8382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US" dirty="0"/>
              <a:t>Drew A. Proudfoot</a:t>
            </a:r>
          </a:p>
          <a:p>
            <a:pPr algn="r"/>
            <a:r>
              <a:rPr lang="en-US" dirty="0"/>
              <a:t>dproudfoot@bowlesrice.com</a:t>
            </a:r>
          </a:p>
          <a:p>
            <a:pPr algn="r"/>
            <a:r>
              <a:rPr lang="en-US" dirty="0"/>
              <a:t>(304) 285-2566</a:t>
            </a:r>
          </a:p>
        </p:txBody>
      </p:sp>
    </p:spTree>
    <p:extLst>
      <p:ext uri="{BB962C8B-B14F-4D97-AF65-F5344CB8AC3E}">
        <p14:creationId xmlns:p14="http://schemas.microsoft.com/office/powerpoint/2010/main" val="626751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b="1" dirty="0">
                <a:solidFill>
                  <a:schemeClr val="bg2"/>
                </a:solidFill>
              </a:rPr>
              <a:t>Open Meetings	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dirty="0">
                <a:solidFill>
                  <a:schemeClr val="bg2"/>
                </a:solidFill>
              </a:rPr>
              <a:t>   Compliance requires taking certain actions before, during and after a meeting</a:t>
            </a:r>
          </a:p>
        </p:txBody>
      </p:sp>
      <p:pic>
        <p:nvPicPr>
          <p:cNvPr id="45062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784" y="1909849"/>
            <a:ext cx="3923607" cy="3952702"/>
          </a:xfrm>
        </p:spPr>
      </p:pic>
      <p:sp>
        <p:nvSpPr>
          <p:cNvPr id="450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91D491-20D0-426C-8710-C6707E51475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b="1" dirty="0">
                <a:solidFill>
                  <a:schemeClr val="bg2"/>
                </a:solidFill>
              </a:rPr>
              <a:t>Notice and Agenda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3927475" cy="4267200"/>
          </a:xfrm>
        </p:spPr>
        <p:txBody>
          <a:bodyPr/>
          <a:lstStyle/>
          <a:p>
            <a:pPr lvl="1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/>
              <a:t>   The Open Meetings Act requires advance notice of the date, time, and place of the meeting, and an agenda of matters to be considered</a:t>
            </a:r>
            <a:r>
              <a:rPr lang="en-US" sz="2200" b="1" dirty="0"/>
              <a:t>.</a:t>
            </a:r>
          </a:p>
          <a:p>
            <a:pPr lvl="3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b="1" dirty="0"/>
          </a:p>
          <a:p>
            <a:pPr lvl="3" eaLnBrk="1" hangingPunct="1">
              <a:lnSpc>
                <a:spcPct val="90000"/>
              </a:lnSpc>
            </a:pPr>
            <a:endParaRPr lang="en-US" sz="1800" dirty="0"/>
          </a:p>
        </p:txBody>
      </p:sp>
      <p:pic>
        <p:nvPicPr>
          <p:cNvPr id="4608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2344738"/>
            <a:ext cx="2911475" cy="3082925"/>
          </a:xfrm>
          <a:noFill/>
        </p:spPr>
      </p:pic>
      <p:sp>
        <p:nvSpPr>
          <p:cNvPr id="4608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62E658-8E14-4A17-95D1-C4F5CE4C0E4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b="1" dirty="0">
                <a:solidFill>
                  <a:schemeClr val="bg2"/>
                </a:solidFill>
              </a:rPr>
              <a:t>Meeting Notice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9163" y="1752600"/>
            <a:ext cx="7843837" cy="4267200"/>
          </a:xfrm>
        </p:spPr>
        <p:txBody>
          <a:bodyPr/>
          <a:lstStyle/>
          <a:p>
            <a:pPr eaLnBrk="1" hangingPunct="1"/>
            <a:r>
              <a:rPr lang="en-US" sz="2600" b="1" dirty="0">
                <a:latin typeface="Arial" charset="0"/>
              </a:rPr>
              <a:t>County &amp; municipal agencies – provide reasonable notice</a:t>
            </a:r>
          </a:p>
          <a:p>
            <a:pPr lvl="1" eaLnBrk="1" hangingPunct="1"/>
            <a:r>
              <a:rPr lang="en-US" sz="2400" b="1" dirty="0">
                <a:latin typeface="Arial" charset="0"/>
              </a:rPr>
              <a:t>Regular Meetings – may follow established schedule or 3 business days</a:t>
            </a:r>
          </a:p>
          <a:p>
            <a:pPr lvl="1" eaLnBrk="1" hangingPunct="1"/>
            <a:r>
              <a:rPr lang="en-US" sz="2400" b="1" dirty="0">
                <a:latin typeface="Arial" charset="0"/>
              </a:rPr>
              <a:t>Special Meetings – provide 2 business days</a:t>
            </a:r>
            <a:endParaRPr lang="en-US" sz="2200" b="1" dirty="0">
              <a:latin typeface="Arial" charset="0"/>
            </a:endParaRPr>
          </a:p>
          <a:p>
            <a:pPr lvl="1" eaLnBrk="1" hangingPunct="1"/>
            <a:endParaRPr lang="en-US" sz="2200" b="1" dirty="0">
              <a:latin typeface="Arial" charset="0"/>
            </a:endParaRPr>
          </a:p>
          <a:p>
            <a:pPr lvl="1" eaLnBrk="1" hangingPunct="1"/>
            <a:endParaRPr lang="en-US" sz="2200" b="1" dirty="0">
              <a:latin typeface="Arial" charset="0"/>
            </a:endParaRPr>
          </a:p>
          <a:p>
            <a:pPr eaLnBrk="1" hangingPunct="1"/>
            <a:endParaRPr lang="en-US" sz="2600" b="1" dirty="0">
              <a:latin typeface="Arial" charset="0"/>
            </a:endParaRPr>
          </a:p>
        </p:txBody>
      </p:sp>
      <p:sp>
        <p:nvSpPr>
          <p:cNvPr id="4710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7CF36F-FC89-4D25-BFB5-4C62182F4F2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b="1" dirty="0">
                <a:solidFill>
                  <a:schemeClr val="bg2"/>
                </a:solidFill>
              </a:rPr>
              <a:t>Meeting Agenda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7843837" cy="4267200"/>
          </a:xfrm>
        </p:spPr>
        <p:txBody>
          <a:bodyPr/>
          <a:lstStyle/>
          <a:p>
            <a:pPr eaLnBrk="1" hangingPunct="1"/>
            <a:r>
              <a:rPr lang="en-US" sz="2600" b="1" dirty="0">
                <a:latin typeface="Arial" charset="0"/>
              </a:rPr>
              <a:t>Regular meeting - 3 business days in advance      </a:t>
            </a:r>
          </a:p>
          <a:p>
            <a:pPr eaLnBrk="1" hangingPunct="1"/>
            <a:r>
              <a:rPr lang="en-US" sz="2600" b="1" dirty="0">
                <a:latin typeface="Arial" charset="0"/>
              </a:rPr>
              <a:t>Special Meeting – 2 business days in advance</a:t>
            </a:r>
          </a:p>
          <a:p>
            <a:pPr eaLnBrk="1" hangingPunct="1"/>
            <a:endParaRPr lang="en-US" sz="2600" b="1" dirty="0">
              <a:latin typeface="Arial" charset="0"/>
            </a:endParaRPr>
          </a:p>
          <a:p>
            <a:pPr eaLnBrk="1" hangingPunct="1"/>
            <a:r>
              <a:rPr lang="en-US" sz="2600" b="1" dirty="0">
                <a:latin typeface="Arial" charset="0"/>
              </a:rPr>
              <a:t>Business days do not include the </a:t>
            </a:r>
            <a:r>
              <a:rPr lang="en-US" sz="2600" b="1" u="sng" dirty="0">
                <a:latin typeface="Arial" charset="0"/>
              </a:rPr>
              <a:t>day of the meeting</a:t>
            </a:r>
            <a:r>
              <a:rPr lang="en-US" sz="2600" b="1" dirty="0">
                <a:latin typeface="Arial" charset="0"/>
              </a:rPr>
              <a:t>, weekends or legal holidays</a:t>
            </a:r>
          </a:p>
          <a:p>
            <a:pPr eaLnBrk="1" hangingPunct="1"/>
            <a:endParaRPr lang="en-US" sz="2600" b="1" dirty="0">
              <a:latin typeface="Arial" charset="0"/>
            </a:endParaRPr>
          </a:p>
          <a:p>
            <a:pPr eaLnBrk="1" hangingPunct="1"/>
            <a:r>
              <a:rPr lang="en-US" sz="2600" b="1" dirty="0">
                <a:latin typeface="Arial" charset="0"/>
              </a:rPr>
              <a:t>Post in public place by close of business on day # 1      </a:t>
            </a:r>
          </a:p>
        </p:txBody>
      </p:sp>
      <p:sp>
        <p:nvSpPr>
          <p:cNvPr id="481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B962EB-2A9C-448C-9CE4-CA37C4F63FF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owlesRice_Basics_2-2">
  <a:themeElements>
    <a:clrScheme name="BowlesDefaul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DDD9C3"/>
      </a:accent2>
      <a:accent3>
        <a:srgbClr val="C4BD97"/>
      </a:accent3>
      <a:accent4>
        <a:srgbClr val="C6D9F0"/>
      </a:accent4>
      <a:accent5>
        <a:srgbClr val="8DB3E2"/>
      </a:accent5>
      <a:accent6>
        <a:srgbClr val="548DD4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wlesRice_Basics_6-3">
  <a:themeElements>
    <a:clrScheme name="BowlesDefaul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DDD9C3"/>
      </a:accent2>
      <a:accent3>
        <a:srgbClr val="C4BD97"/>
      </a:accent3>
      <a:accent4>
        <a:srgbClr val="C6D9F0"/>
      </a:accent4>
      <a:accent5>
        <a:srgbClr val="8DB3E2"/>
      </a:accent5>
      <a:accent6>
        <a:srgbClr val="548DD4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
  </Template>
  <TotalTime>0</TotalTime>
  <Words>2506</Words>
  <Application>Microsoft Office PowerPoint</Application>
  <PresentationFormat>On-screen Show (4:3)</PresentationFormat>
  <Paragraphs>321</Paragraphs>
  <Slides>58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Arial</vt:lpstr>
      <vt:lpstr>Bookman Old Style</vt:lpstr>
      <vt:lpstr>Calibri</vt:lpstr>
      <vt:lpstr>Copperplate Gothic Bold</vt:lpstr>
      <vt:lpstr>Garamond</vt:lpstr>
      <vt:lpstr>Wingdings</vt:lpstr>
      <vt:lpstr>BowlesRice_Basics_2-2</vt:lpstr>
      <vt:lpstr>BowlesRice_Basics_6-3</vt:lpstr>
      <vt:lpstr>An Overview of The Open Governmental Proceedings Act  West Virginia Library Association  Fall Conference</vt:lpstr>
      <vt:lpstr>Open Meetings Act</vt:lpstr>
      <vt:lpstr>PowerPoint Presentation</vt:lpstr>
      <vt:lpstr>Open Meetings </vt:lpstr>
      <vt:lpstr>O.M.A.O 2008-18</vt:lpstr>
      <vt:lpstr>Open Meetings </vt:lpstr>
      <vt:lpstr>Notice and Agenda</vt:lpstr>
      <vt:lpstr>Meeting Notice</vt:lpstr>
      <vt:lpstr>Meeting Agenda</vt:lpstr>
      <vt:lpstr>Meeting Agenda</vt:lpstr>
      <vt:lpstr>Meeting Agenda</vt:lpstr>
      <vt:lpstr>Amending an Agenda</vt:lpstr>
      <vt:lpstr>Amending an Agenda</vt:lpstr>
      <vt:lpstr>What is an emergency?</vt:lpstr>
      <vt:lpstr>Meeting Procedures</vt:lpstr>
      <vt:lpstr>Meeting Procedures</vt:lpstr>
      <vt:lpstr>Executive Session</vt:lpstr>
      <vt:lpstr>Executive Session</vt:lpstr>
      <vt:lpstr>Executive Session</vt:lpstr>
      <vt:lpstr>Executive Session</vt:lpstr>
      <vt:lpstr>Public Comment</vt:lpstr>
      <vt:lpstr>Public Comment</vt:lpstr>
      <vt:lpstr>Meeting Minutes</vt:lpstr>
      <vt:lpstr>Violations</vt:lpstr>
      <vt:lpstr>Some Key Opinion’s relating to  Public Agency Board Members</vt:lpstr>
      <vt:lpstr>Parliamentary Procedure and Tools for Meeting Management:   A Guide to Effective Meeting</vt:lpstr>
      <vt:lpstr>Meeting procedure can mean the difference between this...</vt:lpstr>
      <vt:lpstr>And this....</vt:lpstr>
      <vt:lpstr>Urban Legends of Parliamentary Procedure</vt:lpstr>
      <vt:lpstr>What rules must you follow?</vt:lpstr>
      <vt:lpstr>What kind of meeting is it?</vt:lpstr>
      <vt:lpstr>What rules must you follow?</vt:lpstr>
      <vt:lpstr>Special Rules of Order</vt:lpstr>
      <vt:lpstr>Special Rules of Order</vt:lpstr>
      <vt:lpstr>Regular business meeting agenda</vt:lpstr>
      <vt:lpstr>Debate and process of discussing a motion: rights of the chair</vt:lpstr>
      <vt:lpstr>General rules and practices for debate and recognition</vt:lpstr>
      <vt:lpstr>General rules and practices for debate and recognition</vt:lpstr>
      <vt:lpstr>The Small Board Rules</vt:lpstr>
      <vt:lpstr>Small Board Rule 1 –  Recognition</vt:lpstr>
      <vt:lpstr>Small Board Rule 2 –  Seconding Motions </vt:lpstr>
      <vt:lpstr>Small Board Rule 3 –  Limits on Debate</vt:lpstr>
      <vt:lpstr>Small Board Rule 4 –  Informal Discussion</vt:lpstr>
      <vt:lpstr>Small Board Rule 5 –  Voting without a Motion</vt:lpstr>
      <vt:lpstr>Small Board Rule 6 –  The Chair May Sit</vt:lpstr>
      <vt:lpstr>Small Board Rule 7 –  Participation by the Chair</vt:lpstr>
      <vt:lpstr>#1 – “Parliamentary Procedure” and “Robert’s Rules of Order” are the Same.</vt:lpstr>
      <vt:lpstr>#2 – Adopting Robert’s Rules of Order puts too much restriction on our group.</vt:lpstr>
      <vt:lpstr>#3 – We can say we follow Robert’s Rules of Order, but we can still do what we want in our own meetings.</vt:lpstr>
      <vt:lpstr>#4 – The President sets the agenda.</vt:lpstr>
      <vt:lpstr>#5 – We have to allow the public to attend our meetings. </vt:lpstr>
      <vt:lpstr>#6 – I can just say “I call the question” and the group has to take a vote.</vt:lpstr>
      <vt:lpstr>#7 – We need to have all our rules in our bylaws.  </vt:lpstr>
      <vt:lpstr>#8 – The president can only vote to break a tie. </vt:lpstr>
      <vt:lpstr>#9 – We can’t talk about something that wasn’t on our agenda.  </vt:lpstr>
      <vt:lpstr>#10 – We have to present the motion three separate times before we vote.</vt:lpstr>
      <vt:lpstr>PowerPoint Presentation</vt:lpstr>
      <vt:lpstr>We’re here to help.  Contact us if we can ever guide you through a problem.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
  </dc:title>
  <dc:creator>Beach, Gretchen</dc:creator>
  <cp:lastModifiedBy>Beach, Gretchen</cp:lastModifiedBy>
  <cp:revision>1</cp:revision>
  <dcterms:modified xsi:type="dcterms:W3CDTF">2019-01-23T20:57:10Z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