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63"/>
  </p:notesMasterIdLst>
  <p:sldIdLst>
    <p:sldId id="256" r:id="rId6"/>
    <p:sldId id="263" r:id="rId7"/>
    <p:sldId id="416" r:id="rId8"/>
    <p:sldId id="289" r:id="rId9"/>
    <p:sldId id="417" r:id="rId10"/>
    <p:sldId id="418" r:id="rId11"/>
    <p:sldId id="419" r:id="rId12"/>
    <p:sldId id="420" r:id="rId13"/>
    <p:sldId id="390" r:id="rId14"/>
    <p:sldId id="402" r:id="rId15"/>
    <p:sldId id="308" r:id="rId16"/>
    <p:sldId id="421" r:id="rId17"/>
    <p:sldId id="422" r:id="rId18"/>
    <p:sldId id="423" r:id="rId19"/>
    <p:sldId id="410" r:id="rId20"/>
    <p:sldId id="304" r:id="rId21"/>
    <p:sldId id="303" r:id="rId22"/>
    <p:sldId id="411" r:id="rId23"/>
    <p:sldId id="400" r:id="rId24"/>
    <p:sldId id="305" r:id="rId25"/>
    <p:sldId id="275" r:id="rId26"/>
    <p:sldId id="276" r:id="rId27"/>
    <p:sldId id="345" r:id="rId28"/>
    <p:sldId id="278" r:id="rId29"/>
    <p:sldId id="288" r:id="rId30"/>
    <p:sldId id="277" r:id="rId31"/>
    <p:sldId id="346" r:id="rId32"/>
    <p:sldId id="347" r:id="rId33"/>
    <p:sldId id="348" r:id="rId34"/>
    <p:sldId id="424" r:id="rId35"/>
    <p:sldId id="425" r:id="rId36"/>
    <p:sldId id="426" r:id="rId37"/>
    <p:sldId id="427" r:id="rId38"/>
    <p:sldId id="281" r:id="rId39"/>
    <p:sldId id="291" r:id="rId40"/>
    <p:sldId id="260" r:id="rId41"/>
    <p:sldId id="280" r:id="rId42"/>
    <p:sldId id="293" r:id="rId43"/>
    <p:sldId id="428" r:id="rId44"/>
    <p:sldId id="294" r:id="rId45"/>
    <p:sldId id="292" r:id="rId46"/>
    <p:sldId id="313" r:id="rId47"/>
    <p:sldId id="383" r:id="rId48"/>
    <p:sldId id="431" r:id="rId49"/>
    <p:sldId id="408" r:id="rId50"/>
    <p:sldId id="404" r:id="rId51"/>
    <p:sldId id="322" r:id="rId52"/>
    <p:sldId id="336" r:id="rId53"/>
    <p:sldId id="406" r:id="rId54"/>
    <p:sldId id="335" r:id="rId55"/>
    <p:sldId id="407" r:id="rId56"/>
    <p:sldId id="429" r:id="rId57"/>
    <p:sldId id="341" r:id="rId58"/>
    <p:sldId id="298" r:id="rId59"/>
    <p:sldId id="430" r:id="rId60"/>
    <p:sldId id="262" r:id="rId61"/>
    <p:sldId id="301" r:id="rId6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5" autoAdjust="0"/>
  </p:normalViewPr>
  <p:slideViewPr>
    <p:cSldViewPr>
      <p:cViewPr varScale="1">
        <p:scale>
          <a:sx n="77" d="100"/>
          <a:sy n="77" d="100"/>
        </p:scale>
        <p:origin x="1133" y="62"/>
      </p:cViewPr>
      <p:guideLst>
        <p:guide orient="horz" pos="1800"/>
        <p:guide pos="2880"/>
      </p:guideLst>
    </p:cSldViewPr>
  </p:slideViewPr>
  <p:notesTextViewPr>
    <p:cViewPr>
      <p:scale>
        <a:sx n="1" d="1"/>
        <a:sy n="1" d="1"/>
      </p:scale>
      <p:origin x="0" y="0"/>
    </p:cViewPr>
  </p:notesTextViewPr>
  <p:sorterViewPr>
    <p:cViewPr varScale="1">
      <p:scale>
        <a:sx n="100" d="100"/>
        <a:sy n="100" d="100"/>
      </p:scale>
      <p:origin x="0" y="-1397"/>
    </p:cViewPr>
  </p:sorterViewPr>
  <p:notesViewPr>
    <p:cSldViewPr>
      <p:cViewPr varScale="1">
        <p:scale>
          <a:sx n="61" d="100"/>
          <a:sy n="61" d="100"/>
        </p:scale>
        <p:origin x="2669"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C0522-88B2-45A1-BACB-8F4FE4DE54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673880-0AD5-48CB-8C38-30C4710B20C6}">
      <dgm:prSet/>
      <dgm:spPr/>
      <dgm:t>
        <a:bodyPr/>
        <a:lstStyle/>
        <a:p>
          <a:pPr rtl="0"/>
          <a:r>
            <a:rPr lang="en-US" b="1" dirty="0" smtClean="0"/>
            <a:t>	</a:t>
          </a:r>
          <a:r>
            <a:rPr lang="en-US" b="1" dirty="0" smtClean="0">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dgm:t>
    </dgm:pt>
    <dgm:pt modelId="{D41F925A-42D8-4BD9-88FB-D69B5A389F30}" type="parTrans" cxnId="{E4737289-4533-4759-92E7-9BDE0C33168A}">
      <dgm:prSet/>
      <dgm:spPr/>
      <dgm:t>
        <a:bodyPr/>
        <a:lstStyle/>
        <a:p>
          <a:endParaRPr lang="en-US"/>
        </a:p>
      </dgm:t>
    </dgm:pt>
    <dgm:pt modelId="{752A3831-4A6F-402B-B4FC-AD4A80CC5A85}" type="sibTrans" cxnId="{E4737289-4533-4759-92E7-9BDE0C33168A}">
      <dgm:prSet/>
      <dgm:spPr/>
      <dgm:t>
        <a:bodyPr/>
        <a:lstStyle/>
        <a:p>
          <a:endParaRPr lang="en-US"/>
        </a:p>
      </dgm:t>
    </dgm:pt>
    <dgm:pt modelId="{EEF20F6D-4968-4590-8DB9-BB0352984E1C}" type="pres">
      <dgm:prSet presAssocID="{91DC0522-88B2-45A1-BACB-8F4FE4DE5490}" presName="linear" presStyleCnt="0">
        <dgm:presLayoutVars>
          <dgm:animLvl val="lvl"/>
          <dgm:resizeHandles val="exact"/>
        </dgm:presLayoutVars>
      </dgm:prSet>
      <dgm:spPr/>
      <dgm:t>
        <a:bodyPr/>
        <a:lstStyle/>
        <a:p>
          <a:endParaRPr lang="en-US"/>
        </a:p>
      </dgm:t>
    </dgm:pt>
    <dgm:pt modelId="{39B309DB-8F10-424C-9DA9-13E55C6B1BF7}" type="pres">
      <dgm:prSet presAssocID="{41673880-0AD5-48CB-8C38-30C4710B20C6}" presName="parentText" presStyleLbl="node1" presStyleIdx="0" presStyleCnt="1">
        <dgm:presLayoutVars>
          <dgm:chMax val="0"/>
          <dgm:bulletEnabled val="1"/>
        </dgm:presLayoutVars>
      </dgm:prSet>
      <dgm:spPr/>
      <dgm:t>
        <a:bodyPr/>
        <a:lstStyle/>
        <a:p>
          <a:endParaRPr lang="en-US"/>
        </a:p>
      </dgm:t>
    </dgm:pt>
  </dgm:ptLst>
  <dgm:cxnLst>
    <dgm:cxn modelId="{E4737289-4533-4759-92E7-9BDE0C33168A}" srcId="{91DC0522-88B2-45A1-BACB-8F4FE4DE5490}" destId="{41673880-0AD5-48CB-8C38-30C4710B20C6}" srcOrd="0" destOrd="0" parTransId="{D41F925A-42D8-4BD9-88FB-D69B5A389F30}" sibTransId="{752A3831-4A6F-402B-B4FC-AD4A80CC5A85}"/>
    <dgm:cxn modelId="{A8030504-39B6-48B8-B0EB-D42693CD59B0}" type="presOf" srcId="{91DC0522-88B2-45A1-BACB-8F4FE4DE5490}" destId="{EEF20F6D-4968-4590-8DB9-BB0352984E1C}" srcOrd="0" destOrd="0" presId="urn:microsoft.com/office/officeart/2005/8/layout/vList2"/>
    <dgm:cxn modelId="{63DF764E-AE7E-4881-85AE-2C6034FB16C2}" type="presOf" srcId="{41673880-0AD5-48CB-8C38-30C4710B20C6}" destId="{39B309DB-8F10-424C-9DA9-13E55C6B1BF7}" srcOrd="0" destOrd="0" presId="urn:microsoft.com/office/officeart/2005/8/layout/vList2"/>
    <dgm:cxn modelId="{27336D49-4439-4FCA-9315-3508A358ACB1}" type="presParOf" srcId="{EEF20F6D-4968-4590-8DB9-BB0352984E1C}" destId="{39B309DB-8F10-424C-9DA9-13E55C6B1BF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6D5F4-8DBF-4B1B-BC30-8357BB114331}"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D20597C2-D5E4-4B88-AC42-49A1307E6A98}">
      <dgm:prSet/>
      <dgm:spPr/>
      <dgm:t>
        <a:bodyPr/>
        <a:lstStyle/>
        <a:p>
          <a:pPr rtl="0"/>
          <a:r>
            <a:rPr lang="en-US" b="1" dirty="0" smtClean="0">
              <a:effectLst>
                <a:outerShdw blurRad="38100" dist="38100" dir="2700000" algn="tl">
                  <a:srgbClr val="000000">
                    <a:alpha val="43137"/>
                  </a:srgbClr>
                </a:outerShdw>
              </a:effectLst>
            </a:rPr>
            <a:t>Q &amp; A</a:t>
          </a:r>
          <a:endParaRPr lang="en-US" dirty="0">
            <a:effectLst>
              <a:outerShdw blurRad="38100" dist="38100" dir="2700000" algn="tl">
                <a:srgbClr val="000000">
                  <a:alpha val="43137"/>
                </a:srgbClr>
              </a:outerShdw>
            </a:effectLst>
          </a:endParaRPr>
        </a:p>
      </dgm:t>
    </dgm:pt>
    <dgm:pt modelId="{7E6D1754-6EF4-4B38-B77C-87FED4CA7DB1}" type="parTrans" cxnId="{6ABDCD1F-DB37-49C3-8E4E-7996368E1668}">
      <dgm:prSet/>
      <dgm:spPr/>
      <dgm:t>
        <a:bodyPr/>
        <a:lstStyle/>
        <a:p>
          <a:endParaRPr lang="en-US">
            <a:effectLst>
              <a:outerShdw blurRad="38100" dist="38100" dir="2700000" algn="tl">
                <a:srgbClr val="000000">
                  <a:alpha val="43137"/>
                </a:srgbClr>
              </a:outerShdw>
            </a:effectLst>
          </a:endParaRPr>
        </a:p>
      </dgm:t>
    </dgm:pt>
    <dgm:pt modelId="{6CC7E023-C621-4EDB-914B-DA79C91BAB62}" type="sibTrans" cxnId="{6ABDCD1F-DB37-49C3-8E4E-7996368E1668}">
      <dgm:prSet/>
      <dgm:spPr/>
      <dgm:t>
        <a:bodyPr/>
        <a:lstStyle/>
        <a:p>
          <a:endParaRPr lang="en-US">
            <a:effectLst>
              <a:outerShdw blurRad="38100" dist="38100" dir="2700000" algn="tl">
                <a:srgbClr val="000000">
                  <a:alpha val="43137"/>
                </a:srgbClr>
              </a:outerShdw>
            </a:effectLst>
          </a:endParaRPr>
        </a:p>
      </dgm:t>
    </dgm:pt>
    <dgm:pt modelId="{C6273144-BE6E-4B2A-8920-2D756689953B}" type="pres">
      <dgm:prSet presAssocID="{6DF6D5F4-8DBF-4B1B-BC30-8357BB114331}" presName="diagram" presStyleCnt="0">
        <dgm:presLayoutVars>
          <dgm:chPref val="1"/>
          <dgm:dir/>
          <dgm:animOne val="branch"/>
          <dgm:animLvl val="lvl"/>
          <dgm:resizeHandles/>
        </dgm:presLayoutVars>
      </dgm:prSet>
      <dgm:spPr/>
      <dgm:t>
        <a:bodyPr/>
        <a:lstStyle/>
        <a:p>
          <a:endParaRPr lang="en-US"/>
        </a:p>
      </dgm:t>
    </dgm:pt>
    <dgm:pt modelId="{3F4612DE-7048-4E26-AA41-1E66A5322432}" type="pres">
      <dgm:prSet presAssocID="{D20597C2-D5E4-4B88-AC42-49A1307E6A98}" presName="root" presStyleCnt="0"/>
      <dgm:spPr/>
    </dgm:pt>
    <dgm:pt modelId="{0EF51288-C577-46F1-9997-0194307D4B20}" type="pres">
      <dgm:prSet presAssocID="{D20597C2-D5E4-4B88-AC42-49A1307E6A98}" presName="rootComposite" presStyleCnt="0"/>
      <dgm:spPr/>
    </dgm:pt>
    <dgm:pt modelId="{FC4B7BB6-BA26-4D5F-B53E-70DA97FF30A5}" type="pres">
      <dgm:prSet presAssocID="{D20597C2-D5E4-4B88-AC42-49A1307E6A98}" presName="rootText" presStyleLbl="node1" presStyleIdx="0" presStyleCnt="1"/>
      <dgm:spPr/>
      <dgm:t>
        <a:bodyPr/>
        <a:lstStyle/>
        <a:p>
          <a:endParaRPr lang="en-US"/>
        </a:p>
      </dgm:t>
    </dgm:pt>
    <dgm:pt modelId="{1D753D8C-D816-41D8-962B-95E0A2B2FAC9}" type="pres">
      <dgm:prSet presAssocID="{D20597C2-D5E4-4B88-AC42-49A1307E6A98}" presName="rootConnector" presStyleLbl="node1" presStyleIdx="0" presStyleCnt="1"/>
      <dgm:spPr/>
      <dgm:t>
        <a:bodyPr/>
        <a:lstStyle/>
        <a:p>
          <a:endParaRPr lang="en-US"/>
        </a:p>
      </dgm:t>
    </dgm:pt>
    <dgm:pt modelId="{C7F58C76-5E13-42A0-8B98-B4DD223CEC0B}" type="pres">
      <dgm:prSet presAssocID="{D20597C2-D5E4-4B88-AC42-49A1307E6A98}" presName="childShape" presStyleCnt="0"/>
      <dgm:spPr/>
    </dgm:pt>
  </dgm:ptLst>
  <dgm:cxnLst>
    <dgm:cxn modelId="{2C1E6950-F38C-4014-9B8A-B7EA93B537C6}" type="presOf" srcId="{D20597C2-D5E4-4B88-AC42-49A1307E6A98}" destId="{1D753D8C-D816-41D8-962B-95E0A2B2FAC9}" srcOrd="1" destOrd="0" presId="urn:microsoft.com/office/officeart/2005/8/layout/hierarchy3"/>
    <dgm:cxn modelId="{5319B348-12D6-4200-A484-90BEF97837C5}" type="presOf" srcId="{6DF6D5F4-8DBF-4B1B-BC30-8357BB114331}" destId="{C6273144-BE6E-4B2A-8920-2D756689953B}" srcOrd="0" destOrd="0" presId="urn:microsoft.com/office/officeart/2005/8/layout/hierarchy3"/>
    <dgm:cxn modelId="{6ABDCD1F-DB37-49C3-8E4E-7996368E1668}" srcId="{6DF6D5F4-8DBF-4B1B-BC30-8357BB114331}" destId="{D20597C2-D5E4-4B88-AC42-49A1307E6A98}" srcOrd="0" destOrd="0" parTransId="{7E6D1754-6EF4-4B38-B77C-87FED4CA7DB1}" sibTransId="{6CC7E023-C621-4EDB-914B-DA79C91BAB62}"/>
    <dgm:cxn modelId="{BA6F8E4F-F247-40F5-BBF1-959B8C87AB69}" type="presOf" srcId="{D20597C2-D5E4-4B88-AC42-49A1307E6A98}" destId="{FC4B7BB6-BA26-4D5F-B53E-70DA97FF30A5}" srcOrd="0" destOrd="0" presId="urn:microsoft.com/office/officeart/2005/8/layout/hierarchy3"/>
    <dgm:cxn modelId="{BD901E9E-8744-430A-A581-298B0FC7952D}" type="presParOf" srcId="{C6273144-BE6E-4B2A-8920-2D756689953B}" destId="{3F4612DE-7048-4E26-AA41-1E66A5322432}" srcOrd="0" destOrd="0" presId="urn:microsoft.com/office/officeart/2005/8/layout/hierarchy3"/>
    <dgm:cxn modelId="{7D86698F-6E7F-4B38-82CA-767621ABC257}" type="presParOf" srcId="{3F4612DE-7048-4E26-AA41-1E66A5322432}" destId="{0EF51288-C577-46F1-9997-0194307D4B20}" srcOrd="0" destOrd="0" presId="urn:microsoft.com/office/officeart/2005/8/layout/hierarchy3"/>
    <dgm:cxn modelId="{E6969D43-F22F-463A-A615-E4BA1AB0BE8B}" type="presParOf" srcId="{0EF51288-C577-46F1-9997-0194307D4B20}" destId="{FC4B7BB6-BA26-4D5F-B53E-70DA97FF30A5}" srcOrd="0" destOrd="0" presId="urn:microsoft.com/office/officeart/2005/8/layout/hierarchy3"/>
    <dgm:cxn modelId="{642B26A6-8E99-4A39-A149-844D3B2EE7C7}" type="presParOf" srcId="{0EF51288-C577-46F1-9997-0194307D4B20}" destId="{1D753D8C-D816-41D8-962B-95E0A2B2FAC9}" srcOrd="1" destOrd="0" presId="urn:microsoft.com/office/officeart/2005/8/layout/hierarchy3"/>
    <dgm:cxn modelId="{CDE88E86-DA32-43A0-A20C-FE5283410A47}" type="presParOf" srcId="{3F4612DE-7048-4E26-AA41-1E66A5322432}" destId="{C7F58C76-5E13-42A0-8B98-B4DD223CEC0B}"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A5303-5C8A-4D64-9E68-131F11089AC4}" type="datetimeFigureOut">
              <a:rPr lang="en-US" smtClean="0"/>
              <a:t>11/29/2018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EB632-7AE6-4073-8D45-E8C833710DE4}" type="slidenum">
              <a:rPr lang="en-US" smtClean="0"/>
              <a:t>‹#›</a:t>
            </a:fld>
            <a:endParaRPr lang="en-US"/>
          </a:p>
        </p:txBody>
      </p:sp>
    </p:spTree>
    <p:extLst>
      <p:ext uri="{BB962C8B-B14F-4D97-AF65-F5344CB8AC3E}">
        <p14:creationId xmlns:p14="http://schemas.microsoft.com/office/powerpoint/2010/main" val="174840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sc.hul.harvard.edu/policies/fa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larworks.umt.edu/context/ml_pubs/article/1029/type/native/viewconten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scholarworks.umt.edu/do/search/?q=author_lname:%22Walker%22%20author_fname:%22Wendy%22&amp;start=0&amp;context=4368968"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open.bccampus.ca/bcoer-librarians/"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open.bccampus.ca/" TargetMode="External"/><Relationship Id="rId4" Type="http://schemas.openxmlformats.org/officeDocument/2006/relationships/hyperlink" Target="https://creativecommons.org/licenses/by/4.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insidehighered.com/users/lindsay-mckenzi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ongmail1.multiview.com/track?type=click&amp;eas=1&amp;mailingid=2244468&amp;messageid=2244468&amp;databaseid=Mailing.DS244468.2244468.227631&amp;serial=17891932&amp;emailid=zhangj@marshall.edu&amp;userid=93258089&amp;targetid=&amp;fl=&amp;extra=MultivariateId=&amp;&amp;&amp;2029&amp;&amp;&amp;http://www.snf.ch/en/researchinFocus/newsroom/Pages/news-180731-open-access-to-scientific-works-switzerland-has-the-top-spot.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EB632-7AE6-4073-8D45-E8C833710DE4}" type="slidenum">
              <a:rPr lang="en-US" smtClean="0"/>
              <a:t>1</a:t>
            </a:fld>
            <a:endParaRPr lang="en-US"/>
          </a:p>
        </p:txBody>
      </p:sp>
    </p:spTree>
    <p:extLst>
      <p:ext uri="{BB962C8B-B14F-4D97-AF65-F5344CB8AC3E}">
        <p14:creationId xmlns:p14="http://schemas.microsoft.com/office/powerpoint/2010/main" val="291886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began the OA initiative with the Library Faculty Organization and the School of Physical Therapy adopting the policy in January, 2018. The Counsel of Chairs is currently considering giving support to the OA policy and it will be presented to the Faculty Senate in early 2019. The idea to gain support for the policy from separate constituencies within the university prior to presenting it to the Faculty Senate came from a news release in the journal ACRL dated October 2017 p. 478 “University of Washington Libraries implement open access policy.” </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16</a:t>
            </a:fld>
            <a:endParaRPr lang="en-US"/>
          </a:p>
        </p:txBody>
      </p:sp>
    </p:spTree>
    <p:extLst>
      <p:ext uri="{BB962C8B-B14F-4D97-AF65-F5344CB8AC3E}">
        <p14:creationId xmlns:p14="http://schemas.microsoft.com/office/powerpoint/2010/main" val="150180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lack of research items and solution </a:t>
            </a:r>
            <a:endParaRPr lang="en-US"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bottlenecks waste time to resolve and result in a potential loss of 80% of our faculty research. In order to increase faculty participation from 25% to 100 percent, and manuscript retention from 50% to 100%, the library has sponsored an Open Access Publication Policy initiative. Faculty would be required to deposit their final peer-reviewed manuscripts to the IR right after sending them to the publishers. Instead of 1000 articles in the IR, we would have 5000 if this policy were in place and the IR would stay current. When adopted, the OA Policy will eliminate the need to market the IR and obtain permissions to post from the faculty. Requests will not be required to obtain the pre-published manuscripts, and publishers’ permissions will not need to be sought if their copyright policy allows posting of the pre-published manuscripts.</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17</a:t>
            </a:fld>
            <a:endParaRPr lang="en-US"/>
          </a:p>
        </p:txBody>
      </p:sp>
    </p:spTree>
    <p:extLst>
      <p:ext uri="{BB962C8B-B14F-4D97-AF65-F5344CB8AC3E}">
        <p14:creationId xmlns:p14="http://schemas.microsoft.com/office/powerpoint/2010/main" val="135010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6055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http://roarmap.eprints.org/view/country/un=5Fgeoscheme.html</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8554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2008, Harvard's Faculty of Arts &amp; Sciences </a:t>
            </a:r>
            <a:r>
              <a:rPr lang="en-US" sz="1200" u="sng" dirty="0" smtClean="0">
                <a:hlinkClick r:id="rId3"/>
              </a:rPr>
              <a:t>voted unanimously</a:t>
            </a:r>
            <a:r>
              <a:rPr lang="en-US" sz="1200" dirty="0" smtClean="0"/>
              <a:t> to give the Harvard a nonexclusive, irrevocable right to distribute their scholarly articles for any non-commercial purpose. In the years since, the remaining eight Harvard schools voted similar open-access (OA) policies; as of September 2017, four research centers have joined their number.</a:t>
            </a:r>
            <a:endParaRPr lang="en-US" sz="1200" dirty="0"/>
          </a:p>
        </p:txBody>
      </p:sp>
      <p:sp>
        <p:nvSpPr>
          <p:cNvPr id="4" name="Slide Number Placeholder 3"/>
          <p:cNvSpPr>
            <a:spLocks noGrp="1"/>
          </p:cNvSpPr>
          <p:nvPr>
            <p:ph type="sldNum" sz="quarter" idx="10"/>
          </p:nvPr>
        </p:nvSpPr>
        <p:spPr/>
        <p:txBody>
          <a:bodyPr/>
          <a:lstStyle/>
          <a:p>
            <a:fld id="{521EB632-7AE6-4073-8D45-E8C833710DE4}" type="slidenum">
              <a:rPr lang="en-US" smtClean="0"/>
              <a:t>23</a:t>
            </a:fld>
            <a:endParaRPr lang="en-US"/>
          </a:p>
        </p:txBody>
      </p:sp>
    </p:spTree>
    <p:extLst>
      <p:ext uri="{BB962C8B-B14F-4D97-AF65-F5344CB8AC3E}">
        <p14:creationId xmlns:p14="http://schemas.microsoft.com/office/powerpoint/2010/main" val="52088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30946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4 September 2018, a group of national research funding organizations, with the support of the European Commission and the European Research Council (ERC), announced the launch of </a:t>
            </a:r>
            <a:r>
              <a:rPr lang="en-US" dirty="0" err="1" smtClean="0"/>
              <a:t>cOAlition</a:t>
            </a:r>
            <a:r>
              <a:rPr lang="en-US" dirty="0" smtClean="0"/>
              <a:t> S, an initiative to make full and immediate Open Access to research publications a reality. It is built around Plan S, which consists of one target and 10 principles.</a:t>
            </a:r>
          </a:p>
          <a:p>
            <a:endParaRPr lang="en-US" dirty="0" smtClean="0"/>
          </a:p>
          <a:p>
            <a:r>
              <a:rPr lang="en-US" dirty="0" err="1" smtClean="0"/>
              <a:t>cOAlition</a:t>
            </a:r>
            <a:r>
              <a:rPr lang="en-US" dirty="0" smtClean="0"/>
              <a:t> S signals the commitment to implement, by 1 January 2020, the necessary measures to fulfil its main principle: </a:t>
            </a:r>
            <a:r>
              <a:rPr lang="en-US" b="1" dirty="0" smtClean="0"/>
              <a:t>“By 2020 scientific publications that result from research funded by public grants provided by participating national and European research councils and funding bodies, must be published in compliant Open Access Journals or on compliant Open Access Platforms.”</a:t>
            </a:r>
            <a:endParaRPr lang="en-US" dirty="0" smtClean="0"/>
          </a:p>
          <a:p>
            <a:r>
              <a:rPr lang="en-US" dirty="0" err="1" smtClean="0"/>
              <a:t>cOAlition</a:t>
            </a:r>
            <a:r>
              <a:rPr lang="en-US" dirty="0" smtClean="0"/>
              <a:t> S currently comprises 13 national research funding </a:t>
            </a:r>
            <a:r>
              <a:rPr lang="en-US" dirty="0" err="1" smtClean="0"/>
              <a:t>organisations</a:t>
            </a:r>
            <a:r>
              <a:rPr lang="en-US" dirty="0" smtClean="0"/>
              <a:t> from 12 countries who have agreed to implement the 10 principles of Plan S in a coordinated way, together with the European Commission and the ERC. Other research funders from across the world, both public and private, are invited to join </a:t>
            </a:r>
            <a:r>
              <a:rPr lang="en-US" dirty="0" err="1" smtClean="0"/>
              <a:t>cOAlition</a:t>
            </a:r>
            <a:r>
              <a:rPr lang="en-US" dirty="0" smtClean="0"/>
              <a:t> S. Funders who are interested in joining are invited to contact coalition-s (AT) </a:t>
            </a:r>
            <a:r>
              <a:rPr lang="en-US" dirty="0" err="1" smtClean="0"/>
              <a:t>scienceeurope</a:t>
            </a:r>
            <a:r>
              <a:rPr lang="en-US" dirty="0" smtClean="0"/>
              <a:t> (DOT) org</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25</a:t>
            </a:fld>
            <a:endParaRPr lang="en-US"/>
          </a:p>
        </p:txBody>
      </p:sp>
    </p:spTree>
    <p:extLst>
      <p:ext uri="{BB962C8B-B14F-4D97-AF65-F5344CB8AC3E}">
        <p14:creationId xmlns:p14="http://schemas.microsoft.com/office/powerpoint/2010/main" val="383176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0514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Different publication models </a:t>
            </a:r>
          </a:p>
          <a:p>
            <a:r>
              <a:rPr lang="en-US" sz="1200" kern="1200" dirty="0" smtClean="0">
                <a:solidFill>
                  <a:schemeClr val="tx1"/>
                </a:solidFill>
                <a:effectLst/>
                <a:latin typeface="+mn-lt"/>
                <a:ea typeface="+mn-ea"/>
                <a:cs typeface="+mn-cs"/>
              </a:rPr>
              <a:t>Marshall University currently publishes four journals. There are several factors that have contributed to the growth in journal publication using MDS during the past seven years. </a:t>
            </a:r>
          </a:p>
          <a:p>
            <a:r>
              <a:rPr lang="en-US" sz="1200" kern="1200" dirty="0" smtClean="0">
                <a:solidFill>
                  <a:schemeClr val="tx1"/>
                </a:solidFill>
                <a:effectLst/>
                <a:latin typeface="+mn-lt"/>
                <a:ea typeface="+mn-ea"/>
                <a:cs typeface="+mn-cs"/>
              </a:rPr>
              <a:t>2013 </a:t>
            </a:r>
            <a:r>
              <a:rPr lang="en-US" sz="1200" i="1" kern="1200" dirty="0" err="1" smtClean="0">
                <a:solidFill>
                  <a:schemeClr val="tx1"/>
                </a:solidFill>
                <a:effectLst/>
                <a:latin typeface="+mn-lt"/>
                <a:ea typeface="+mn-ea"/>
                <a:cs typeface="+mn-cs"/>
              </a:rPr>
              <a:t>Euscorpius</a:t>
            </a:r>
            <a:r>
              <a:rPr lang="en-US" sz="1200" kern="1200" dirty="0" smtClean="0">
                <a:solidFill>
                  <a:schemeClr val="tx1"/>
                </a:solidFill>
                <a:effectLst/>
                <a:latin typeface="+mn-lt"/>
                <a:ea typeface="+mn-ea"/>
                <a:cs typeface="+mn-cs"/>
              </a:rPr>
              <a:t> archive was created in MDS, but was never updated by the editor. The journal continued to publish through the Marshall Science Dept. website.</a:t>
            </a:r>
          </a:p>
          <a:p>
            <a:r>
              <a:rPr lang="en-US" sz="1200" kern="1200" dirty="0" smtClean="0">
                <a:solidFill>
                  <a:schemeClr val="tx1"/>
                </a:solidFill>
                <a:effectLst/>
                <a:latin typeface="+mn-lt"/>
                <a:ea typeface="+mn-ea"/>
                <a:cs typeface="+mn-cs"/>
              </a:rPr>
              <a:t>Oct/2015 The </a:t>
            </a:r>
            <a:r>
              <a:rPr lang="en-US" sz="1200" i="1" kern="1200" dirty="0" err="1" smtClean="0">
                <a:solidFill>
                  <a:schemeClr val="tx1"/>
                </a:solidFill>
                <a:effectLst/>
                <a:latin typeface="+mn-lt"/>
                <a:ea typeface="+mn-ea"/>
                <a:cs typeface="+mn-cs"/>
              </a:rPr>
              <a:t>Euscorpius</a:t>
            </a:r>
            <a:r>
              <a:rPr lang="en-US" sz="1200" kern="1200" dirty="0" smtClean="0">
                <a:solidFill>
                  <a:schemeClr val="tx1"/>
                </a:solidFill>
                <a:effectLst/>
                <a:latin typeface="+mn-lt"/>
                <a:ea typeface="+mn-ea"/>
                <a:cs typeface="+mn-cs"/>
              </a:rPr>
              <a:t> archive was used to demo publication abilities to the Marshall School of Medicine, which led to the creation of the Marshall Journal of Medicine.</a:t>
            </a:r>
          </a:p>
          <a:p>
            <a:r>
              <a:rPr lang="en-US" sz="1200" kern="1200" dirty="0" smtClean="0">
                <a:solidFill>
                  <a:schemeClr val="tx1"/>
                </a:solidFill>
                <a:effectLst/>
                <a:latin typeface="+mn-lt"/>
                <a:ea typeface="+mn-ea"/>
                <a:cs typeface="+mn-cs"/>
              </a:rPr>
              <a:t>Jan/2016 The library offered to bring the </a:t>
            </a:r>
            <a:r>
              <a:rPr lang="en-US" sz="1200" i="1" kern="1200" dirty="0" err="1" smtClean="0">
                <a:solidFill>
                  <a:schemeClr val="tx1"/>
                </a:solidFill>
                <a:effectLst/>
                <a:latin typeface="+mn-lt"/>
                <a:ea typeface="+mn-ea"/>
                <a:cs typeface="+mn-cs"/>
              </a:rPr>
              <a:t>Euscorpious</a:t>
            </a:r>
            <a:r>
              <a:rPr lang="en-US" sz="1200" kern="1200" dirty="0" smtClean="0">
                <a:solidFill>
                  <a:schemeClr val="tx1"/>
                </a:solidFill>
                <a:effectLst/>
                <a:latin typeface="+mn-lt"/>
                <a:ea typeface="+mn-ea"/>
                <a:cs typeface="+mn-cs"/>
              </a:rPr>
              <a:t> archive up-to-date and to post all new articles directly to </a:t>
            </a:r>
            <a:r>
              <a:rPr lang="en-US" sz="1200" i="1" kern="1200" dirty="0" err="1" smtClean="0">
                <a:solidFill>
                  <a:schemeClr val="tx1"/>
                </a:solidFill>
                <a:effectLst/>
                <a:latin typeface="+mn-lt"/>
                <a:ea typeface="+mn-ea"/>
                <a:cs typeface="+mn-cs"/>
              </a:rPr>
              <a:t>Euscorpius</a:t>
            </a:r>
            <a:r>
              <a:rPr lang="en-US" sz="1200" kern="1200" dirty="0" smtClean="0">
                <a:solidFill>
                  <a:schemeClr val="tx1"/>
                </a:solidFill>
                <a:effectLst/>
                <a:latin typeface="+mn-lt"/>
                <a:ea typeface="+mn-ea"/>
                <a:cs typeface="+mn-cs"/>
              </a:rPr>
              <a:t> in Marshall Digital Scholar</a:t>
            </a:r>
          </a:p>
          <a:p>
            <a:r>
              <a:rPr lang="en-US" sz="1200" kern="1200" dirty="0" smtClean="0">
                <a:solidFill>
                  <a:schemeClr val="tx1"/>
                </a:solidFill>
                <a:effectLst/>
                <a:latin typeface="+mn-lt"/>
                <a:ea typeface="+mn-ea"/>
                <a:cs typeface="+mn-cs"/>
              </a:rPr>
              <a:t>Jan/2017 </a:t>
            </a:r>
            <a:r>
              <a:rPr lang="en-US" sz="1200" i="1" kern="1200" dirty="0" smtClean="0">
                <a:solidFill>
                  <a:schemeClr val="tx1"/>
                </a:solidFill>
                <a:effectLst/>
                <a:latin typeface="+mn-lt"/>
                <a:ea typeface="+mn-ea"/>
                <a:cs typeface="+mn-cs"/>
              </a:rPr>
              <a:t>Sermon Studies </a:t>
            </a:r>
            <a:r>
              <a:rPr lang="en-US" sz="1200" kern="1200" dirty="0" smtClean="0">
                <a:solidFill>
                  <a:schemeClr val="tx1"/>
                </a:solidFill>
                <a:effectLst/>
                <a:latin typeface="+mn-lt"/>
                <a:ea typeface="+mn-ea"/>
                <a:cs typeface="+mn-cs"/>
              </a:rPr>
              <a:t>publishes its first issue. The Center for Sermon Studies had originally asked Brill to publish the journal, but was turned down due to the expected small readership. MDS offered to host the journal free of charge and to help with the construction of the journal’s homepage and back matter.</a:t>
            </a:r>
          </a:p>
          <a:p>
            <a:r>
              <a:rPr lang="en-US" sz="1200" kern="1200" dirty="0" smtClean="0">
                <a:solidFill>
                  <a:schemeClr val="tx1"/>
                </a:solidFill>
                <a:effectLst/>
                <a:latin typeface="+mn-lt"/>
                <a:ea typeface="+mn-ea"/>
                <a:cs typeface="+mn-cs"/>
              </a:rPr>
              <a:t>July/2017 JADE the </a:t>
            </a:r>
            <a:r>
              <a:rPr lang="en-US" sz="1200" i="1" kern="1200" dirty="0" smtClean="0">
                <a:solidFill>
                  <a:schemeClr val="tx1"/>
                </a:solidFill>
                <a:effectLst/>
                <a:latin typeface="+mn-lt"/>
                <a:ea typeface="+mn-ea"/>
                <a:cs typeface="+mn-cs"/>
              </a:rPr>
              <a:t>Journal of Applied Digital Evidence </a:t>
            </a:r>
            <a:r>
              <a:rPr lang="en-US" sz="1200" kern="1200" dirty="0" smtClean="0">
                <a:solidFill>
                  <a:schemeClr val="tx1"/>
                </a:solidFill>
                <a:effectLst/>
                <a:latin typeface="+mn-lt"/>
                <a:ea typeface="+mn-ea"/>
                <a:cs typeface="+mn-cs"/>
              </a:rPr>
              <a:t>had been floating as an idea in the ether since 2013. The Digital Forensics Program was constantly developing and changing and understaffed, so there was little time for the effort required to launch a new journal. The library offered to finish up the loose ends and handle article submission until a graduate assistant could be tapped to do this. </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31</a:t>
            </a:fld>
            <a:endParaRPr lang="en-US"/>
          </a:p>
        </p:txBody>
      </p:sp>
    </p:spTree>
    <p:extLst>
      <p:ext uri="{BB962C8B-B14F-4D97-AF65-F5344CB8AC3E}">
        <p14:creationId xmlns:p14="http://schemas.microsoft.com/office/powerpoint/2010/main" val="41028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https://scholarworks.umt.edu/ml_pubs/27/</a:t>
            </a:r>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34</a:t>
            </a:fld>
            <a:endParaRPr lang="en-US"/>
          </a:p>
        </p:txBody>
      </p:sp>
    </p:spTree>
    <p:extLst>
      <p:ext uri="{BB962C8B-B14F-4D97-AF65-F5344CB8AC3E}">
        <p14:creationId xmlns:p14="http://schemas.microsoft.com/office/powerpoint/2010/main" val="6520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0965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Lowder</a:t>
            </a:r>
            <a:r>
              <a:rPr lang="en-US" dirty="0" smtClean="0"/>
              <a:t>, </a:t>
            </a:r>
            <a:r>
              <a:rPr lang="en-US" dirty="0" err="1" smtClean="0"/>
              <a:t>JoHannah</a:t>
            </a:r>
            <a:r>
              <a:rPr lang="en-US" dirty="0" smtClean="0"/>
              <a:t>, "Open Educational Resource Presentation" (2017). </a:t>
            </a:r>
            <a:r>
              <a:rPr lang="en-US" i="1" dirty="0" smtClean="0"/>
              <a:t>Faculty Publications and Presentations</a:t>
            </a:r>
            <a:r>
              <a:rPr lang="en-US" dirty="0" smtClean="0"/>
              <a:t>. 125. </a:t>
            </a:r>
            <a:br>
              <a:rPr lang="en-US" dirty="0" smtClean="0"/>
            </a:br>
            <a:r>
              <a:rPr lang="en-US" dirty="0" smtClean="0"/>
              <a:t>https://digitalcommons.liberty.edu/lib_fac_pubs/125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are OER? Today we would like talk</a:t>
            </a:r>
            <a:r>
              <a:rPr lang="en-US" baseline="0" dirty="0" smtClean="0"/>
              <a:t> about the how important to open textbooks</a:t>
            </a:r>
            <a:endParaRPr lang="en-US" dirty="0" smtClean="0"/>
          </a:p>
          <a:p>
            <a:endParaRPr lang="en-US" dirty="0" smtClean="0"/>
          </a:p>
          <a:p>
            <a:r>
              <a:rPr lang="en-US" dirty="0" smtClean="0"/>
              <a:t>Full </a:t>
            </a:r>
            <a:r>
              <a:rPr lang="en-US" dirty="0" err="1" smtClean="0"/>
              <a:t>courses,Textbooks,Content</a:t>
            </a:r>
            <a:r>
              <a:rPr lang="en-US" dirty="0" smtClean="0"/>
              <a:t> modules,</a:t>
            </a:r>
            <a:r>
              <a:rPr lang="en-US" baseline="0" dirty="0" smtClean="0"/>
              <a:t> </a:t>
            </a:r>
            <a:r>
              <a:rPr lang="en-US" dirty="0" smtClean="0"/>
              <a:t>Lessons/lesson </a:t>
            </a:r>
            <a:r>
              <a:rPr lang="en-US" dirty="0" err="1" smtClean="0"/>
              <a:t>plans,Tests,Videos,Learning</a:t>
            </a:r>
            <a:r>
              <a:rPr lang="en-US" dirty="0" smtClean="0"/>
              <a:t> objects,</a:t>
            </a:r>
            <a:r>
              <a:rPr lang="en-US" baseline="0" dirty="0" smtClean="0"/>
              <a:t> </a:t>
            </a:r>
            <a:r>
              <a:rPr lang="en-US" dirty="0" smtClean="0"/>
              <a:t>Supplemental study materials,</a:t>
            </a:r>
            <a:r>
              <a:rPr lang="en-US" baseline="0" dirty="0" smtClean="0"/>
              <a:t> </a:t>
            </a:r>
            <a:r>
              <a:rPr lang="en-US" dirty="0" err="1" smtClean="0"/>
              <a:t>Journals,Software</a:t>
            </a:r>
            <a:r>
              <a:rPr lang="en-US" dirty="0" smtClean="0"/>
              <a:t>…….</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35</a:t>
            </a:fld>
            <a:endParaRPr lang="en-US"/>
          </a:p>
        </p:txBody>
      </p:sp>
    </p:spTree>
    <p:extLst>
      <p:ext uri="{BB962C8B-B14F-4D97-AF65-F5344CB8AC3E}">
        <p14:creationId xmlns:p14="http://schemas.microsoft.com/office/powerpoint/2010/main" val="109426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http://research.library.gsu.edu/c.php?g=320939&amp;p=2147595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“[Textbook prices] have all been going up at a much faster rate than any other consumer product,” said Mark Perry, a finance and business economics professor at the University of Michigan-Flint.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Open 101: An Action Plan for Affordable Textbooks</a:t>
            </a:r>
            <a:r>
              <a:rPr lang="en-US" dirty="0" smtClean="0"/>
              <a:t>, Kaitlyn </a:t>
            </a:r>
            <a:r>
              <a:rPr lang="en-US" dirty="0" err="1" smtClean="0"/>
              <a:t>Vitez</a:t>
            </a:r>
            <a:r>
              <a:rPr lang="en-US" dirty="0" smtClean="0"/>
              <a:t>, 2018</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36</a:t>
            </a:fld>
            <a:endParaRPr lang="en-US"/>
          </a:p>
        </p:txBody>
      </p:sp>
    </p:spTree>
    <p:extLst>
      <p:ext uri="{BB962C8B-B14F-4D97-AF65-F5344CB8AC3E}">
        <p14:creationId xmlns:p14="http://schemas.microsoft.com/office/powerpoint/2010/main" val="70271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overview of the current Open Educational Resources (OER) landscape. Includes context, definitions, benefits, challenges, emerging models for addressing challenges, OER activities at the University of Montana, the inclusion of the campus bookstore, and links to several online OER resources.</a:t>
            </a:r>
          </a:p>
          <a:p>
            <a:r>
              <a:rPr lang="en-US" dirty="0" smtClean="0">
                <a:hlinkClick r:id="rId3"/>
              </a:rPr>
              <a:t>Open Educational Resources (OERs): An Overview</a:t>
            </a:r>
            <a:endParaRPr lang="en-US" dirty="0" smtClean="0"/>
          </a:p>
          <a:p>
            <a:r>
              <a:rPr lang="en-US" b="1" dirty="0" smtClean="0"/>
              <a:t>Authors</a:t>
            </a:r>
          </a:p>
          <a:p>
            <a:r>
              <a:rPr lang="en-US" b="1" dirty="0" smtClean="0">
                <a:hlinkClick r:id="rId4"/>
              </a:rPr>
              <a:t>Wendy Walker</a:t>
            </a:r>
            <a:r>
              <a:rPr lang="en-US" dirty="0" smtClean="0">
                <a:hlinkClick r:id="rId4"/>
              </a:rPr>
              <a:t>, </a:t>
            </a:r>
            <a:r>
              <a:rPr lang="en-US" i="1" dirty="0" smtClean="0">
                <a:hlinkClick r:id="rId4"/>
              </a:rPr>
              <a:t>University of Montana, Missoula</a:t>
            </a:r>
            <a:endParaRPr lang="en-US" dirty="0" smtClean="0"/>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18659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Lowder</a:t>
            </a:r>
            <a:r>
              <a:rPr lang="en-US" dirty="0" smtClean="0"/>
              <a:t>, </a:t>
            </a:r>
            <a:r>
              <a:rPr lang="en-US" dirty="0" err="1" smtClean="0"/>
              <a:t>JoHannah</a:t>
            </a:r>
            <a:r>
              <a:rPr lang="en-US" dirty="0" smtClean="0"/>
              <a:t>, "Open Educational Resource Presentation" (2017). </a:t>
            </a:r>
            <a:r>
              <a:rPr lang="en-US" i="1" dirty="0" smtClean="0"/>
              <a:t>Faculty Publications and Presentations</a:t>
            </a:r>
            <a:r>
              <a:rPr lang="en-US" dirty="0" smtClean="0"/>
              <a:t>. 125. </a:t>
            </a:r>
            <a:br>
              <a:rPr lang="en-US" dirty="0" smtClean="0"/>
            </a:br>
            <a:r>
              <a:rPr lang="en-US" dirty="0" smtClean="0"/>
              <a:t>https://digitalcommons.liberty.edu/lib_fac_pubs/125</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38</a:t>
            </a:fld>
            <a:endParaRPr lang="en-US"/>
          </a:p>
        </p:txBody>
      </p:sp>
    </p:spTree>
    <p:extLst>
      <p:ext uri="{BB962C8B-B14F-4D97-AF65-F5344CB8AC3E}">
        <p14:creationId xmlns:p14="http://schemas.microsoft.com/office/powerpoint/2010/main" val="310324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Lowder</a:t>
            </a:r>
            <a:r>
              <a:rPr lang="en-US" dirty="0" smtClean="0"/>
              <a:t>, </a:t>
            </a:r>
            <a:r>
              <a:rPr lang="en-US" dirty="0" err="1" smtClean="0"/>
              <a:t>JoHannah</a:t>
            </a:r>
            <a:r>
              <a:rPr lang="en-US" dirty="0" smtClean="0"/>
              <a:t>, "Open Educational Resource Presentation" (2017). </a:t>
            </a:r>
            <a:r>
              <a:rPr lang="en-US" i="1" dirty="0" smtClean="0"/>
              <a:t>Faculty Publications and Presentations</a:t>
            </a:r>
            <a:r>
              <a:rPr lang="en-US" dirty="0" smtClean="0"/>
              <a:t>. 125. </a:t>
            </a:r>
            <a:br>
              <a:rPr lang="en-US" dirty="0" smtClean="0"/>
            </a:br>
            <a:r>
              <a:rPr lang="en-US" dirty="0" smtClean="0"/>
              <a:t>https://digitalcommons.liberty.edu/lib_fac_pubs/125 </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39</a:t>
            </a:fld>
            <a:endParaRPr lang="en-US"/>
          </a:p>
        </p:txBody>
      </p:sp>
    </p:spTree>
    <p:extLst>
      <p:ext uri="{BB962C8B-B14F-4D97-AF65-F5344CB8AC3E}">
        <p14:creationId xmlns:p14="http://schemas.microsoft.com/office/powerpoint/2010/main" val="380826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smtClean="0">
                <a:solidFill>
                  <a:schemeClr val="dk1"/>
                </a:solidFill>
                <a:latin typeface="+mn-lt"/>
                <a:ea typeface="Calibri"/>
                <a:cs typeface="Calibri"/>
                <a:sym typeface="Calibri"/>
              </a:rPr>
              <a:t>This slide is the key slide in making the point that cost is having an academic impact.</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521EB632-7AE6-4073-8D45-E8C833710DE4}" type="slidenum">
              <a:rPr lang="en-US" smtClean="0"/>
              <a:t>40</a:t>
            </a:fld>
            <a:endParaRPr lang="en-US"/>
          </a:p>
        </p:txBody>
      </p:sp>
    </p:spTree>
    <p:extLst>
      <p:ext uri="{BB962C8B-B14F-4D97-AF65-F5344CB8AC3E}">
        <p14:creationId xmlns:p14="http://schemas.microsoft.com/office/powerpoint/2010/main" val="2602778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promotes access, affordability, and student success through the use of OA textbooks.</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41</a:t>
            </a:fld>
            <a:endParaRPr lang="en-US"/>
          </a:p>
        </p:txBody>
      </p:sp>
    </p:spTree>
    <p:extLst>
      <p:ext uri="{BB962C8B-B14F-4D97-AF65-F5344CB8AC3E}">
        <p14:creationId xmlns:p14="http://schemas.microsoft.com/office/powerpoint/2010/main" val="223623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attempt to assist Marshall University students, Academic Affairs, in conjunction with University College, is proud to announce a new textbook loan program since 2014. Textbooks for several gateway and core curriculum courses that have high enrollment are now available in the </a:t>
            </a:r>
            <a:r>
              <a:rPr lang="en-US" dirty="0" err="1" smtClean="0"/>
              <a:t>Drinko</a:t>
            </a:r>
            <a:r>
              <a:rPr lang="en-US" dirty="0" smtClean="0"/>
              <a:t> Library for a short-term loan period of three hours.</a:t>
            </a:r>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42</a:t>
            </a:fld>
            <a:endParaRPr lang="en-US"/>
          </a:p>
        </p:txBody>
      </p:sp>
    </p:spTree>
    <p:extLst>
      <p:ext uri="{BB962C8B-B14F-4D97-AF65-F5344CB8AC3E}">
        <p14:creationId xmlns:p14="http://schemas.microsoft.com/office/powerpoint/2010/main" val="200970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This book in MDS that Dr. Dan uses for his class this semester (Fall 2018) as open textbook</a:t>
            </a:r>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43</a:t>
            </a:fld>
            <a:endParaRPr lang="en-US"/>
          </a:p>
        </p:txBody>
      </p:sp>
    </p:spTree>
    <p:extLst>
      <p:ext uri="{BB962C8B-B14F-4D97-AF65-F5344CB8AC3E}">
        <p14:creationId xmlns:p14="http://schemas.microsoft.com/office/powerpoint/2010/main" val="3379310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44</a:t>
            </a:fld>
            <a:endParaRPr lang="en-US"/>
          </a:p>
        </p:txBody>
      </p:sp>
    </p:spTree>
    <p:extLst>
      <p:ext uri="{BB962C8B-B14F-4D97-AF65-F5344CB8AC3E}">
        <p14:creationId xmlns:p14="http://schemas.microsoft.com/office/powerpoint/2010/main" val="17549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21EB632-7AE6-4073-8D45-E8C833710DE4}" type="slidenum">
              <a:rPr lang="en-US" smtClean="0"/>
              <a:t>3</a:t>
            </a:fld>
            <a:endParaRPr lang="en-US"/>
          </a:p>
        </p:txBody>
      </p:sp>
    </p:spTree>
    <p:extLst>
      <p:ext uri="{BB962C8B-B14F-4D97-AF65-F5344CB8AC3E}">
        <p14:creationId xmlns:p14="http://schemas.microsoft.com/office/powerpoint/2010/main" val="373734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Teaching Commons brings together high-quality open educational resources from leading colleges and universities. Curated by librarians and their institutions, the Teaching Commons includes open access textbooks, course materials, lesson plans, multimedia, and more</a:t>
            </a:r>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46</a:t>
            </a:fld>
            <a:endParaRPr lang="en-US"/>
          </a:p>
        </p:txBody>
      </p:sp>
    </p:spTree>
    <p:extLst>
      <p:ext uri="{BB962C8B-B14F-4D97-AF65-F5344CB8AC3E}">
        <p14:creationId xmlns:p14="http://schemas.microsoft.com/office/powerpoint/2010/main" val="2314178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https://studentpirgs.org/sites/student/files/reports/Open%20101%20-%20An%20Action%20Plan%20for%20Affordable%20Textbooks.pdf</a:t>
            </a:r>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47</a:t>
            </a:fld>
            <a:endParaRPr lang="en-US"/>
          </a:p>
        </p:txBody>
      </p:sp>
    </p:spTree>
    <p:extLst>
      <p:ext uri="{BB962C8B-B14F-4D97-AF65-F5344CB8AC3E}">
        <p14:creationId xmlns:p14="http://schemas.microsoft.com/office/powerpoint/2010/main" val="250910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by </a:t>
            </a:r>
            <a:r>
              <a:rPr lang="en-US" sz="1200" u="sng" kern="1200" dirty="0" smtClean="0">
                <a:solidFill>
                  <a:schemeClr val="tx1"/>
                </a:solidFill>
                <a:effectLst/>
                <a:latin typeface="+mn-lt"/>
                <a:ea typeface="+mn-ea"/>
                <a:cs typeface="+mn-cs"/>
                <a:hlinkClick r:id="rId3"/>
              </a:rPr>
              <a:t>BCOER Librarians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CC 4.0</a:t>
            </a:r>
            <a:r>
              <a:rPr lang="en-US" sz="1200" kern="1200" dirty="0" smtClean="0">
                <a:solidFill>
                  <a:schemeClr val="tx1"/>
                </a:solidFill>
                <a:effectLst/>
                <a:latin typeface="+mn-lt"/>
                <a:ea typeface="+mn-ea"/>
                <a:cs typeface="+mn-cs"/>
              </a:rPr>
              <a:t>  Taken From </a:t>
            </a:r>
            <a:r>
              <a:rPr lang="en-US" sz="1200" u="sng" kern="1200" dirty="0" err="1" smtClean="0">
                <a:solidFill>
                  <a:schemeClr val="tx1"/>
                </a:solidFill>
                <a:effectLst/>
                <a:latin typeface="+mn-lt"/>
                <a:ea typeface="+mn-ea"/>
                <a:cs typeface="+mn-cs"/>
                <a:hlinkClick r:id="rId5"/>
              </a:rPr>
              <a:t>BCcampus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50</a:t>
            </a:fld>
            <a:endParaRPr lang="en-US"/>
          </a:p>
        </p:txBody>
      </p:sp>
    </p:spTree>
    <p:extLst>
      <p:ext uri="{BB962C8B-B14F-4D97-AF65-F5344CB8AC3E}">
        <p14:creationId xmlns:p14="http://schemas.microsoft.com/office/powerpoint/2010/main" val="223851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latin typeface="Calibri" panose="020F0502020204030204" pitchFamily="34" charset="0"/>
              </a:rPr>
              <a:t>Over </a:t>
            </a:r>
            <a:r>
              <a:rPr lang="en-US" sz="1200" dirty="0" smtClean="0">
                <a:solidFill>
                  <a:srgbClr val="0070C0"/>
                </a:solidFill>
                <a:latin typeface="Calibri" panose="020F0502020204030204" pitchFamily="34" charset="0"/>
              </a:rPr>
              <a:t>1.4 billion </a:t>
            </a:r>
            <a:r>
              <a:rPr lang="en-US" sz="1200" dirty="0" smtClean="0">
                <a:solidFill>
                  <a:srgbClr val="002060"/>
                </a:solidFill>
                <a:latin typeface="Calibri" panose="020F0502020204030204" pitchFamily="34" charset="0"/>
              </a:rPr>
              <a:t>digital works available under CC licenses</a:t>
            </a:r>
            <a:endParaRPr lang="en-US" sz="1200" dirty="0" smtClean="0">
              <a:solidFill>
                <a:srgbClr val="002060"/>
              </a:solidFill>
              <a:latin typeface="Calibri" panose="020F0502020204030204" pitchFamily="34" charset="0"/>
              <a:cs typeface="Calibri"/>
            </a:endParaRP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51</a:t>
            </a:fld>
            <a:endParaRPr lang="en-US"/>
          </a:p>
        </p:txBody>
      </p:sp>
    </p:spTree>
    <p:extLst>
      <p:ext uri="{BB962C8B-B14F-4D97-AF65-F5344CB8AC3E}">
        <p14:creationId xmlns:p14="http://schemas.microsoft.com/office/powerpoint/2010/main" val="600973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See more in detail at: https://creativecommons.org/licenses/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Notice</a:t>
            </a:r>
            <a:r>
              <a:rPr lang="en-US" sz="1200" kern="1200" dirty="0" smtClean="0">
                <a:solidFill>
                  <a:schemeClr val="tx1"/>
                </a:solidFill>
                <a:effectLst/>
                <a:latin typeface="+mn-lt"/>
                <a:ea typeface="+mn-ea"/>
                <a:cs typeface="+mn-cs"/>
              </a:rPr>
              <a:t>: Not all OERs use the same licensing restriction. It is important to check the permissions of the OER before using them to ensure compliance with the terms. </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52</a:t>
            </a:fld>
            <a:endParaRPr lang="en-US"/>
          </a:p>
        </p:txBody>
      </p:sp>
    </p:spTree>
    <p:extLst>
      <p:ext uri="{BB962C8B-B14F-4D97-AF65-F5344CB8AC3E}">
        <p14:creationId xmlns:p14="http://schemas.microsoft.com/office/powerpoint/2010/main" val="205414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https://www.insidehighered.com/news/2017/12/19/more-faculty-members-are-using-oer-survey-finds</a:t>
            </a:r>
          </a:p>
          <a:p>
            <a:endParaRPr lang="en-US" b="1" dirty="0" smtClean="0"/>
          </a:p>
          <a:p>
            <a:r>
              <a:rPr lang="en-US" b="1" dirty="0" smtClean="0"/>
              <a:t>By </a:t>
            </a:r>
          </a:p>
          <a:p>
            <a:r>
              <a:rPr lang="en-US" dirty="0" smtClean="0">
                <a:hlinkClick r:id="rId3" tooltip="View user profile."/>
              </a:rPr>
              <a:t>Lindsay McKenzie</a:t>
            </a:r>
            <a:r>
              <a:rPr lang="en-US" dirty="0" smtClean="0"/>
              <a:t> </a:t>
            </a:r>
          </a:p>
          <a:p>
            <a:r>
              <a:rPr lang="en-US" dirty="0" smtClean="0"/>
              <a:t>December 19, 2017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53</a:t>
            </a:fld>
            <a:endParaRPr lang="en-US"/>
          </a:p>
        </p:txBody>
      </p:sp>
    </p:spTree>
    <p:extLst>
      <p:ext uri="{BB962C8B-B14F-4D97-AF65-F5344CB8AC3E}">
        <p14:creationId xmlns:p14="http://schemas.microsoft.com/office/powerpoint/2010/main" val="311547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54</a:t>
            </a:fld>
            <a:endParaRPr lang="en-US"/>
          </a:p>
        </p:txBody>
      </p:sp>
    </p:spTree>
    <p:extLst>
      <p:ext uri="{BB962C8B-B14F-4D97-AF65-F5344CB8AC3E}">
        <p14:creationId xmlns:p14="http://schemas.microsoft.com/office/powerpoint/2010/main" val="235253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http://research.library.gsu.edu/c.php?g=320939&amp;p=2147595</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96448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http://www.snf.ch/en/researchinFocus/newsroom/Pages/news-180731-open-access-to-scientific-works-switzerland-has-the-top-spot.aspx</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7/31/2018 – also see the full article </a:t>
            </a:r>
            <a:r>
              <a:rPr lang="en-US" u="sng" dirty="0" smtClean="0">
                <a:hlinkClick r:id="rId3"/>
              </a:rPr>
              <a:t>here</a:t>
            </a:r>
            <a:endParaRPr lang="en-US" u="sng" dirty="0" smtClean="0"/>
          </a:p>
          <a:p>
            <a:endParaRPr lang="en-US" dirty="0" smtClean="0"/>
          </a:p>
        </p:txBody>
      </p:sp>
      <p:sp>
        <p:nvSpPr>
          <p:cNvPr id="4" name="Slide Number Placeholder 3"/>
          <p:cNvSpPr>
            <a:spLocks noGrp="1"/>
          </p:cNvSpPr>
          <p:nvPr>
            <p:ph type="sldNum" sz="quarter" idx="10"/>
          </p:nvPr>
        </p:nvSpPr>
        <p:spPr/>
        <p:txBody>
          <a:bodyPr/>
          <a:lstStyle/>
          <a:p>
            <a:fld id="{521EB632-7AE6-4073-8D45-E8C833710DE4}" type="slidenum">
              <a:rPr lang="en-US" smtClean="0"/>
              <a:t>4</a:t>
            </a:fld>
            <a:endParaRPr lang="en-US"/>
          </a:p>
        </p:txBody>
      </p:sp>
    </p:spTree>
    <p:extLst>
      <p:ext uri="{BB962C8B-B14F-4D97-AF65-F5344CB8AC3E}">
        <p14:creationId xmlns:p14="http://schemas.microsoft.com/office/powerpoint/2010/main" val="404742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9</a:t>
            </a:fld>
            <a:endParaRPr lang="en-US"/>
          </a:p>
        </p:txBody>
      </p:sp>
    </p:spTree>
    <p:extLst>
      <p:ext uri="{BB962C8B-B14F-4D97-AF65-F5344CB8AC3E}">
        <p14:creationId xmlns:p14="http://schemas.microsoft.com/office/powerpoint/2010/main" val="130390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10</a:t>
            </a:fld>
            <a:endParaRPr lang="en-US"/>
          </a:p>
        </p:txBody>
      </p:sp>
    </p:spTree>
    <p:extLst>
      <p:ext uri="{BB962C8B-B14F-4D97-AF65-F5344CB8AC3E}">
        <p14:creationId xmlns:p14="http://schemas.microsoft.com/office/powerpoint/2010/main" val="309746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15,497 Works Posted</a:t>
            </a:r>
            <a:endParaRPr lang="en-US" dirty="0" smtClean="0"/>
          </a:p>
          <a:p>
            <a:r>
              <a:rPr lang="en-US" dirty="0" smtClean="0"/>
              <a:t>Readership: </a:t>
            </a:r>
            <a:r>
              <a:rPr lang="en-US" b="1" dirty="0" smtClean="0"/>
              <a:t>1,777,630 (about 1.8 million)</a:t>
            </a:r>
            <a:r>
              <a:rPr lang="en-US" b="1" baseline="0" dirty="0" smtClean="0"/>
              <a:t> </a:t>
            </a:r>
            <a:r>
              <a:rPr lang="en-US" sz="2000" dirty="0" smtClean="0">
                <a:solidFill>
                  <a:prstClr val="black"/>
                </a:solidFill>
              </a:rPr>
              <a:t>full-text downloads</a:t>
            </a:r>
          </a:p>
          <a:p>
            <a:pPr marL="800100" lvl="1" indent="-342900">
              <a:spcBef>
                <a:spcPct val="20000"/>
              </a:spcBef>
              <a:buFont typeface="Wingdings" panose="05000000000000000000" pitchFamily="2" charset="2"/>
              <a:buChar char="ü"/>
            </a:pPr>
            <a:r>
              <a:rPr lang="en-US" sz="2000" dirty="0" smtClean="0">
                <a:solidFill>
                  <a:prstClr val="black"/>
                </a:solidFill>
              </a:rPr>
              <a:t>37113 institutions</a:t>
            </a:r>
          </a:p>
          <a:p>
            <a:pPr marL="800100" lvl="1" indent="-342900">
              <a:spcBef>
                <a:spcPct val="20000"/>
              </a:spcBef>
              <a:buFont typeface="Wingdings" panose="05000000000000000000" pitchFamily="2" charset="2"/>
              <a:buChar char="ü"/>
            </a:pPr>
            <a:r>
              <a:rPr lang="en-US" sz="2000" dirty="0" smtClean="0">
                <a:solidFill>
                  <a:prstClr val="black"/>
                </a:solidFill>
              </a:rPr>
              <a:t>227 Countries</a:t>
            </a:r>
          </a:p>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11</a:t>
            </a:fld>
            <a:endParaRPr lang="en-US"/>
          </a:p>
        </p:txBody>
      </p:sp>
    </p:spTree>
    <p:extLst>
      <p:ext uri="{BB962C8B-B14F-4D97-AF65-F5344CB8AC3E}">
        <p14:creationId xmlns:p14="http://schemas.microsoft.com/office/powerpoint/2010/main" val="5756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t>12</a:t>
            </a:fld>
            <a:endParaRPr lang="en-US"/>
          </a:p>
        </p:txBody>
      </p:sp>
    </p:spTree>
    <p:extLst>
      <p:ext uri="{BB962C8B-B14F-4D97-AF65-F5344CB8AC3E}">
        <p14:creationId xmlns:p14="http://schemas.microsoft.com/office/powerpoint/2010/main" val="423105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EB632-7AE6-4073-8D45-E8C833710DE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232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57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289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6647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7933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17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3008313" cy="7762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19100"/>
            <a:ext cx="5111750" cy="4686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675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59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Tree>
    <p:extLst>
      <p:ext uri="{BB962C8B-B14F-4D97-AF65-F5344CB8AC3E}">
        <p14:creationId xmlns:p14="http://schemas.microsoft.com/office/powerpoint/2010/main" val="27771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17056"/>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1866900"/>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6859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95300"/>
            <a:ext cx="40386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495300"/>
            <a:ext cx="40386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78078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8229600" cy="76226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414662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9099"/>
            <a:ext cx="3008313" cy="7768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19100"/>
            <a:ext cx="5111750" cy="4686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231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978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1869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Tree>
    <p:extLst>
      <p:ext uri="{BB962C8B-B14F-4D97-AF65-F5344CB8AC3E}">
        <p14:creationId xmlns:p14="http://schemas.microsoft.com/office/powerpoint/2010/main" val="320223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07"/>
            <a:ext cx="9144000" cy="5714786"/>
          </a:xfrm>
          <a:prstGeom prst="rect">
            <a:avLst/>
          </a:prstGeom>
        </p:spPr>
      </p:pic>
      <p:sp>
        <p:nvSpPr>
          <p:cNvPr id="2" name="Title Placeholder 1"/>
          <p:cNvSpPr>
            <a:spLocks noGrp="1"/>
          </p:cNvSpPr>
          <p:nvPr>
            <p:ph type="title"/>
          </p:nvPr>
        </p:nvSpPr>
        <p:spPr>
          <a:xfrm>
            <a:off x="457200" y="4953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38300"/>
            <a:ext cx="8229600" cy="2933436"/>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1005671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7"/>
            <a:ext cx="9144000" cy="5714786"/>
          </a:xfrm>
          <a:prstGeom prst="rect">
            <a:avLst/>
          </a:prstGeom>
        </p:spPr>
      </p:pic>
      <p:sp>
        <p:nvSpPr>
          <p:cNvPr id="2" name="Title Placeholder 1"/>
          <p:cNvSpPr>
            <a:spLocks noGrp="1"/>
          </p:cNvSpPr>
          <p:nvPr>
            <p:ph type="title"/>
          </p:nvPr>
        </p:nvSpPr>
        <p:spPr>
          <a:xfrm>
            <a:off x="457200" y="571500"/>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14500"/>
            <a:ext cx="8229600" cy="3771900"/>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13209131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ds.marshall.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mds.marshall.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ds.marshall.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oarmap.eprints.org/dataviz.html" TargetMode="External"/><Relationship Id="rId2" Type="http://schemas.openxmlformats.org/officeDocument/2006/relationships/hyperlink" Target="https://roarmap.eprints.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roarmap.eprints.org/dataviz2.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oarmap.eprints.org/47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roarmap.eprints.org/view/policymaker_type/research=5Forg.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europe.org/coali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hemistryworld.com/news/european-funders-announce-ambitious-open-access-target-/3009479.articl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ds.marshall.edu/peer_review_list.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ewlett.org/programs/education-program/open-educational-re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ls.gov/opub/ted/2016/college-tuition-and-fees-increase-63-percent-since-january-2006.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gao.gov/assets/660/655066.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insidehighered.com/news/2014/01/28/textbook-prices-still-crippling-students-report-say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ds.marshall.edu/cgi/viewcontent.cgi?article=1008&amp;context=lib_man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pen.umn.edu/opentextbook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marshall.edu/cat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eachingcommons.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hewlett.org/programs/education-program/open-educational-resourc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onlinelearningsurvey.com/oer.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8" Type="http://schemas.openxmlformats.org/officeDocument/2006/relationships/hyperlink" Target="https://www.chronicle.com/article/Use-of-Free-Textbooks-Is/242086" TargetMode="External"/><Relationship Id="rId3" Type="http://schemas.openxmlformats.org/officeDocument/2006/relationships/hyperlink" Target="https://www.zdnet.com/article/cloud-computing-market-241-billion-in-2020/" TargetMode="External"/><Relationship Id="rId7" Type="http://schemas.openxmlformats.org/officeDocument/2006/relationships/hyperlink" Target="http://digitalcommons.georgefox.edu/tcl/vol60/iss1/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dc.cod.edu/librarypub/24" TargetMode="External"/><Relationship Id="rId5" Type="http://schemas.openxmlformats.org/officeDocument/2006/relationships/hyperlink" Target="https://scholarworks.umt.edu/context/ml_pubs/article/1029/type/native/viewcontent" TargetMode="External"/><Relationship Id="rId4" Type="http://schemas.openxmlformats.org/officeDocument/2006/relationships/hyperlink" Target="https://pdxscholar.library.pdx.edu/nwirug/2018/presentations/1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marshallparthenon.com/18005/news/sga-discusses-upcoming-events-homecoming/" TargetMode="External"/><Relationship Id="rId7" Type="http://schemas.openxmlformats.org/officeDocument/2006/relationships/hyperlink" Target="https://www.insidehighered.com/news/2017/12/19/more-faculty-members-are-using-oer-survey-finds#.WlLZ4K1GWEM.twitter" TargetMode="External"/><Relationship Id="rId2" Type="http://schemas.openxmlformats.org/officeDocument/2006/relationships/hyperlink" Target="https://scholar.smu.edu/tcir/Presentations/2017/7/" TargetMode="External"/><Relationship Id="rId1" Type="http://schemas.openxmlformats.org/officeDocument/2006/relationships/slideLayout" Target="../slideLayouts/slideLayout2.xml"/><Relationship Id="rId6" Type="http://schemas.openxmlformats.org/officeDocument/2006/relationships/hyperlink" Target="https://www.edsurge.com/news/2018-01-04-as-campuses-move-to-embrace-oer-college-libraries-become-key-players" TargetMode="External"/><Relationship Id="rId5" Type="http://schemas.openxmlformats.org/officeDocument/2006/relationships/hyperlink" Target="https://creativecommons.org/licenses/" TargetMode="External"/><Relationship Id="rId4" Type="http://schemas.openxmlformats.org/officeDocument/2006/relationships/hyperlink" Target="https://www.slideshare.net/robinec/open-educational-resources-oer-power-poi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571500"/>
            <a:ext cx="7810500" cy="2133600"/>
          </a:xfrm>
        </p:spPr>
        <p:txBody>
          <a:bodyPr>
            <a:normAutofit/>
          </a:bodyPr>
          <a:lstStyle/>
          <a:p>
            <a:r>
              <a:rPr lang="en-US" sz="3100" b="1" cap="all" dirty="0">
                <a:ln w="6350">
                  <a:noFill/>
                </a:ln>
                <a:solidFill>
                  <a:schemeClr val="tx2"/>
                </a:solidFill>
                <a:effectLst>
                  <a:outerShdw blurRad="38100" dist="38100" dir="2700000" algn="tl">
                    <a:srgbClr val="000000">
                      <a:alpha val="43137"/>
                    </a:srgbClr>
                  </a:outerShdw>
                </a:effectLst>
              </a:rPr>
              <a:t>The Open Access </a:t>
            </a:r>
            <a:r>
              <a:rPr lang="en-US" sz="3100" b="1" cap="all" dirty="0" smtClean="0">
                <a:ln w="6350">
                  <a:noFill/>
                </a:ln>
                <a:solidFill>
                  <a:schemeClr val="tx2"/>
                </a:solidFill>
                <a:effectLst>
                  <a:outerShdw blurRad="38100" dist="38100" dir="2700000" algn="tl">
                    <a:srgbClr val="000000">
                      <a:alpha val="43137"/>
                    </a:srgbClr>
                  </a:outerShdw>
                </a:effectLst>
              </a:rPr>
              <a:t/>
            </a:r>
            <a:br>
              <a:rPr lang="en-US" sz="3100" b="1" cap="all" dirty="0" smtClean="0">
                <a:ln w="6350">
                  <a:noFill/>
                </a:ln>
                <a:solidFill>
                  <a:schemeClr val="tx2"/>
                </a:solidFill>
                <a:effectLst>
                  <a:outerShdw blurRad="38100" dist="38100" dir="2700000" algn="tl">
                    <a:srgbClr val="000000">
                      <a:alpha val="43137"/>
                    </a:srgbClr>
                  </a:outerShdw>
                </a:effectLst>
              </a:rPr>
            </a:br>
            <a:r>
              <a:rPr lang="en-US" sz="3100" b="1" cap="all" dirty="0" smtClean="0">
                <a:ln w="6350">
                  <a:noFill/>
                </a:ln>
                <a:solidFill>
                  <a:schemeClr val="tx2"/>
                </a:solidFill>
                <a:effectLst>
                  <a:outerShdw blurRad="38100" dist="38100" dir="2700000" algn="tl">
                    <a:srgbClr val="000000">
                      <a:alpha val="43137"/>
                    </a:srgbClr>
                  </a:outerShdw>
                </a:effectLst>
              </a:rPr>
              <a:t>Institutional Repository:</a:t>
            </a:r>
            <a:r>
              <a:rPr lang="en-US" sz="3600" b="1" cap="all" dirty="0" smtClean="0">
                <a:ln w="6350">
                  <a:noFill/>
                </a:ln>
                <a:solidFill>
                  <a:schemeClr val="tx2"/>
                </a:solidFill>
                <a:effectLst>
                  <a:outerShdw blurRad="38100" dist="38100" dir="2700000" algn="tl">
                    <a:srgbClr val="000000">
                      <a:alpha val="43137"/>
                    </a:srgbClr>
                  </a:outerShdw>
                </a:effectLst>
              </a:rPr>
              <a:t/>
            </a:r>
            <a:br>
              <a:rPr lang="en-US" sz="3600" b="1" cap="all" dirty="0" smtClean="0">
                <a:ln w="6350">
                  <a:noFill/>
                </a:ln>
                <a:solidFill>
                  <a:schemeClr val="tx2"/>
                </a:solidFill>
                <a:effectLst>
                  <a:outerShdw blurRad="38100" dist="38100" dir="2700000" algn="tl">
                    <a:srgbClr val="000000">
                      <a:alpha val="43137"/>
                    </a:srgbClr>
                  </a:outerShdw>
                </a:effectLst>
              </a:rPr>
            </a:br>
            <a:r>
              <a:rPr lang="en-US" sz="3100" dirty="0">
                <a:solidFill>
                  <a:schemeClr val="tx2"/>
                </a:solidFill>
                <a:effectLst>
                  <a:outerShdw blurRad="38100" dist="38100" dir="2700000" algn="tl">
                    <a:srgbClr val="000000">
                      <a:alpha val="43137"/>
                    </a:srgbClr>
                  </a:outerShdw>
                </a:effectLst>
              </a:rPr>
              <a:t>Maximizing Future Returns on Investment</a:t>
            </a:r>
            <a:r>
              <a:rPr lang="en-US" sz="3600" b="1" dirty="0">
                <a:solidFill>
                  <a:schemeClr val="tx2"/>
                </a:solidFill>
                <a:effectLst>
                  <a:outerShdw blurRad="38100" dist="38100" dir="2700000" algn="tl">
                    <a:srgbClr val="000000">
                      <a:alpha val="43137"/>
                    </a:srgbClr>
                  </a:outerShdw>
                </a:effectLst>
              </a:rPr>
              <a:t/>
            </a:r>
            <a:br>
              <a:rPr lang="en-US" sz="3600" b="1" dirty="0">
                <a:solidFill>
                  <a:schemeClr val="tx2"/>
                </a:solidFill>
                <a:effectLst>
                  <a:outerShdw blurRad="38100" dist="38100" dir="2700000" algn="tl">
                    <a:srgbClr val="000000">
                      <a:alpha val="43137"/>
                    </a:srgbClr>
                  </a:outerShdw>
                </a:effectLst>
              </a:rPr>
            </a:br>
            <a:endParaRPr lang="en-US" sz="3600" b="1" cap="all" dirty="0">
              <a:ln w="6350">
                <a:noFill/>
              </a:ln>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15025" y="2247900"/>
            <a:ext cx="7543800" cy="2285999"/>
          </a:xfrm>
        </p:spPr>
        <p:txBody>
          <a:bodyPr>
            <a:normAutofit lnSpcReduction="10000"/>
          </a:bodyPr>
          <a:lstStyle/>
          <a:p>
            <a:endParaRPr lang="en-US" sz="3100" b="1" dirty="0" smtClean="0">
              <a:solidFill>
                <a:srgbClr val="C00000"/>
              </a:solidFill>
              <a:effectLst>
                <a:outerShdw blurRad="38100" dist="38100" dir="2700000" algn="tl">
                  <a:srgbClr val="000000">
                    <a:alpha val="43137"/>
                  </a:srgbClr>
                </a:outerShdw>
              </a:effectLst>
            </a:endParaRPr>
          </a:p>
          <a:p>
            <a:r>
              <a:rPr lang="en-US" sz="3100" b="1" dirty="0" smtClean="0">
                <a:solidFill>
                  <a:srgbClr val="C00000"/>
                </a:solidFill>
                <a:effectLst>
                  <a:outerShdw blurRad="38100" dist="38100" dir="2700000" algn="tl">
                    <a:srgbClr val="000000">
                      <a:alpha val="43137"/>
                    </a:srgbClr>
                  </a:outerShdw>
                </a:effectLst>
              </a:rPr>
              <a:t>WVLA </a:t>
            </a:r>
            <a:r>
              <a:rPr lang="en-US" sz="3100" b="1" dirty="0">
                <a:solidFill>
                  <a:srgbClr val="C00000"/>
                </a:solidFill>
                <a:effectLst>
                  <a:outerShdw blurRad="38100" dist="38100" dir="2700000" algn="tl">
                    <a:srgbClr val="000000">
                      <a:alpha val="43137"/>
                    </a:srgbClr>
                  </a:outerShdw>
                </a:effectLst>
              </a:rPr>
              <a:t>Annual Conference: </a:t>
            </a:r>
            <a:r>
              <a:rPr lang="en-US" sz="3100" b="1" dirty="0" smtClean="0">
                <a:solidFill>
                  <a:srgbClr val="C00000"/>
                </a:solidFill>
                <a:effectLst>
                  <a:outerShdw blurRad="38100" dist="38100" dir="2700000" algn="tl">
                    <a:srgbClr val="000000">
                      <a:alpha val="43137"/>
                    </a:srgbClr>
                  </a:outerShdw>
                </a:effectLst>
              </a:rPr>
              <a:t>Nov 8. 2018</a:t>
            </a:r>
          </a:p>
          <a:p>
            <a:endParaRPr lang="en-US" sz="2400" b="1" dirty="0" smtClean="0">
              <a:solidFill>
                <a:srgbClr val="00B050"/>
              </a:solidFill>
              <a:effectLst>
                <a:outerShdw blurRad="38100" dist="38100" dir="2700000" algn="tl">
                  <a:srgbClr val="000000">
                    <a:alpha val="43137"/>
                  </a:srgbClr>
                </a:outerShdw>
              </a:effectLst>
            </a:endParaRPr>
          </a:p>
          <a:p>
            <a:pPr>
              <a:spcBef>
                <a:spcPts val="200"/>
              </a:spcBef>
            </a:pPr>
            <a:endParaRPr lang="en-US" sz="1500" b="1" i="1" dirty="0" smtClean="0">
              <a:solidFill>
                <a:schemeClr val="tx2"/>
              </a:solidFill>
              <a:latin typeface="Calibri" panose="020F0502020204030204" pitchFamily="34" charset="0"/>
              <a:cs typeface="Calibri" panose="020F0502020204030204" pitchFamily="34" charset="0"/>
            </a:endParaRPr>
          </a:p>
          <a:p>
            <a:pPr>
              <a:spcBef>
                <a:spcPts val="200"/>
              </a:spcBef>
            </a:pPr>
            <a:r>
              <a:rPr lang="en-US" sz="1500" b="1" i="1" dirty="0" smtClean="0">
                <a:solidFill>
                  <a:schemeClr val="tx2"/>
                </a:solidFill>
                <a:latin typeface="Calibri" panose="020F0502020204030204" pitchFamily="34" charset="0"/>
                <a:cs typeface="Calibri" panose="020F0502020204030204" pitchFamily="34" charset="0"/>
              </a:rPr>
              <a:t>Jingping </a:t>
            </a:r>
            <a:r>
              <a:rPr lang="en-US" sz="1500" b="1" i="1" dirty="0">
                <a:solidFill>
                  <a:schemeClr val="tx2"/>
                </a:solidFill>
                <a:latin typeface="Calibri" panose="020F0502020204030204" pitchFamily="34" charset="0"/>
                <a:cs typeface="Calibri" panose="020F0502020204030204" pitchFamily="34" charset="0"/>
              </a:rPr>
              <a:t>Zhang, </a:t>
            </a:r>
            <a:r>
              <a:rPr lang="en-US" sz="1500" b="1" i="1" dirty="0" smtClean="0">
                <a:solidFill>
                  <a:schemeClr val="tx2"/>
                </a:solidFill>
                <a:latin typeface="Calibri" panose="020F0502020204030204" pitchFamily="34" charset="0"/>
                <a:cs typeface="Calibri" panose="020F0502020204030204" pitchFamily="34" charset="0"/>
              </a:rPr>
              <a:t>Associate Dean of University Libraries</a:t>
            </a:r>
            <a:endParaRPr lang="en-US" sz="1500" b="1" i="1" dirty="0">
              <a:solidFill>
                <a:schemeClr val="tx2"/>
              </a:solidFill>
              <a:latin typeface="Calibri" panose="020F0502020204030204" pitchFamily="34" charset="0"/>
              <a:cs typeface="Calibri" panose="020F0502020204030204" pitchFamily="34" charset="0"/>
            </a:endParaRPr>
          </a:p>
          <a:p>
            <a:pPr>
              <a:spcBef>
                <a:spcPts val="200"/>
              </a:spcBef>
            </a:pPr>
            <a:r>
              <a:rPr lang="en-US" sz="1500" b="1" i="1" dirty="0">
                <a:solidFill>
                  <a:schemeClr val="tx2"/>
                </a:solidFill>
                <a:latin typeface="Calibri" panose="020F0502020204030204" pitchFamily="34" charset="0"/>
                <a:cs typeface="Calibri" panose="020F0502020204030204" pitchFamily="34" charset="0"/>
              </a:rPr>
              <a:t>Larry </a:t>
            </a:r>
            <a:r>
              <a:rPr lang="en-US" sz="1500" b="1" i="1" dirty="0" err="1">
                <a:solidFill>
                  <a:schemeClr val="tx2"/>
                </a:solidFill>
                <a:latin typeface="Calibri" panose="020F0502020204030204" pitchFamily="34" charset="0"/>
                <a:cs typeface="Calibri" panose="020F0502020204030204" pitchFamily="34" charset="0"/>
              </a:rPr>
              <a:t>Sheret</a:t>
            </a:r>
            <a:r>
              <a:rPr lang="en-US" sz="1500" b="1" i="1" dirty="0">
                <a:solidFill>
                  <a:schemeClr val="tx2"/>
                </a:solidFill>
                <a:latin typeface="Calibri" panose="020F0502020204030204" pitchFamily="34" charset="0"/>
                <a:cs typeface="Calibri" panose="020F0502020204030204" pitchFamily="34" charset="0"/>
              </a:rPr>
              <a:t>, Instruction and Emerging Technologies Librarian</a:t>
            </a:r>
          </a:p>
          <a:p>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8604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762000"/>
          </a:xfrm>
        </p:spPr>
        <p:txBody>
          <a:bodyPr>
            <a:normAutofit/>
          </a:bodyPr>
          <a:lstStyle/>
          <a:p>
            <a:r>
              <a:rPr lang="en-US" sz="3200" b="1" dirty="0">
                <a:solidFill>
                  <a:schemeClr val="tx2"/>
                </a:solidFill>
                <a:effectLst>
                  <a:outerShdw blurRad="38100" dist="38100" dir="2700000" algn="tl">
                    <a:srgbClr val="000000">
                      <a:alpha val="43137"/>
                    </a:srgbClr>
                  </a:outerShdw>
                </a:effectLst>
              </a:rPr>
              <a:t>MU OA Digital </a:t>
            </a:r>
            <a:r>
              <a:rPr lang="en-US" sz="3200" b="1" dirty="0" smtClean="0">
                <a:solidFill>
                  <a:schemeClr val="tx2"/>
                </a:solidFill>
                <a:effectLst>
                  <a:outerShdw blurRad="38100" dist="38100" dir="2700000" algn="tl">
                    <a:srgbClr val="000000">
                      <a:alpha val="43137"/>
                    </a:srgbClr>
                  </a:outerShdw>
                </a:effectLst>
              </a:rPr>
              <a:t>Institutional Repository</a:t>
            </a:r>
            <a:endParaRPr lang="en-US" sz="3200" b="1" dirty="0">
              <a:solidFill>
                <a:schemeClr val="tx2"/>
              </a:solidFill>
              <a:effectLst>
                <a:outerShdw blurRad="38100" dist="38100" dir="2700000" algn="tl">
                  <a:srgbClr val="000000">
                    <a:alpha val="43137"/>
                  </a:srgbClr>
                </a:outerShdw>
              </a:effectLst>
            </a:endParaRPr>
          </a:p>
        </p:txBody>
      </p:sp>
      <p:pic>
        <p:nvPicPr>
          <p:cNvPr id="4" name="Content Placeholder 3">
            <a:hlinkClick r:id="rId3"/>
          </p:cNvPr>
          <p:cNvPicPr>
            <a:picLocks noGrp="1" noChangeAspect="1"/>
          </p:cNvPicPr>
          <p:nvPr>
            <p:ph idx="1"/>
          </p:nvPr>
        </p:nvPicPr>
        <p:blipFill>
          <a:blip r:embed="rId4"/>
          <a:stretch>
            <a:fillRect/>
          </a:stretch>
        </p:blipFill>
        <p:spPr>
          <a:xfrm>
            <a:off x="1143000" y="1028700"/>
            <a:ext cx="7010400" cy="4686300"/>
          </a:xfrm>
          <a:prstGeom prst="rect">
            <a:avLst/>
          </a:prstGeom>
        </p:spPr>
      </p:pic>
    </p:spTree>
    <p:extLst>
      <p:ext uri="{BB962C8B-B14F-4D97-AF65-F5344CB8AC3E}">
        <p14:creationId xmlns:p14="http://schemas.microsoft.com/office/powerpoint/2010/main" val="277507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99837"/>
          </a:xfrm>
        </p:spPr>
        <p:txBody>
          <a:bodyPr>
            <a:normAutofit fontScale="90000"/>
          </a:bodyPr>
          <a:lstStyle/>
          <a:p>
            <a:r>
              <a:rPr lang="en-US" sz="3600" b="1" dirty="0" smtClean="0">
                <a:solidFill>
                  <a:schemeClr val="tx2"/>
                </a:solidFill>
                <a:effectLst>
                  <a:outerShdw blurRad="38100" dist="38100" dir="2700000" algn="tl">
                    <a:srgbClr val="000000">
                      <a:alpha val="43137"/>
                    </a:srgbClr>
                  </a:outerShdw>
                </a:effectLst>
              </a:rPr>
              <a:t>Marshall Digital </a:t>
            </a:r>
            <a:r>
              <a:rPr lang="en-US" sz="3600" b="1" dirty="0">
                <a:solidFill>
                  <a:schemeClr val="tx2"/>
                </a:solidFill>
                <a:effectLst>
                  <a:outerShdw blurRad="38100" dist="38100" dir="2700000" algn="tl">
                    <a:srgbClr val="000000">
                      <a:alpha val="43137"/>
                    </a:srgbClr>
                  </a:outerShdw>
                </a:effectLst>
              </a:rPr>
              <a:t>Scholar</a:t>
            </a:r>
            <a:r>
              <a:rPr lang="en-US" dirty="0"/>
              <a:t/>
            </a:r>
            <a:br>
              <a:rPr lang="en-US" dirty="0"/>
            </a:br>
            <a:r>
              <a:rPr lang="en-US" sz="2200" dirty="0"/>
              <a:t>Open Access Marshall University Institutional Repository </a:t>
            </a:r>
            <a:endParaRPr lang="en-US" dirty="0"/>
          </a:p>
        </p:txBody>
      </p:sp>
      <p:sp>
        <p:nvSpPr>
          <p:cNvPr id="3" name="Content Placeholder 2"/>
          <p:cNvSpPr>
            <a:spLocks noGrp="1"/>
          </p:cNvSpPr>
          <p:nvPr>
            <p:ph idx="1"/>
          </p:nvPr>
        </p:nvSpPr>
        <p:spPr/>
        <p:txBody>
          <a:bodyPr/>
          <a:lstStyle/>
          <a:p>
            <a:pPr marL="0" indent="0">
              <a:buNone/>
            </a:pPr>
            <a:endParaRPr lang="en-US" sz="1800" dirty="0"/>
          </a:p>
        </p:txBody>
      </p:sp>
      <p:pic>
        <p:nvPicPr>
          <p:cNvPr id="4" name="Picture 3"/>
          <p:cNvPicPr>
            <a:picLocks noChangeAspect="1"/>
          </p:cNvPicPr>
          <p:nvPr/>
        </p:nvPicPr>
        <p:blipFill>
          <a:blip r:embed="rId3"/>
          <a:stretch>
            <a:fillRect/>
          </a:stretch>
        </p:blipFill>
        <p:spPr>
          <a:xfrm>
            <a:off x="0" y="1295138"/>
            <a:ext cx="9144000" cy="3772162"/>
          </a:xfrm>
          <a:prstGeom prst="rect">
            <a:avLst/>
          </a:prstGeom>
        </p:spPr>
      </p:pic>
    </p:spTree>
    <p:extLst>
      <p:ext uri="{BB962C8B-B14F-4D97-AF65-F5344CB8AC3E}">
        <p14:creationId xmlns:p14="http://schemas.microsoft.com/office/powerpoint/2010/main" val="3484096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Autofit/>
          </a:bodyPr>
          <a:lstStyle/>
          <a:p>
            <a:r>
              <a:rPr lang="en-US" sz="3200" b="1" dirty="0">
                <a:solidFill>
                  <a:schemeClr val="tx2"/>
                </a:solidFill>
                <a:effectLst>
                  <a:outerShdw blurRad="38100" dist="38100" dir="2700000" algn="tl">
                    <a:srgbClr val="000000">
                      <a:alpha val="43137"/>
                    </a:srgbClr>
                  </a:outerShdw>
                </a:effectLst>
              </a:rPr>
              <a:t>How to </a:t>
            </a:r>
            <a:r>
              <a:rPr lang="en-US" sz="3200" b="1" dirty="0" smtClean="0">
                <a:solidFill>
                  <a:schemeClr val="tx2"/>
                </a:solidFill>
                <a:effectLst>
                  <a:outerShdw blurRad="38100" dist="38100" dir="2700000" algn="tl">
                    <a:srgbClr val="000000">
                      <a:alpha val="43137"/>
                    </a:srgbClr>
                  </a:outerShdw>
                </a:effectLst>
              </a:rPr>
              <a:t>Implement </a:t>
            </a:r>
            <a:r>
              <a:rPr lang="en-US" sz="3200" b="1" dirty="0">
                <a:solidFill>
                  <a:schemeClr val="tx2"/>
                </a:solidFill>
                <a:effectLst>
                  <a:outerShdw blurRad="38100" dist="38100" dir="2700000" algn="tl">
                    <a:srgbClr val="000000">
                      <a:alpha val="43137"/>
                    </a:srgbClr>
                  </a:outerShdw>
                </a:effectLst>
              </a:rPr>
              <a:t>OA </a:t>
            </a:r>
            <a:r>
              <a:rPr lang="en-US" sz="3200" b="1" dirty="0" smtClean="0">
                <a:solidFill>
                  <a:schemeClr val="tx2"/>
                </a:solidFill>
                <a:effectLst>
                  <a:outerShdw blurRad="38100" dist="38100" dir="2700000" algn="tl">
                    <a:srgbClr val="000000">
                      <a:alpha val="43137"/>
                    </a:srgbClr>
                  </a:outerShdw>
                </a:effectLst>
              </a:rPr>
              <a:t>Article Re-Publication</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04900"/>
            <a:ext cx="8229600" cy="3466836"/>
          </a:xfrm>
        </p:spPr>
        <p:txBody>
          <a:bodyPr/>
          <a:lstStyle/>
          <a:p>
            <a:r>
              <a:rPr lang="en-US" dirty="0" smtClean="0"/>
              <a:t>Requests from faculty</a:t>
            </a:r>
          </a:p>
          <a:p>
            <a:r>
              <a:rPr lang="en-US" dirty="0" smtClean="0"/>
              <a:t>Permissions from co-authors (optional)</a:t>
            </a:r>
          </a:p>
          <a:p>
            <a:r>
              <a:rPr lang="en-US" dirty="0" smtClean="0"/>
              <a:t>Publishers’ permissions</a:t>
            </a:r>
          </a:p>
          <a:p>
            <a:r>
              <a:rPr lang="en-US" dirty="0" smtClean="0"/>
              <a:t>Obtain the permitted manuscripts</a:t>
            </a:r>
          </a:p>
          <a:p>
            <a:r>
              <a:rPr lang="en-US" dirty="0" smtClean="0"/>
              <a:t>File the permissions</a:t>
            </a:r>
            <a:endParaRPr lang="en-US" dirty="0"/>
          </a:p>
        </p:txBody>
      </p:sp>
    </p:spTree>
    <p:extLst>
      <p:ext uri="{BB962C8B-B14F-4D97-AF65-F5344CB8AC3E}">
        <p14:creationId xmlns:p14="http://schemas.microsoft.com/office/powerpoint/2010/main" val="1370830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04900"/>
          </a:xfrm>
        </p:spPr>
        <p:txBody>
          <a:bodyPr>
            <a:normAutofit/>
          </a:bodyPr>
          <a:lstStyle/>
          <a:p>
            <a:r>
              <a:rPr lang="en-US" sz="3200" b="1" dirty="0">
                <a:solidFill>
                  <a:schemeClr val="tx2"/>
                </a:solidFill>
                <a:effectLst>
                  <a:outerShdw blurRad="38100" dist="38100" dir="2700000" algn="tl">
                    <a:srgbClr val="000000">
                      <a:alpha val="43137"/>
                    </a:srgbClr>
                  </a:outerShdw>
                </a:effectLst>
              </a:rPr>
              <a:t>How to Handle the Copyright </a:t>
            </a:r>
            <a:endParaRPr lang="en-US"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33500"/>
            <a:ext cx="8229600" cy="3238236"/>
          </a:xfrm>
        </p:spPr>
        <p:txBody>
          <a:bodyPr>
            <a:normAutofit/>
          </a:bodyPr>
          <a:lstStyle/>
          <a:p>
            <a:pPr marL="0" lvl="0" indent="0">
              <a:buNone/>
            </a:pPr>
            <a:r>
              <a:rPr lang="en-US" sz="2400" dirty="0"/>
              <a:t>Items placed into an </a:t>
            </a:r>
            <a:r>
              <a:rPr lang="en-US" sz="2400" dirty="0" smtClean="0"/>
              <a:t>OAIR</a:t>
            </a:r>
            <a:r>
              <a:rPr lang="en-US" sz="2400" dirty="0"/>
              <a:t>, must clear </a:t>
            </a:r>
            <a:r>
              <a:rPr lang="en-US" sz="2400" dirty="0" smtClean="0"/>
              <a:t>copyright. </a:t>
            </a:r>
            <a:endParaRPr lang="en-US" sz="2400" dirty="0"/>
          </a:p>
          <a:p>
            <a:pPr lvl="0"/>
            <a:r>
              <a:rPr lang="en-US" sz="2400" dirty="0"/>
              <a:t>A</a:t>
            </a:r>
            <a:r>
              <a:rPr lang="en-US" sz="2400" dirty="0" smtClean="0"/>
              <a:t>t least one co-author</a:t>
            </a:r>
          </a:p>
          <a:p>
            <a:pPr lvl="0"/>
            <a:r>
              <a:rPr lang="en-US" sz="2400" dirty="0" smtClean="0"/>
              <a:t>The copyright holder</a:t>
            </a:r>
          </a:p>
          <a:p>
            <a:pPr lvl="0"/>
            <a:r>
              <a:rPr lang="en-US" sz="2400" dirty="0" smtClean="0"/>
              <a:t>Only the permitted version of an article may be posted</a:t>
            </a:r>
          </a:p>
          <a:p>
            <a:pPr lvl="0"/>
            <a:r>
              <a:rPr lang="en-US" sz="2400" dirty="0" smtClean="0"/>
              <a:t>Any embargo period</a:t>
            </a:r>
            <a:r>
              <a:rPr lang="en-US" sz="2400" dirty="0"/>
              <a:t> </a:t>
            </a:r>
            <a:r>
              <a:rPr lang="en-US" sz="2400" dirty="0" smtClean="0"/>
              <a:t>must be honored</a:t>
            </a:r>
          </a:p>
          <a:p>
            <a:pPr lvl="0"/>
            <a:r>
              <a:rPr lang="en-US" sz="2400" dirty="0" smtClean="0"/>
              <a:t>A record of the permissions must be retained</a:t>
            </a:r>
            <a:endParaRPr lang="en-US" sz="2400" dirty="0"/>
          </a:p>
        </p:txBody>
      </p:sp>
    </p:spTree>
    <p:extLst>
      <p:ext uri="{BB962C8B-B14F-4D97-AF65-F5344CB8AC3E}">
        <p14:creationId xmlns:p14="http://schemas.microsoft.com/office/powerpoint/2010/main" val="146721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5300"/>
            <a:ext cx="8229600" cy="4343400"/>
          </a:xfrm>
          <a:prstGeom prst="rect">
            <a:avLst/>
          </a:prstGeom>
          <a:noFill/>
          <a:ln>
            <a:noFill/>
          </a:ln>
        </p:spPr>
      </p:pic>
    </p:spTree>
    <p:extLst>
      <p:ext uri="{BB962C8B-B14F-4D97-AF65-F5344CB8AC3E}">
        <p14:creationId xmlns:p14="http://schemas.microsoft.com/office/powerpoint/2010/main" val="57728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Get More Faculty Research Items or Publications into MDS</a:t>
            </a:r>
            <a:endParaRPr lang="en-US" sz="3200" dirty="0"/>
          </a:p>
        </p:txBody>
      </p:sp>
      <p:sp>
        <p:nvSpPr>
          <p:cNvPr id="3" name="Content Placeholder 2"/>
          <p:cNvSpPr>
            <a:spLocks noGrp="1"/>
          </p:cNvSpPr>
          <p:nvPr>
            <p:ph idx="1"/>
          </p:nvPr>
        </p:nvSpPr>
        <p:spPr/>
        <p:txBody>
          <a:bodyPr>
            <a:normAutofit fontScale="92500" lnSpcReduction="10000"/>
          </a:bodyPr>
          <a:lstStyle/>
          <a:p>
            <a:r>
              <a:rPr lang="en-US" sz="2000" dirty="0">
                <a:latin typeface="Calibri" panose="020F0502020204030204" pitchFamily="34" charset="0"/>
              </a:rPr>
              <a:t>Marketing: ongoing communication on campus is vital: take any opportunity to promote this service</a:t>
            </a:r>
          </a:p>
          <a:p>
            <a:r>
              <a:rPr lang="en-US" sz="2000" dirty="0">
                <a:latin typeface="Calibri" panose="020F0502020204030204" pitchFamily="34" charset="0"/>
              </a:rPr>
              <a:t>The MDS team can take a personal approach to talk with faculty groups, individual academic programs or schools</a:t>
            </a:r>
          </a:p>
          <a:p>
            <a:r>
              <a:rPr lang="en-US" sz="2000" dirty="0">
                <a:latin typeface="Calibri" panose="020F0502020204030204" pitchFamily="34" charset="0"/>
              </a:rPr>
              <a:t>Permission from authors</a:t>
            </a:r>
          </a:p>
          <a:p>
            <a:pPr lvl="1">
              <a:buFont typeface="Arial" panose="020B0604020202020204" pitchFamily="34" charset="0"/>
              <a:buChar char="•"/>
            </a:pPr>
            <a:r>
              <a:rPr lang="en-US" sz="1600" dirty="0">
                <a:latin typeface="Calibri" panose="020F0502020204030204" pitchFamily="34" charset="0"/>
              </a:rPr>
              <a:t>Presentation in colleges/Dept.</a:t>
            </a:r>
          </a:p>
          <a:p>
            <a:pPr lvl="1">
              <a:buFont typeface="Arial" panose="020B0604020202020204" pitchFamily="34" charset="0"/>
              <a:buChar char="•"/>
            </a:pPr>
            <a:r>
              <a:rPr lang="en-US" sz="1600" dirty="0">
                <a:latin typeface="Calibri" panose="020F0502020204030204" pitchFamily="34" charset="0"/>
              </a:rPr>
              <a:t>New faculty fair </a:t>
            </a:r>
          </a:p>
          <a:p>
            <a:pPr lvl="1">
              <a:buFont typeface="Arial" panose="020B0604020202020204" pitchFamily="34" charset="0"/>
              <a:buChar char="•"/>
            </a:pPr>
            <a:r>
              <a:rPr lang="en-US" sz="1600" dirty="0">
                <a:latin typeface="Calibri" panose="020F0502020204030204" pitchFamily="34" charset="0"/>
              </a:rPr>
              <a:t>Individual communication</a:t>
            </a:r>
          </a:p>
          <a:p>
            <a:pPr lvl="1">
              <a:buFont typeface="Arial" panose="020B0604020202020204" pitchFamily="34" charset="0"/>
              <a:buChar char="•"/>
            </a:pPr>
            <a:r>
              <a:rPr lang="en-US" sz="1600" dirty="0">
                <a:latin typeface="Calibri" panose="020F0502020204030204" pitchFamily="34" charset="0"/>
              </a:rPr>
              <a:t>MDS website online form: </a:t>
            </a:r>
            <a:r>
              <a:rPr lang="en-US" sz="1600" u="sng" dirty="0">
                <a:latin typeface="Calibri" panose="020F0502020204030204" pitchFamily="34" charset="0"/>
                <a:hlinkClick r:id="rId2"/>
              </a:rPr>
              <a:t>http://mds.marshall.edu/</a:t>
            </a:r>
            <a:endParaRPr lang="en-US" sz="1600" u="sng" dirty="0">
              <a:latin typeface="Calibri" panose="020F0502020204030204" pitchFamily="34" charset="0"/>
            </a:endParaRPr>
          </a:p>
          <a:p>
            <a:pPr marL="594360" lvl="1" indent="-457200">
              <a:buSzPct val="75000"/>
              <a:buFont typeface="Arial" panose="020B0604020202020204" pitchFamily="34" charset="0"/>
              <a:buChar char="•"/>
            </a:pPr>
            <a:r>
              <a:rPr lang="en-US" sz="2000" dirty="0">
                <a:latin typeface="Calibri" panose="020F0502020204030204" pitchFamily="34" charset="0"/>
              </a:rPr>
              <a:t>Issue: faculty participation rate is about 25%; research items is about 20% </a:t>
            </a:r>
          </a:p>
          <a:p>
            <a:endParaRPr lang="en-US" dirty="0"/>
          </a:p>
        </p:txBody>
      </p:sp>
    </p:spTree>
    <p:extLst>
      <p:ext uri="{BB962C8B-B14F-4D97-AF65-F5344CB8AC3E}">
        <p14:creationId xmlns:p14="http://schemas.microsoft.com/office/powerpoint/2010/main" val="3029808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Research items in MDS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8700"/>
            <a:ext cx="8229600" cy="3657600"/>
          </a:xfrm>
        </p:spPr>
        <p:txBody>
          <a:bodyPr>
            <a:normAutofit/>
          </a:bodyPr>
          <a:lstStyle/>
          <a:p>
            <a:pPr marL="480060" lvl="2" indent="-342900">
              <a:buSzPct val="75000"/>
              <a:buFont typeface="Wingdings" panose="05000000000000000000" pitchFamily="2" charset="2"/>
              <a:buChar char="§"/>
            </a:pPr>
            <a:r>
              <a:rPr lang="en-US" sz="2000" dirty="0">
                <a:latin typeface="Calibri" panose="020F0502020204030204" pitchFamily="34" charset="0"/>
              </a:rPr>
              <a:t>Current: 8,785 items, including research articles and conference papers, 3</a:t>
            </a:r>
            <a:r>
              <a:rPr lang="en-US" sz="2000" dirty="0" smtClean="0">
                <a:latin typeface="Calibri" panose="020F0502020204030204" pitchFamily="34" charset="0"/>
              </a:rPr>
              <a:t> </a:t>
            </a:r>
            <a:r>
              <a:rPr lang="en-US" sz="2000" dirty="0">
                <a:latin typeface="Calibri" panose="020F0502020204030204" pitchFamily="34" charset="0"/>
              </a:rPr>
              <a:t>scholarly journals (2 more in the planning stages), special collections, archives, a system to manage conferences, provide access to conference papers, and ETDs. (Feb. 2017)</a:t>
            </a:r>
          </a:p>
          <a:p>
            <a:pPr marL="480060" lvl="2" indent="-342900">
              <a:buSzPct val="75000"/>
              <a:buFont typeface="Wingdings" panose="05000000000000000000" pitchFamily="2" charset="2"/>
              <a:buChar char="§"/>
            </a:pPr>
            <a:r>
              <a:rPr lang="en-US" sz="2000" dirty="0">
                <a:latin typeface="Calibri" panose="020F0502020204030204" pitchFamily="34" charset="0"/>
              </a:rPr>
              <a:t>MDS hit the 1,000,000th download from 218 countries on February 17, 2017. </a:t>
            </a:r>
          </a:p>
          <a:p>
            <a:pPr marL="480060" lvl="2" indent="-342900">
              <a:buSzPct val="75000"/>
              <a:buFont typeface="Wingdings" panose="05000000000000000000" pitchFamily="2" charset="2"/>
              <a:buChar char="§"/>
            </a:pPr>
            <a:r>
              <a:rPr lang="en-US" sz="2000" dirty="0">
                <a:latin typeface="Calibri" panose="020F0502020204030204" pitchFamily="34" charset="0"/>
              </a:rPr>
              <a:t>Of the 8,785 items in the repository, 1758 are research items published by our faculty. Marshall has 1021 full &amp; part-time faculty members and 270 are currently participating in MDS by offering their research items to be uploaded to the repository.  </a:t>
            </a:r>
            <a:r>
              <a:rPr lang="en-US" sz="2000" dirty="0">
                <a:solidFill>
                  <a:srgbClr val="FF0000"/>
                </a:solidFill>
                <a:latin typeface="Calibri" panose="020F0502020204030204" pitchFamily="34" charset="0"/>
              </a:rPr>
              <a:t>Roughly 25% of Marshall faculty members have profiles and research items in MDS.</a:t>
            </a:r>
          </a:p>
          <a:p>
            <a:endParaRPr lang="en-US" dirty="0"/>
          </a:p>
        </p:txBody>
      </p:sp>
    </p:spTree>
    <p:extLst>
      <p:ext uri="{BB962C8B-B14F-4D97-AF65-F5344CB8AC3E}">
        <p14:creationId xmlns:p14="http://schemas.microsoft.com/office/powerpoint/2010/main" val="204587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The Value of an Open Access Publication Policy</a:t>
            </a:r>
            <a:endParaRPr lang="en-US" sz="3200" b="1" dirty="0">
              <a:solidFill>
                <a:schemeClr val="tx2"/>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1219200" y="1181100"/>
            <a:ext cx="6934200" cy="3657600"/>
          </a:xfrm>
          <a:prstGeom prst="rect">
            <a:avLst/>
          </a:prstGeom>
        </p:spPr>
      </p:pic>
    </p:spTree>
    <p:extLst>
      <p:ext uri="{BB962C8B-B14F-4D97-AF65-F5344CB8AC3E}">
        <p14:creationId xmlns:p14="http://schemas.microsoft.com/office/powerpoint/2010/main" val="3511901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85800"/>
          </a:xfrm>
        </p:spPr>
        <p:txBody>
          <a:bodyPr>
            <a:noAutofit/>
          </a:bodyPr>
          <a:lstStyle/>
          <a:p>
            <a:r>
              <a:rPr lang="en-US" sz="3200" b="1" dirty="0">
                <a:solidFill>
                  <a:schemeClr val="tx2"/>
                </a:solidFill>
                <a:effectLst>
                  <a:outerShdw blurRad="38100" dist="38100" dir="2700000" algn="tl">
                    <a:srgbClr val="000000">
                      <a:alpha val="43137"/>
                    </a:srgbClr>
                  </a:outerShdw>
                </a:effectLst>
              </a:rPr>
              <a:t>Faculty </a:t>
            </a:r>
            <a:r>
              <a:rPr lang="en-US" sz="3200" b="1" dirty="0" smtClean="0">
                <a:solidFill>
                  <a:schemeClr val="tx2"/>
                </a:solidFill>
                <a:effectLst>
                  <a:outerShdw blurRad="38100" dist="38100" dir="2700000" algn="tl">
                    <a:srgbClr val="000000">
                      <a:alpha val="43137"/>
                    </a:srgbClr>
                  </a:outerShdw>
                </a:effectLst>
              </a:rPr>
              <a:t>Participation &amp; Research </a:t>
            </a:r>
            <a:r>
              <a:rPr lang="en-US" sz="3200" b="1" dirty="0" err="1" smtClean="0">
                <a:solidFill>
                  <a:schemeClr val="tx2"/>
                </a:solidFill>
                <a:effectLst>
                  <a:outerShdw blurRad="38100" dist="38100" dir="2700000" algn="tl">
                    <a:srgbClr val="000000">
                      <a:alpha val="43137"/>
                    </a:srgbClr>
                  </a:outerShdw>
                </a:effectLst>
              </a:rPr>
              <a:t>Itmes</a:t>
            </a:r>
            <a:endParaRPr lang="en-US" sz="3200"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1143000" y="1028700"/>
            <a:ext cx="6705600" cy="3800209"/>
          </a:xfrm>
          <a:prstGeom prst="rect">
            <a:avLst/>
          </a:prstGeom>
        </p:spPr>
      </p:pic>
    </p:spTree>
    <p:extLst>
      <p:ext uri="{BB962C8B-B14F-4D97-AF65-F5344CB8AC3E}">
        <p14:creationId xmlns:p14="http://schemas.microsoft.com/office/powerpoint/2010/main" val="519824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609600"/>
          </a:xfrm>
        </p:spPr>
        <p:txBody>
          <a:bodyPr>
            <a:normAutofit/>
          </a:bodyPr>
          <a:lstStyle/>
          <a:p>
            <a:r>
              <a:rPr lang="en-US" sz="3200" b="1" dirty="0">
                <a:solidFill>
                  <a:schemeClr val="tx2"/>
                </a:solidFill>
                <a:effectLst>
                  <a:outerShdw blurRad="38100" dist="38100" dir="2700000" algn="tl">
                    <a:srgbClr val="000000">
                      <a:alpha val="43137"/>
                    </a:srgbClr>
                  </a:outerShdw>
                </a:effectLst>
              </a:rPr>
              <a:t>OA </a:t>
            </a:r>
            <a:r>
              <a:rPr lang="en-US" sz="3200" b="1" dirty="0" smtClean="0">
                <a:solidFill>
                  <a:schemeClr val="tx2"/>
                </a:solidFill>
                <a:effectLst>
                  <a:outerShdw blurRad="38100" dist="38100" dir="2700000" algn="tl">
                    <a:srgbClr val="000000">
                      <a:alpha val="43137"/>
                    </a:srgbClr>
                  </a:outerShdw>
                </a:effectLst>
              </a:rPr>
              <a:t>Policy</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1100"/>
            <a:ext cx="8229600" cy="3390636"/>
          </a:xfrm>
        </p:spPr>
        <p:txBody>
          <a:bodyPr>
            <a:normAutofit fontScale="77500" lnSpcReduction="20000"/>
          </a:bodyPr>
          <a:lstStyle/>
          <a:p>
            <a:r>
              <a:rPr lang="en-US" b="1" dirty="0" smtClean="0"/>
              <a:t>Policy</a:t>
            </a:r>
          </a:p>
          <a:p>
            <a:pPr lvl="1"/>
            <a:r>
              <a:rPr lang="en-US" dirty="0"/>
              <a:t>The final manuscript submitted to the publisher must will subsequently be submitted to MDS. This applies to all authors and primary </a:t>
            </a:r>
            <a:r>
              <a:rPr lang="en-US" dirty="0" smtClean="0"/>
              <a:t>co-authors </a:t>
            </a:r>
            <a:r>
              <a:rPr lang="en-US" dirty="0"/>
              <a:t>of journal articles. Faculty may choose not to make the manuscript visible to the public. </a:t>
            </a:r>
            <a:r>
              <a:rPr lang="en-US" dirty="0">
                <a:hlinkClick r:id="rId2"/>
              </a:rPr>
              <a:t>https://mds.marshall.edu</a:t>
            </a:r>
            <a:r>
              <a:rPr lang="en-US" dirty="0" smtClean="0">
                <a:hlinkClick r:id="rId2"/>
              </a:rPr>
              <a:t>/</a:t>
            </a:r>
            <a:endParaRPr lang="en-US" dirty="0" smtClean="0"/>
          </a:p>
          <a:p>
            <a:r>
              <a:rPr lang="en-US" sz="3100" b="1" dirty="0"/>
              <a:t>Goals</a:t>
            </a:r>
          </a:p>
          <a:p>
            <a:pPr lvl="1"/>
            <a:r>
              <a:rPr lang="en-US" dirty="0"/>
              <a:t>Full Faculty Participation</a:t>
            </a:r>
          </a:p>
          <a:p>
            <a:pPr lvl="1"/>
            <a:r>
              <a:rPr lang="en-US" dirty="0"/>
              <a:t>Manuscripts Are Not Lost</a:t>
            </a:r>
          </a:p>
          <a:p>
            <a:pPr lvl="1"/>
            <a:r>
              <a:rPr lang="en-US" dirty="0"/>
              <a:t>Procedures Are Streamlined</a:t>
            </a:r>
          </a:p>
          <a:p>
            <a:pPr lvl="1"/>
            <a:endParaRPr lang="en-US" dirty="0"/>
          </a:p>
          <a:p>
            <a:endParaRPr lang="en-US" dirty="0"/>
          </a:p>
        </p:txBody>
      </p:sp>
    </p:spTree>
    <p:extLst>
      <p:ext uri="{BB962C8B-B14F-4D97-AF65-F5344CB8AC3E}">
        <p14:creationId xmlns:p14="http://schemas.microsoft.com/office/powerpoint/2010/main" val="231731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09600"/>
          </a:xfrm>
        </p:spPr>
        <p:txBody>
          <a:bodyPr>
            <a:normAutofit/>
          </a:bodyPr>
          <a:lstStyle/>
          <a:p>
            <a:r>
              <a:rPr lang="en-US" sz="3200" b="1" dirty="0" smtClean="0">
                <a:solidFill>
                  <a:srgbClr val="002060"/>
                </a:solidFill>
                <a:effectLst>
                  <a:outerShdw blurRad="38100" dist="38100" dir="2700000" algn="tl">
                    <a:srgbClr val="000000">
                      <a:alpha val="43137"/>
                    </a:srgbClr>
                  </a:outerShdw>
                </a:effectLst>
              </a:rPr>
              <a:t>What We’ll Cover</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8700"/>
            <a:ext cx="8229600" cy="3543036"/>
          </a:xfrm>
        </p:spPr>
        <p:txBody>
          <a:bodyPr>
            <a:normAutofit lnSpcReduction="10000"/>
          </a:bodyPr>
          <a:lstStyle/>
          <a:p>
            <a:pPr lvl="1"/>
            <a:r>
              <a:rPr lang="en-US" dirty="0"/>
              <a:t>Open Access</a:t>
            </a:r>
          </a:p>
          <a:p>
            <a:pPr lvl="1"/>
            <a:r>
              <a:rPr lang="en-US" dirty="0"/>
              <a:t>MU Digital Institutional Repository</a:t>
            </a:r>
          </a:p>
          <a:p>
            <a:pPr lvl="1"/>
            <a:r>
              <a:rPr lang="en-US" dirty="0"/>
              <a:t>How to implement OA article </a:t>
            </a:r>
            <a:r>
              <a:rPr lang="en-US" dirty="0" smtClean="0"/>
              <a:t>re-publication</a:t>
            </a:r>
            <a:endParaRPr lang="en-US" dirty="0"/>
          </a:p>
          <a:p>
            <a:pPr lvl="1"/>
            <a:r>
              <a:rPr lang="en-US" dirty="0"/>
              <a:t>How to handle copyright</a:t>
            </a:r>
          </a:p>
          <a:p>
            <a:pPr lvl="1"/>
            <a:r>
              <a:rPr lang="en-US" dirty="0"/>
              <a:t>The value of an Open Access Publication Policy </a:t>
            </a:r>
          </a:p>
          <a:p>
            <a:pPr lvl="1"/>
            <a:r>
              <a:rPr lang="en-US" dirty="0"/>
              <a:t>How to implement OA journal publication</a:t>
            </a:r>
          </a:p>
          <a:p>
            <a:pPr lvl="1"/>
            <a:r>
              <a:rPr lang="en-US" dirty="0"/>
              <a:t>Open Education Resources (OER)</a:t>
            </a:r>
          </a:p>
        </p:txBody>
      </p:sp>
    </p:spTree>
    <p:extLst>
      <p:ext uri="{BB962C8B-B14F-4D97-AF65-F5344CB8AC3E}">
        <p14:creationId xmlns:p14="http://schemas.microsoft.com/office/powerpoint/2010/main" val="2271726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1"/>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42900"/>
            <a:ext cx="8229600" cy="4274555"/>
          </a:xfrm>
        </p:spPr>
        <p:txBody>
          <a:bodyPr/>
          <a:lstStyle/>
          <a:p>
            <a:pPr marL="0" indent="0">
              <a:buNone/>
            </a:pPr>
            <a:r>
              <a:rPr lang="en-US" sz="2400" dirty="0" smtClean="0"/>
              <a:t>Many organizations and institutions of higher learning have Open Access Publication policies, and these may be viewed at </a:t>
            </a:r>
            <a:r>
              <a:rPr lang="en-US" sz="2400" dirty="0" err="1" smtClean="0"/>
              <a:t>Roarmap</a:t>
            </a:r>
            <a:r>
              <a:rPr lang="en-US" sz="2400" dirty="0" smtClean="0"/>
              <a:t>: </a:t>
            </a:r>
            <a:r>
              <a:rPr lang="en-US" sz="2400" u="sng" dirty="0">
                <a:hlinkClick r:id="rId2"/>
              </a:rPr>
              <a:t>https://roarmap.eprints.org/</a:t>
            </a:r>
            <a:endParaRPr lang="en-US" sz="2400" dirty="0"/>
          </a:p>
          <a:p>
            <a:pPr marL="0" indent="0">
              <a:buNone/>
            </a:pPr>
            <a:endParaRPr lang="en-US" sz="2400" dirty="0" smtClean="0"/>
          </a:p>
        </p:txBody>
      </p:sp>
      <p:pic>
        <p:nvPicPr>
          <p:cNvPr id="4" name="Picture 3" descr="ROARMA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90700"/>
            <a:ext cx="7467599" cy="2514600"/>
          </a:xfrm>
          <a:prstGeom prst="rect">
            <a:avLst/>
          </a:prstGeom>
          <a:noFill/>
          <a:ln>
            <a:noFill/>
          </a:ln>
        </p:spPr>
      </p:pic>
    </p:spTree>
    <p:extLst>
      <p:ext uri="{BB962C8B-B14F-4D97-AF65-F5344CB8AC3E}">
        <p14:creationId xmlns:p14="http://schemas.microsoft.com/office/powerpoint/2010/main" val="906065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62000"/>
          </a:xfrm>
        </p:spPr>
        <p:txBody>
          <a:bodyPr>
            <a:normAutofit fontScale="90000"/>
          </a:bodyPr>
          <a:lstStyle/>
          <a:p>
            <a:pPr lvl="0"/>
            <a:r>
              <a:rPr lang="en-US" sz="3600" b="1" dirty="0">
                <a:solidFill>
                  <a:schemeClr val="tx2"/>
                </a:solidFill>
                <a:effectLst>
                  <a:outerShdw blurRad="38100" dist="38100" dir="2700000" algn="tl">
                    <a:srgbClr val="000000">
                      <a:alpha val="43137"/>
                    </a:srgbClr>
                  </a:outerShdw>
                </a:effectLst>
              </a:rPr>
              <a:t>Global Open Access Policy</a:t>
            </a:r>
            <a:r>
              <a:rPr lang="en-US" sz="2800" dirty="0">
                <a:hlinkClick r:id="rId3"/>
              </a:rPr>
              <a:t/>
            </a:r>
            <a:br>
              <a:rPr lang="en-US" sz="2800" dirty="0">
                <a:hlinkClick r:id="rId3"/>
              </a:rPr>
            </a:br>
            <a:r>
              <a:rPr lang="en-US" sz="2000" u="sng" dirty="0">
                <a:hlinkClick r:id="rId3"/>
              </a:rPr>
              <a:t>http://roarmap.eprints.org/dataviz2.html</a:t>
            </a:r>
            <a:endParaRPr lang="en-US" sz="20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1100"/>
            <a:ext cx="8229600" cy="3390636"/>
          </a:xfrm>
        </p:spPr>
        <p:txBody>
          <a:bodyPr>
            <a:normAutofit/>
          </a:bodyPr>
          <a:lstStyle/>
          <a:p>
            <a:pPr marL="0" indent="0">
              <a:buNone/>
            </a:pPr>
            <a:r>
              <a:rPr lang="en-US" sz="1600" dirty="0">
                <a:latin typeface="Calibri" panose="020F0502020204030204" pitchFamily="34" charset="0"/>
              </a:rPr>
              <a:t>The number of Open Access policies available worldwide is continually increasing. ROARMAP provides:</a:t>
            </a:r>
          </a:p>
          <a:p>
            <a:pPr lvl="0"/>
            <a:endParaRPr lang="en-US" sz="2400" dirty="0"/>
          </a:p>
        </p:txBody>
      </p:sp>
      <p:pic>
        <p:nvPicPr>
          <p:cNvPr id="4" name="Picture 3"/>
          <p:cNvPicPr>
            <a:picLocks noChangeAspect="1"/>
          </p:cNvPicPr>
          <p:nvPr/>
        </p:nvPicPr>
        <p:blipFill>
          <a:blip r:embed="rId4"/>
          <a:stretch>
            <a:fillRect/>
          </a:stretch>
        </p:blipFill>
        <p:spPr>
          <a:xfrm>
            <a:off x="685800" y="1714500"/>
            <a:ext cx="7772400" cy="3376613"/>
          </a:xfrm>
          <a:prstGeom prst="rect">
            <a:avLst/>
          </a:prstGeom>
        </p:spPr>
      </p:pic>
    </p:spTree>
    <p:extLst>
      <p:ext uri="{BB962C8B-B14F-4D97-AF65-F5344CB8AC3E}">
        <p14:creationId xmlns:p14="http://schemas.microsoft.com/office/powerpoint/2010/main" val="151219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077200" cy="685800"/>
          </a:xfrm>
        </p:spPr>
        <p:txBody>
          <a:bodyPr>
            <a:normAutofit/>
          </a:bodyPr>
          <a:lstStyle/>
          <a:p>
            <a:pPr lvl="0"/>
            <a:r>
              <a:rPr lang="en-US" sz="3200" b="1" dirty="0" smtClean="0">
                <a:solidFill>
                  <a:schemeClr val="tx2"/>
                </a:solidFill>
                <a:effectLst>
                  <a:outerShdw blurRad="38100" dist="38100" dir="2700000" algn="tl">
                    <a:srgbClr val="000000">
                      <a:alpha val="43137"/>
                    </a:srgbClr>
                  </a:outerShdw>
                </a:effectLst>
              </a:rPr>
              <a:t>Open </a:t>
            </a:r>
            <a:r>
              <a:rPr lang="en-US" sz="3200" b="1" dirty="0">
                <a:solidFill>
                  <a:schemeClr val="tx2"/>
                </a:solidFill>
                <a:effectLst>
                  <a:outerShdw blurRad="38100" dist="38100" dir="2700000" algn="tl">
                    <a:srgbClr val="000000">
                      <a:alpha val="43137"/>
                    </a:srgbClr>
                  </a:outerShdw>
                </a:effectLst>
              </a:rPr>
              <a:t>Access </a:t>
            </a:r>
            <a:r>
              <a:rPr lang="en-US" sz="3200" b="1" dirty="0" smtClean="0">
                <a:solidFill>
                  <a:schemeClr val="tx2"/>
                </a:solidFill>
                <a:effectLst>
                  <a:outerShdw blurRad="38100" dist="38100" dir="2700000" algn="tl">
                    <a:srgbClr val="000000">
                      <a:alpha val="43137"/>
                    </a:srgbClr>
                  </a:outerShdw>
                </a:effectLst>
              </a:rPr>
              <a:t>Adopted by Quarter</a:t>
            </a:r>
            <a:endParaRPr lang="en-US" sz="3200" b="1" dirty="0">
              <a:solidFill>
                <a:schemeClr val="tx2"/>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609600" y="1181100"/>
            <a:ext cx="7772399" cy="3581400"/>
          </a:xfrm>
          <a:prstGeom prst="rect">
            <a:avLst/>
          </a:prstGeom>
        </p:spPr>
      </p:pic>
    </p:spTree>
    <p:extLst>
      <p:ext uri="{BB962C8B-B14F-4D97-AF65-F5344CB8AC3E}">
        <p14:creationId xmlns:p14="http://schemas.microsoft.com/office/powerpoint/2010/main" val="3457280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85800"/>
          </a:xfrm>
        </p:spPr>
        <p:txBody>
          <a:bodyPr>
            <a:normAutofit/>
          </a:bodyPr>
          <a:lstStyle/>
          <a:p>
            <a:r>
              <a:rPr lang="en-US" sz="3200" b="1" dirty="0" smtClean="0">
                <a:solidFill>
                  <a:schemeClr val="tx2"/>
                </a:solidFill>
                <a:effectLst>
                  <a:outerShdw blurRad="38100" dist="38100" dir="2700000" algn="tl">
                    <a:srgbClr val="000000">
                      <a:alpha val="43137"/>
                    </a:srgbClr>
                  </a:outerShdw>
                </a:effectLst>
              </a:rPr>
              <a:t>Nation-Wide</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8700"/>
            <a:ext cx="8229600" cy="3543036"/>
          </a:xfrm>
        </p:spPr>
        <p:txBody>
          <a:bodyPr>
            <a:normAutofit/>
          </a:bodyPr>
          <a:lstStyle/>
          <a:p>
            <a:pPr marL="137160" indent="0">
              <a:buNone/>
            </a:pPr>
            <a:r>
              <a:rPr lang="en-US" sz="2000" dirty="0">
                <a:latin typeface="Calibri" panose="020F0502020204030204" pitchFamily="34" charset="0"/>
              </a:rPr>
              <a:t>In an effort to reduce the cost of scholarly publication, to make research more accessible worldwide and to build faculty participation in Open Access (OA) publication: </a:t>
            </a:r>
          </a:p>
          <a:p>
            <a:r>
              <a:rPr lang="en-US" sz="2000" dirty="0" smtClean="0">
                <a:latin typeface="Calibri" panose="020F0502020204030204" pitchFamily="34" charset="0"/>
                <a:hlinkClick r:id="rId3"/>
              </a:rPr>
              <a:t>In 2008, the </a:t>
            </a:r>
            <a:r>
              <a:rPr lang="en-US" sz="2000" dirty="0">
                <a:latin typeface="Calibri" panose="020F0502020204030204" pitchFamily="34" charset="0"/>
                <a:hlinkClick r:id="rId3"/>
              </a:rPr>
              <a:t>Harvard Faculty of Arts and Sciences voted for an open access-publishing mandate </a:t>
            </a:r>
            <a:endParaRPr lang="en-US" sz="2000" dirty="0" smtClean="0">
              <a:latin typeface="Calibri" panose="020F0502020204030204" pitchFamily="34" charset="0"/>
            </a:endParaRPr>
          </a:p>
          <a:p>
            <a:r>
              <a:rPr lang="en-US" sz="2000" dirty="0" smtClean="0">
                <a:latin typeface="Calibri" panose="020F0502020204030204" pitchFamily="34" charset="0"/>
              </a:rPr>
              <a:t>MIT, University </a:t>
            </a:r>
            <a:r>
              <a:rPr lang="en-US" sz="2000" dirty="0">
                <a:latin typeface="Calibri" panose="020F0502020204030204" pitchFamily="34" charset="0"/>
              </a:rPr>
              <a:t>of California and others, </a:t>
            </a:r>
            <a:r>
              <a:rPr lang="en-US" sz="2000" dirty="0" smtClean="0">
                <a:latin typeface="Calibri" panose="020F0502020204030204" pitchFamily="34" charset="0"/>
              </a:rPr>
              <a:t>joined Harvard </a:t>
            </a:r>
            <a:r>
              <a:rPr lang="en-US" sz="2000" dirty="0">
                <a:latin typeface="Calibri" panose="020F0502020204030204" pitchFamily="34" charset="0"/>
              </a:rPr>
              <a:t>by mandating OA publication by their faculty.  Faculty members were required to submit their final peer-reviewed submissions to the institutional repository.   </a:t>
            </a:r>
          </a:p>
          <a:p>
            <a:r>
              <a:rPr lang="en-US" sz="2000" dirty="0" smtClean="0">
                <a:latin typeface="Calibri" panose="020F0502020204030204" pitchFamily="34" charset="0"/>
              </a:rPr>
              <a:t>These </a:t>
            </a:r>
            <a:r>
              <a:rPr lang="en-US" sz="2000" dirty="0">
                <a:latin typeface="Calibri" panose="020F0502020204030204" pitchFamily="34" charset="0"/>
              </a:rPr>
              <a:t>universities have submitted their OA policies to </a:t>
            </a:r>
            <a:r>
              <a:rPr lang="en-US" sz="2000" dirty="0" smtClean="0">
                <a:latin typeface="Calibri" panose="020F0502020204030204" pitchFamily="34" charset="0"/>
              </a:rPr>
              <a:t>ROARMAP:</a:t>
            </a:r>
          </a:p>
          <a:p>
            <a:pPr marL="470916" lvl="1" indent="0">
              <a:buNone/>
            </a:pPr>
            <a:r>
              <a:rPr lang="en-US" sz="1600" dirty="0" smtClean="0">
                <a:latin typeface="Calibri" panose="020F0502020204030204" pitchFamily="34" charset="0"/>
                <a:hlinkClick r:id="rId4"/>
              </a:rPr>
              <a:t>http://roarmap.eprints.org/view/policymaker_type/research=5Forg.html</a:t>
            </a:r>
            <a:endParaRPr lang="en-US" sz="1600"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376143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47436"/>
          </a:xfrm>
        </p:spPr>
        <p:txBody>
          <a:bodyPr>
            <a:normAutofit/>
          </a:bodyPr>
          <a:lstStyle/>
          <a:p>
            <a:pPr lvl="0"/>
            <a:r>
              <a:rPr lang="en-US" sz="2800" b="1" dirty="0">
                <a:solidFill>
                  <a:schemeClr val="tx2"/>
                </a:solidFill>
                <a:effectLst>
                  <a:outerShdw blurRad="38100" dist="38100" dir="2700000" algn="tl">
                    <a:srgbClr val="000000">
                      <a:alpha val="43137"/>
                    </a:srgbClr>
                  </a:outerShdw>
                </a:effectLst>
              </a:rPr>
              <a:t>Open Access is a Movement</a:t>
            </a:r>
          </a:p>
        </p:txBody>
      </p:sp>
      <p:sp>
        <p:nvSpPr>
          <p:cNvPr id="3" name="Content Placeholder 2"/>
          <p:cNvSpPr>
            <a:spLocks noGrp="1"/>
          </p:cNvSpPr>
          <p:nvPr>
            <p:ph idx="1"/>
          </p:nvPr>
        </p:nvSpPr>
        <p:spPr>
          <a:xfrm>
            <a:off x="457200" y="1333500"/>
            <a:ext cx="8229600" cy="3238236"/>
          </a:xfrm>
        </p:spPr>
        <p:txBody>
          <a:bodyPr>
            <a:normAutofit fontScale="47500" lnSpcReduction="20000"/>
          </a:bodyPr>
          <a:lstStyle/>
          <a:p>
            <a:pPr marL="0" marR="0" indent="0">
              <a:lnSpc>
                <a:spcPct val="170000"/>
              </a:lnSpc>
              <a:spcBef>
                <a:spcPts val="1200"/>
              </a:spcBef>
              <a:spcAft>
                <a:spcPts val="1200"/>
              </a:spcAft>
              <a:buNone/>
            </a:pPr>
            <a:r>
              <a:rPr lang="en-US" sz="2000" dirty="0">
                <a:solidFill>
                  <a:srgbClr val="303030"/>
                </a:solidFill>
                <a:latin typeface="Calibri" panose="020F0502020204030204" pitchFamily="34" charset="0"/>
                <a:ea typeface="Calibri" panose="020F0502020204030204" pitchFamily="34" charset="0"/>
              </a:rPr>
              <a:t>Scholarship by academic librarians advances the fields of library and information science, influences practices of aligned professions, and informs effective advocacy. In support of broad and timely dissemination of library and information science scholarship, </a:t>
            </a:r>
            <a:r>
              <a:rPr lang="en-US" sz="2000" dirty="0">
                <a:solidFill>
                  <a:srgbClr val="2503F3"/>
                </a:solidFill>
                <a:latin typeface="Calibri" panose="020F0502020204030204" pitchFamily="34" charset="0"/>
                <a:ea typeface="Calibri" panose="020F0502020204030204" pitchFamily="34" charset="0"/>
              </a:rPr>
              <a:t>the Association of College and Research Libraries (ACRL) encourages academic librarians to publish in open access journals. When academic librarians choose to publish in subscription-based journals, ACRL recommends a standard practice of depositing the final accepted manuscript in a repository to make that version openly accessible. </a:t>
            </a:r>
            <a:r>
              <a:rPr lang="en-US" sz="2000" dirty="0">
                <a:solidFill>
                  <a:srgbClr val="303030"/>
                </a:solidFill>
                <a:latin typeface="Calibri" panose="020F0502020204030204" pitchFamily="34" charset="0"/>
                <a:ea typeface="Calibri" panose="020F0502020204030204" pitchFamily="34" charset="0"/>
              </a:rPr>
              <a:t>The author should be responsible for determining at what date the deposited manuscript becomes openly accessible, taking into account applicable institutional or funder policies, as well as other relevant considerations. </a:t>
            </a:r>
            <a:r>
              <a:rPr lang="en-US" sz="2000" dirty="0">
                <a:solidFill>
                  <a:srgbClr val="2503F3"/>
                </a:solidFill>
                <a:latin typeface="Calibri" panose="020F0502020204030204" pitchFamily="34" charset="0"/>
                <a:ea typeface="Calibri" panose="020F0502020204030204" pitchFamily="34" charset="0"/>
              </a:rPr>
              <a:t>ACRL further encourages academic librarians to make other forms of scholarship, such as monographs, presentations, grey literature, and data, openly accessible</a:t>
            </a:r>
            <a:r>
              <a:rPr lang="en-US" sz="2000" dirty="0">
                <a:solidFill>
                  <a:srgbClr val="303030"/>
                </a:solidFill>
                <a:latin typeface="Calibri" panose="020F050202020403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0" marR="0" indent="0">
              <a:lnSpc>
                <a:spcPct val="170000"/>
              </a:lnSpc>
              <a:spcBef>
                <a:spcPts val="1200"/>
              </a:spcBef>
              <a:spcAft>
                <a:spcPts val="1200"/>
              </a:spcAft>
              <a:buNone/>
            </a:pPr>
            <a:r>
              <a:rPr lang="en-US" sz="2000" dirty="0">
                <a:solidFill>
                  <a:srgbClr val="303030"/>
                </a:solidFill>
                <a:latin typeface="Calibri" panose="020F0502020204030204" pitchFamily="34" charset="0"/>
                <a:ea typeface="Calibri" panose="020F0502020204030204" pitchFamily="34" charset="0"/>
              </a:rPr>
              <a:t>It is also imperative that publishers of library and information science scholarship explore and implement publishing models to make their content openly accessible as soon as possible. Librarians who are editors, reviewers, and authors should assist with this effort by engaging with their publishers about these models.</a:t>
            </a:r>
            <a:endParaRPr lang="en-US" sz="2000" dirty="0">
              <a:latin typeface="Calibri" panose="020F0502020204030204" pitchFamily="34" charset="0"/>
              <a:ea typeface="Calibri" panose="020F0502020204030204" pitchFamily="34" charset="0"/>
            </a:endParaRPr>
          </a:p>
          <a:p>
            <a:pPr marL="137160" indent="0">
              <a:buNone/>
            </a:pPr>
            <a:r>
              <a:rPr lang="en-US" sz="2000" dirty="0">
                <a:solidFill>
                  <a:srgbClr val="FF0000"/>
                </a:solidFill>
                <a:latin typeface="Calibri" panose="020F0502020204030204" pitchFamily="34" charset="0"/>
                <a:ea typeface="Calibri" panose="020F0502020204030204" pitchFamily="34" charset="0"/>
              </a:rPr>
              <a:t>Approved by the ACRL Board of Directors during the ALA Annual Conference, June 2016.</a:t>
            </a:r>
          </a:p>
          <a:p>
            <a:pPr lvl="0"/>
            <a:endParaRPr lang="en-US" sz="2400" dirty="0"/>
          </a:p>
        </p:txBody>
      </p:sp>
      <p:pic>
        <p:nvPicPr>
          <p:cNvPr id="4" name="Content Placeholder 3"/>
          <p:cNvPicPr>
            <a:picLocks/>
          </p:cNvPicPr>
          <p:nvPr/>
        </p:nvPicPr>
        <p:blipFill>
          <a:blip r:embed="rId3"/>
          <a:stretch>
            <a:fillRect/>
          </a:stretch>
        </p:blipFill>
        <p:spPr>
          <a:xfrm>
            <a:off x="457199" y="990336"/>
            <a:ext cx="8001001" cy="3924564"/>
          </a:xfrm>
          <a:prstGeom prst="rect">
            <a:avLst/>
          </a:prstGeom>
        </p:spPr>
      </p:pic>
    </p:spTree>
    <p:extLst>
      <p:ext uri="{BB962C8B-B14F-4D97-AF65-F5344CB8AC3E}">
        <p14:creationId xmlns:p14="http://schemas.microsoft.com/office/powerpoint/2010/main" val="171934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rPr>
              <a:t>European funders announce ambitious open access target </a:t>
            </a:r>
            <a:endParaRPr lang="en-US" sz="32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a:t>A group of 11 European funding bodies known as </a:t>
            </a:r>
            <a:r>
              <a:rPr lang="en-US" dirty="0">
                <a:hlinkClick r:id="rId3"/>
              </a:rPr>
              <a:t>Coalition S</a:t>
            </a:r>
            <a:r>
              <a:rPr lang="en-US" dirty="0"/>
              <a:t> has pledged to ensure all the scientific research they support is published in ‘full, immediate’ open access journals by 2020</a:t>
            </a:r>
            <a:r>
              <a:rPr lang="en-US" dirty="0" smtClean="0"/>
              <a:t>.</a:t>
            </a:r>
          </a:p>
          <a:p>
            <a:r>
              <a:rPr lang="en-US" sz="1900" dirty="0">
                <a:hlinkClick r:id="rId4"/>
              </a:rPr>
              <a:t>https://www.chemistryworld.com/news/european-funders-announce-ambitious-open-access-target-/</a:t>
            </a:r>
            <a:r>
              <a:rPr lang="en-US" sz="1900" dirty="0" smtClean="0">
                <a:hlinkClick r:id="rId4"/>
              </a:rPr>
              <a:t>3009479.article</a:t>
            </a:r>
            <a:endParaRPr lang="en-US" sz="1900" dirty="0" smtClean="0"/>
          </a:p>
          <a:p>
            <a:endParaRPr lang="en-US" sz="1900" dirty="0"/>
          </a:p>
        </p:txBody>
      </p:sp>
    </p:spTree>
    <p:extLst>
      <p:ext uri="{BB962C8B-B14F-4D97-AF65-F5344CB8AC3E}">
        <p14:creationId xmlns:p14="http://schemas.microsoft.com/office/powerpoint/2010/main" val="226705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04900"/>
          </a:xfrm>
        </p:spPr>
        <p:txBody>
          <a:bodyPr>
            <a:normAutofit/>
          </a:bodyPr>
          <a:lstStyle/>
          <a:p>
            <a:pPr lvl="0"/>
            <a:r>
              <a:rPr lang="en-US" sz="2400" b="1" dirty="0">
                <a:ln w="6350">
                  <a:noFill/>
                </a:ln>
                <a:solidFill>
                  <a:schemeClr val="tx2"/>
                </a:solidFill>
                <a:effectLst>
                  <a:outerShdw blurRad="114300" dist="101600" dir="2700000" algn="tl" rotWithShape="0">
                    <a:srgbClr val="000000">
                      <a:alpha val="40000"/>
                    </a:srgbClr>
                  </a:outerShdw>
                </a:effectLst>
                <a:latin typeface="Lucida Sans"/>
              </a:rPr>
              <a:t>ACRL Policy Statement on Open Access  </a:t>
            </a:r>
            <a:br>
              <a:rPr lang="en-US" sz="2400" b="1" dirty="0">
                <a:ln w="6350">
                  <a:noFill/>
                </a:ln>
                <a:solidFill>
                  <a:schemeClr val="tx2"/>
                </a:solidFill>
                <a:effectLst>
                  <a:outerShdw blurRad="114300" dist="101600" dir="2700000" algn="tl" rotWithShape="0">
                    <a:srgbClr val="000000">
                      <a:alpha val="40000"/>
                    </a:srgbClr>
                  </a:outerShdw>
                </a:effectLst>
                <a:latin typeface="Lucida Sans"/>
              </a:rPr>
            </a:br>
            <a:r>
              <a:rPr lang="en-US" sz="2400" b="1" dirty="0" smtClean="0">
                <a:ln w="6350">
                  <a:noFill/>
                </a:ln>
                <a:solidFill>
                  <a:schemeClr val="tx2"/>
                </a:solidFill>
                <a:effectLst>
                  <a:outerShdw blurRad="114300" dist="101600" dir="2700000" algn="tl" rotWithShape="0">
                    <a:srgbClr val="000000">
                      <a:alpha val="40000"/>
                    </a:srgbClr>
                  </a:outerShdw>
                </a:effectLst>
                <a:latin typeface="Lucida Sans"/>
              </a:rPr>
              <a:t> </a:t>
            </a:r>
            <a:r>
              <a:rPr lang="en-US" sz="2400" b="1" dirty="0">
                <a:ln w="6350">
                  <a:noFill/>
                </a:ln>
                <a:solidFill>
                  <a:schemeClr val="tx2"/>
                </a:solidFill>
                <a:effectLst>
                  <a:outerShdw blurRad="114300" dist="101600" dir="2700000" algn="tl" rotWithShape="0">
                    <a:srgbClr val="000000">
                      <a:alpha val="40000"/>
                    </a:srgbClr>
                  </a:outerShdw>
                </a:effectLst>
                <a:latin typeface="Lucida Sans"/>
              </a:rPr>
              <a:t>to Scholarship by Academic Librarians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33500"/>
            <a:ext cx="8229600" cy="3238236"/>
          </a:xfrm>
        </p:spPr>
        <p:txBody>
          <a:bodyPr>
            <a:normAutofit fontScale="47500" lnSpcReduction="20000"/>
          </a:bodyPr>
          <a:lstStyle/>
          <a:p>
            <a:pPr marL="0" marR="0" indent="0">
              <a:lnSpc>
                <a:spcPct val="170000"/>
              </a:lnSpc>
              <a:spcBef>
                <a:spcPts val="1200"/>
              </a:spcBef>
              <a:spcAft>
                <a:spcPts val="1200"/>
              </a:spcAft>
              <a:buNone/>
            </a:pPr>
            <a:r>
              <a:rPr lang="en-US" sz="2000" dirty="0">
                <a:solidFill>
                  <a:srgbClr val="303030"/>
                </a:solidFill>
                <a:latin typeface="Calibri" panose="020F0502020204030204" pitchFamily="34" charset="0"/>
                <a:ea typeface="Calibri" panose="020F0502020204030204" pitchFamily="34" charset="0"/>
              </a:rPr>
              <a:t>Scholarship by academic librarians advances the fields of library and information science, influences practices of aligned professions, and informs effective advocacy. In support of broad and timely dissemination of library and information science scholarship, </a:t>
            </a:r>
            <a:r>
              <a:rPr lang="en-US" sz="2000" dirty="0">
                <a:solidFill>
                  <a:srgbClr val="2503F3"/>
                </a:solidFill>
                <a:latin typeface="Calibri" panose="020F0502020204030204" pitchFamily="34" charset="0"/>
                <a:ea typeface="Calibri" panose="020F0502020204030204" pitchFamily="34" charset="0"/>
              </a:rPr>
              <a:t>the Association of College and Research Libraries (ACRL) encourages academic librarians to publish in open access journals. When academic librarians choose to publish in subscription-based journals, ACRL recommends a standard practice of depositing the final accepted manuscript in a repository to make that version openly accessible. </a:t>
            </a:r>
            <a:r>
              <a:rPr lang="en-US" sz="2000" dirty="0">
                <a:solidFill>
                  <a:srgbClr val="303030"/>
                </a:solidFill>
                <a:latin typeface="Calibri" panose="020F0502020204030204" pitchFamily="34" charset="0"/>
                <a:ea typeface="Calibri" panose="020F0502020204030204" pitchFamily="34" charset="0"/>
              </a:rPr>
              <a:t>The author should be responsible for determining at what date the deposited manuscript becomes openly accessible, taking into account applicable institutional or funder policies, as well as other relevant considerations. </a:t>
            </a:r>
            <a:r>
              <a:rPr lang="en-US" sz="2000" dirty="0">
                <a:solidFill>
                  <a:srgbClr val="2503F3"/>
                </a:solidFill>
                <a:latin typeface="Calibri" panose="020F0502020204030204" pitchFamily="34" charset="0"/>
                <a:ea typeface="Calibri" panose="020F0502020204030204" pitchFamily="34" charset="0"/>
              </a:rPr>
              <a:t>ACRL further encourages academic librarians to make other forms of scholarship, such as monographs, presentations, grey literature, and data, openly accessible</a:t>
            </a:r>
            <a:r>
              <a:rPr lang="en-US" sz="2000" dirty="0">
                <a:solidFill>
                  <a:srgbClr val="303030"/>
                </a:solidFill>
                <a:latin typeface="Calibri" panose="020F0502020204030204" pitchFamily="34" charset="0"/>
                <a:ea typeface="Calibri" panose="020F0502020204030204" pitchFamily="34" charset="0"/>
              </a:rPr>
              <a:t>.</a:t>
            </a:r>
            <a:endParaRPr lang="en-US" sz="2000" dirty="0">
              <a:latin typeface="Calibri" panose="020F0502020204030204" pitchFamily="34" charset="0"/>
              <a:ea typeface="Calibri" panose="020F0502020204030204" pitchFamily="34" charset="0"/>
            </a:endParaRPr>
          </a:p>
          <a:p>
            <a:pPr marL="0" marR="0" indent="0">
              <a:lnSpc>
                <a:spcPct val="170000"/>
              </a:lnSpc>
              <a:spcBef>
                <a:spcPts val="1200"/>
              </a:spcBef>
              <a:spcAft>
                <a:spcPts val="1200"/>
              </a:spcAft>
              <a:buNone/>
            </a:pPr>
            <a:r>
              <a:rPr lang="en-US" sz="2000" dirty="0">
                <a:solidFill>
                  <a:srgbClr val="303030"/>
                </a:solidFill>
                <a:latin typeface="Calibri" panose="020F0502020204030204" pitchFamily="34" charset="0"/>
                <a:ea typeface="Calibri" panose="020F0502020204030204" pitchFamily="34" charset="0"/>
              </a:rPr>
              <a:t>It is also imperative that publishers of library and information science scholarship explore and implement publishing models to make their content openly accessible as soon as possible. Librarians who are editors, reviewers, and authors should assist with this effort by engaging with their publishers about these models.</a:t>
            </a:r>
            <a:endParaRPr lang="en-US" sz="2000" dirty="0">
              <a:latin typeface="Calibri" panose="020F0502020204030204" pitchFamily="34" charset="0"/>
              <a:ea typeface="Calibri" panose="020F0502020204030204" pitchFamily="34" charset="0"/>
            </a:endParaRPr>
          </a:p>
          <a:p>
            <a:pPr marL="137160" indent="0">
              <a:buNone/>
            </a:pPr>
            <a:r>
              <a:rPr lang="en-US" sz="2000" dirty="0">
                <a:solidFill>
                  <a:srgbClr val="FF0000"/>
                </a:solidFill>
                <a:latin typeface="Calibri" panose="020F0502020204030204" pitchFamily="34" charset="0"/>
                <a:ea typeface="Calibri" panose="020F0502020204030204" pitchFamily="34" charset="0"/>
              </a:rPr>
              <a:t>Approved by the ACRL Board of Directors during the ALA Annual Conference, June 2016.</a:t>
            </a:r>
          </a:p>
          <a:p>
            <a:pPr lvl="0"/>
            <a:endParaRPr lang="en-US" sz="2400" dirty="0"/>
          </a:p>
        </p:txBody>
      </p:sp>
    </p:spTree>
    <p:extLst>
      <p:ext uri="{BB962C8B-B14F-4D97-AF65-F5344CB8AC3E}">
        <p14:creationId xmlns:p14="http://schemas.microsoft.com/office/powerpoint/2010/main" val="646869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457200"/>
          </a:xfrm>
        </p:spPr>
        <p:txBody>
          <a:bodyPr>
            <a:noAutofit/>
          </a:bodyPr>
          <a:lstStyle/>
          <a:p>
            <a:r>
              <a:rPr lang="en-US" sz="3200" b="1" dirty="0" smtClean="0">
                <a:solidFill>
                  <a:schemeClr val="tx2"/>
                </a:solidFill>
                <a:effectLst>
                  <a:outerShdw blurRad="38100" dist="38100" dir="2700000" algn="tl">
                    <a:srgbClr val="000000">
                      <a:alpha val="43137"/>
                    </a:srgbClr>
                  </a:outerShdw>
                </a:effectLst>
              </a:rPr>
              <a:t>MU OA Policy</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52500"/>
            <a:ext cx="8229600" cy="3810000"/>
          </a:xfrm>
        </p:spPr>
        <p:txBody>
          <a:bodyPr>
            <a:normAutofit fontScale="92500"/>
          </a:bodyPr>
          <a:lstStyle/>
          <a:p>
            <a:r>
              <a:rPr lang="en-US" sz="1600" dirty="0">
                <a:latin typeface="Calibri" panose="020F0502020204030204" pitchFamily="34" charset="0"/>
              </a:rPr>
              <a:t>The universities have mandates requiring their faculty to publish open access.</a:t>
            </a:r>
          </a:p>
          <a:p>
            <a:r>
              <a:rPr lang="en-US" sz="1600" dirty="0">
                <a:latin typeface="Calibri" panose="020F0502020204030204" pitchFamily="34" charset="0"/>
              </a:rPr>
              <a:t>There are two interpretations of this. </a:t>
            </a:r>
          </a:p>
          <a:p>
            <a:pPr lvl="1"/>
            <a:r>
              <a:rPr lang="en-US" sz="1600" dirty="0">
                <a:latin typeface="Calibri" panose="020F0502020204030204" pitchFamily="34" charset="0"/>
              </a:rPr>
              <a:t>The faculty have either to publish in an </a:t>
            </a:r>
            <a:r>
              <a:rPr lang="en-US" sz="1600" i="1" dirty="0">
                <a:latin typeface="Calibri" panose="020F0502020204030204" pitchFamily="34" charset="0"/>
              </a:rPr>
              <a:t>OA journal</a:t>
            </a:r>
            <a:r>
              <a:rPr lang="en-US" sz="1600" dirty="0">
                <a:latin typeface="Calibri" panose="020F0502020204030204" pitchFamily="34" charset="0"/>
              </a:rPr>
              <a:t>, or </a:t>
            </a:r>
          </a:p>
          <a:p>
            <a:pPr lvl="1"/>
            <a:r>
              <a:rPr lang="en-US" sz="1600" dirty="0">
                <a:latin typeface="Calibri" panose="020F0502020204030204" pitchFamily="34" charset="0"/>
              </a:rPr>
              <a:t>they can publish in a subscription only journal as long as the journal allows the published or the peer-reviewed final manuscript submission to be reposted in an open access repository. </a:t>
            </a:r>
          </a:p>
          <a:p>
            <a:r>
              <a:rPr lang="en-US" sz="1600" dirty="0">
                <a:latin typeface="Calibri" panose="020F0502020204030204" pitchFamily="34" charset="0"/>
              </a:rPr>
              <a:t>Qualified publishers include Elsevier, Wiley, Taylor &amp; Frances, Springer and others. </a:t>
            </a:r>
          </a:p>
          <a:p>
            <a:r>
              <a:rPr lang="en-US" sz="1600" dirty="0">
                <a:latin typeface="Calibri" panose="020F0502020204030204" pitchFamily="34" charset="0"/>
              </a:rPr>
              <a:t>Most journals allow the published, or the pre-published, peer-reviewed manuscript to be posted in an OA database 12 months after publication. It is our goal that Marshall Digital Scholar make these articles freely available whenever this is permitted. </a:t>
            </a:r>
          </a:p>
          <a:p>
            <a:r>
              <a:rPr lang="en-US" sz="1600" dirty="0">
                <a:latin typeface="Calibri" panose="020F0502020204030204" pitchFamily="34" charset="0"/>
              </a:rPr>
              <a:t>The library will determine if OA publication is allowed for every peer-reviewed manuscript submitted to MDS. We will post the published version of an article if this is permitted, followed by the peer-reviewed version if this is all that is permitted. Embracing OA publication will assure that all final manuscript submissions made by our faculty to publishers will also be made to MDS, which will ensure that these manuscripts are available for eventual inclusion in MDS whenever this is allowed by the publishers</a:t>
            </a:r>
            <a:r>
              <a:rPr lang="en-US" sz="1600" dirty="0" smtClean="0">
                <a:latin typeface="Calibri" panose="020F0502020204030204" pitchFamily="34" charset="0"/>
              </a:rPr>
              <a:t>.</a:t>
            </a:r>
            <a:endParaRPr lang="en-US" sz="1600" dirty="0">
              <a:latin typeface="Calibri" panose="020F0502020204030204" pitchFamily="34" charset="0"/>
            </a:endParaRPr>
          </a:p>
        </p:txBody>
      </p:sp>
    </p:spTree>
    <p:extLst>
      <p:ext uri="{BB962C8B-B14F-4D97-AF65-F5344CB8AC3E}">
        <p14:creationId xmlns:p14="http://schemas.microsoft.com/office/powerpoint/2010/main" val="782140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457200"/>
          </a:xfrm>
        </p:spPr>
        <p:txBody>
          <a:bodyPr>
            <a:normAutofit fontScale="90000"/>
          </a:bodyPr>
          <a:lstStyle/>
          <a:p>
            <a:r>
              <a:rPr lang="en-US" sz="3200" b="1" dirty="0">
                <a:solidFill>
                  <a:schemeClr val="tx2"/>
                </a:solidFill>
              </a:rPr>
              <a:t>MU Library faculty Proposal</a:t>
            </a:r>
          </a:p>
        </p:txBody>
      </p:sp>
      <p:sp>
        <p:nvSpPr>
          <p:cNvPr id="3" name="Content Placeholder 2"/>
          <p:cNvSpPr>
            <a:spLocks noGrp="1"/>
          </p:cNvSpPr>
          <p:nvPr>
            <p:ph idx="1"/>
          </p:nvPr>
        </p:nvSpPr>
        <p:spPr>
          <a:xfrm>
            <a:off x="457200" y="952500"/>
            <a:ext cx="8229600" cy="3810000"/>
          </a:xfrm>
        </p:spPr>
        <p:txBody>
          <a:bodyPr>
            <a:normAutofit fontScale="92500" lnSpcReduction="10000"/>
          </a:bodyPr>
          <a:lstStyle/>
          <a:p>
            <a:pPr marL="594360" lvl="0" indent="-457200">
              <a:buClr>
                <a:srgbClr val="006041"/>
              </a:buClr>
              <a:buSzPct val="75000"/>
            </a:pPr>
            <a:r>
              <a:rPr lang="en-US" sz="1600" dirty="0">
                <a:solidFill>
                  <a:prstClr val="black"/>
                </a:solidFill>
                <a:latin typeface="Calibri" panose="020F0502020204030204" pitchFamily="34" charset="0"/>
                <a:cs typeface="Arial" pitchFamily="34" charset="0"/>
              </a:rPr>
              <a:t>The faculty of Marshall University will support a Policy of Open Access Publishing. </a:t>
            </a:r>
          </a:p>
          <a:p>
            <a:pPr marL="137160" lvl="0" indent="0">
              <a:buClr>
                <a:srgbClr val="006041"/>
              </a:buClr>
              <a:buSzPct val="75000"/>
              <a:buNone/>
            </a:pPr>
            <a:endParaRPr lang="en-US" sz="1600" dirty="0">
              <a:solidFill>
                <a:prstClr val="black"/>
              </a:solidFill>
              <a:latin typeface="Calibri" panose="020F0502020204030204" pitchFamily="34" charset="0"/>
              <a:cs typeface="Arial" pitchFamily="34" charset="0"/>
            </a:endParaRPr>
          </a:p>
          <a:p>
            <a:pPr marL="594360" lvl="0" indent="-457200">
              <a:buClr>
                <a:srgbClr val="006041"/>
              </a:buClr>
              <a:buSzPct val="75000"/>
            </a:pPr>
            <a:r>
              <a:rPr lang="en-US" sz="1600" dirty="0">
                <a:solidFill>
                  <a:prstClr val="black"/>
                </a:solidFill>
                <a:latin typeface="Calibri" panose="020F0502020204030204" pitchFamily="34" charset="0"/>
                <a:cs typeface="Arial" pitchFamily="34" charset="0"/>
              </a:rPr>
              <a:t>An open access policy will encourage faculty members to submit their final peer-reviewed manuscript to a publisher for publication, as well as an identical copy of the peer-reviewed manuscript to the university’s institutional repository (IR) for “tentative” inclusion in MDS.</a:t>
            </a:r>
          </a:p>
          <a:p>
            <a:pPr marL="137160" lvl="0" indent="0">
              <a:buClr>
                <a:srgbClr val="006041"/>
              </a:buClr>
              <a:buSzPct val="75000"/>
              <a:buNone/>
            </a:pPr>
            <a:endParaRPr lang="en-US" sz="1600" dirty="0">
              <a:solidFill>
                <a:prstClr val="black"/>
              </a:solidFill>
              <a:latin typeface="Calibri" panose="020F0502020204030204" pitchFamily="34" charset="0"/>
              <a:cs typeface="Arial" pitchFamily="34" charset="0"/>
            </a:endParaRPr>
          </a:p>
          <a:p>
            <a:pPr marL="594360" lvl="0" indent="-457200">
              <a:buClr>
                <a:srgbClr val="006041"/>
              </a:buClr>
              <a:buSzPct val="75000"/>
            </a:pPr>
            <a:r>
              <a:rPr lang="en-US" sz="1600" dirty="0">
                <a:solidFill>
                  <a:prstClr val="black"/>
                </a:solidFill>
                <a:latin typeface="Calibri" panose="020F0502020204030204" pitchFamily="34" charset="0"/>
                <a:cs typeface="Arial" pitchFamily="34" charset="0"/>
              </a:rPr>
              <a:t>Certain journals do not permit any version of an article to be posted in an OA database. The Marshall University Library faculty will continue to provide copyright clearance services to ensure that only permitted articles are posted after the specified embargo period has passed.  The library will take care of all other legal and procedural matters.  </a:t>
            </a:r>
          </a:p>
          <a:p>
            <a:pPr marL="422910" lvl="0" indent="-285750">
              <a:buClr>
                <a:srgbClr val="006041"/>
              </a:buClr>
              <a:buSzPct val="75000"/>
            </a:pPr>
            <a:endParaRPr lang="en-US" sz="1600" dirty="0">
              <a:solidFill>
                <a:prstClr val="black"/>
              </a:solidFill>
              <a:latin typeface="Calibri" panose="020F0502020204030204" pitchFamily="34" charset="0"/>
              <a:cs typeface="Arial" pitchFamily="34" charset="0"/>
            </a:endParaRPr>
          </a:p>
          <a:p>
            <a:pPr marL="594360" lvl="0" indent="-457200">
              <a:buClr>
                <a:srgbClr val="006041"/>
              </a:buClr>
              <a:buSzPct val="75000"/>
            </a:pPr>
            <a:r>
              <a:rPr lang="en-US" sz="1600" dirty="0">
                <a:solidFill>
                  <a:prstClr val="black"/>
                </a:solidFill>
                <a:latin typeface="Calibri" panose="020F0502020204030204" pitchFamily="34" charset="0"/>
                <a:cs typeface="Arial" pitchFamily="34" charset="0"/>
              </a:rPr>
              <a:t>This proposal will not extend to previously published articles, but only to future publications.  Faculty will continue to be encouraged, but not required, to submit conference papers, presentation slides, and posters.  Since faculty members often perform research in collaboration with other institutions, only the principal co-author will be required to participate in the upload to MDS.   </a:t>
            </a:r>
          </a:p>
          <a:p>
            <a:endParaRPr lang="en-US" dirty="0"/>
          </a:p>
        </p:txBody>
      </p:sp>
    </p:spTree>
    <p:extLst>
      <p:ext uri="{BB962C8B-B14F-4D97-AF65-F5344CB8AC3E}">
        <p14:creationId xmlns:p14="http://schemas.microsoft.com/office/powerpoint/2010/main" val="3919996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fontScale="90000"/>
          </a:bodyPr>
          <a:lstStyle/>
          <a:p>
            <a:r>
              <a:rPr lang="en-US" sz="3200" b="1" dirty="0">
                <a:solidFill>
                  <a:schemeClr val="tx2"/>
                </a:solidFill>
                <a:latin typeface="Calibri" panose="020F0502020204030204" pitchFamily="34" charset="0"/>
                <a:cs typeface="Calibri" panose="020F0502020204030204" pitchFamily="34" charset="0"/>
              </a:rPr>
              <a:t>Anticipated Outcome for MDS</a:t>
            </a:r>
            <a:endParaRPr lang="en-US" sz="3200" b="1" dirty="0">
              <a:solidFill>
                <a:schemeClr val="tx2"/>
              </a:solidFill>
            </a:endParaRPr>
          </a:p>
        </p:txBody>
      </p:sp>
      <p:sp>
        <p:nvSpPr>
          <p:cNvPr id="3" name="Content Placeholder 2"/>
          <p:cNvSpPr>
            <a:spLocks noGrp="1"/>
          </p:cNvSpPr>
          <p:nvPr>
            <p:ph idx="1"/>
          </p:nvPr>
        </p:nvSpPr>
        <p:spPr>
          <a:xfrm>
            <a:off x="457200" y="1104900"/>
            <a:ext cx="8229600" cy="3466836"/>
          </a:xfrm>
        </p:spPr>
        <p:txBody>
          <a:bodyPr>
            <a:normAutofit fontScale="92500"/>
          </a:bodyPr>
          <a:lstStyle/>
          <a:p>
            <a:r>
              <a:rPr lang="en-US" sz="2100" dirty="0">
                <a:latin typeface="Calibri" panose="020F0502020204030204" pitchFamily="34" charset="0"/>
              </a:rPr>
              <a:t>Increase the faculty participation rate from the current 25% to 100%, ideally. </a:t>
            </a:r>
            <a:endParaRPr lang="en-US" sz="2100" dirty="0" smtClean="0">
              <a:latin typeface="Calibri" panose="020F0502020204030204" pitchFamily="34" charset="0"/>
            </a:endParaRPr>
          </a:p>
          <a:p>
            <a:pPr marL="0" indent="0">
              <a:buNone/>
            </a:pPr>
            <a:endParaRPr lang="en-US" sz="2100" dirty="0">
              <a:latin typeface="Calibri" panose="020F0502020204030204" pitchFamily="34" charset="0"/>
            </a:endParaRPr>
          </a:p>
          <a:p>
            <a:pPr marL="400050"/>
            <a:r>
              <a:rPr lang="en-US" sz="2100" dirty="0">
                <a:latin typeface="Calibri" panose="020F0502020204030204" pitchFamily="34" charset="0"/>
              </a:rPr>
              <a:t>Ensure that all publisher approved manuscripts are available for us to load into MDS. Given past experience, this will improve the success rate of posting articles from the current 50% to 75%.</a:t>
            </a:r>
          </a:p>
          <a:p>
            <a:pPr marL="528066"/>
            <a:endParaRPr lang="en-US" sz="2100" dirty="0">
              <a:latin typeface="Calibri" panose="020F0502020204030204" pitchFamily="34" charset="0"/>
            </a:endParaRPr>
          </a:p>
          <a:p>
            <a:pPr marL="400050"/>
            <a:r>
              <a:rPr lang="en-US" sz="2100" dirty="0">
                <a:latin typeface="Calibri" panose="020F0502020204030204" pitchFamily="34" charset="0"/>
              </a:rPr>
              <a:t>Definitely enhance MDS’s effectiveness in support of the mission of Marshall University and its faculty by offering innovative approaches to disseminate research, and enhance Marshall’s visibility, status, and public value</a:t>
            </a:r>
            <a:r>
              <a:rPr lang="en-US" sz="2100" dirty="0" smtClean="0">
                <a:latin typeface="Calibri" panose="020F0502020204030204" pitchFamily="34" charset="0"/>
              </a:rPr>
              <a:t>.</a:t>
            </a:r>
            <a:endParaRPr lang="en-US" sz="2100" dirty="0">
              <a:latin typeface="Calibri" panose="020F0502020204030204" pitchFamily="34" charset="0"/>
            </a:endParaRPr>
          </a:p>
        </p:txBody>
      </p:sp>
    </p:spTree>
    <p:extLst>
      <p:ext uri="{BB962C8B-B14F-4D97-AF65-F5344CB8AC3E}">
        <p14:creationId xmlns:p14="http://schemas.microsoft.com/office/powerpoint/2010/main" val="350762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Open Access Institutional Repository</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8700"/>
            <a:ext cx="8229600" cy="3581400"/>
          </a:xfrm>
        </p:spPr>
        <p:txBody>
          <a:bodyPr>
            <a:normAutofit/>
          </a:bodyPr>
          <a:lstStyle/>
          <a:p>
            <a:pPr marL="137160" indent="0">
              <a:buNone/>
            </a:pPr>
            <a:r>
              <a:rPr lang="en-US" sz="2300" dirty="0"/>
              <a:t>"... a university-based institutional repository is a set of services that a university offers to the members of its community for the management and dissemination of digital materials created by the institution and its community members. It is most essentially an organizational commitment to the stewardship of these digital materials, including long-term preservation where appropriate, as well as organization and access or distribution."  </a:t>
            </a:r>
          </a:p>
          <a:p>
            <a:pPr marL="137160" indent="0">
              <a:buNone/>
            </a:pPr>
            <a:r>
              <a:rPr lang="en-US" sz="2300" dirty="0"/>
              <a:t>                                                                        </a:t>
            </a:r>
            <a:r>
              <a:rPr lang="en-US" sz="2300" dirty="0" smtClean="0"/>
              <a:t>      </a:t>
            </a:r>
            <a:r>
              <a:rPr lang="en-US" sz="2300" dirty="0"/>
              <a:t>-- Clifford Lynch, 2003</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619500"/>
            <a:ext cx="1523999" cy="1129708"/>
          </a:xfrm>
          <a:prstGeom prst="rect">
            <a:avLst/>
          </a:prstGeom>
        </p:spPr>
      </p:pic>
    </p:spTree>
    <p:extLst>
      <p:ext uri="{BB962C8B-B14F-4D97-AF65-F5344CB8AC3E}">
        <p14:creationId xmlns:p14="http://schemas.microsoft.com/office/powerpoint/2010/main" val="302782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
            <a:ext cx="8229600" cy="800100"/>
          </a:xfrm>
        </p:spPr>
        <p:txBody>
          <a:bodyPr>
            <a:normAutofit/>
          </a:bodyPr>
          <a:lstStyle/>
          <a:p>
            <a:r>
              <a:rPr lang="en-US" sz="3200" b="1" dirty="0">
                <a:solidFill>
                  <a:srgbClr val="002060"/>
                </a:solidFill>
                <a:effectLst>
                  <a:outerShdw blurRad="38100" dist="38100" dir="2700000" algn="tl">
                    <a:srgbClr val="000000">
                      <a:alpha val="43137"/>
                    </a:srgbClr>
                  </a:outerShdw>
                </a:effectLst>
              </a:rPr>
              <a:t>How to Implement OA </a:t>
            </a:r>
            <a:r>
              <a:rPr lang="en-US" sz="3200" b="1" dirty="0" smtClean="0">
                <a:solidFill>
                  <a:srgbClr val="002060"/>
                </a:solidFill>
                <a:effectLst>
                  <a:outerShdw blurRad="38100" dist="38100" dir="2700000" algn="tl">
                    <a:srgbClr val="000000">
                      <a:alpha val="43137"/>
                    </a:srgbClr>
                  </a:outerShdw>
                </a:effectLst>
              </a:rPr>
              <a:t>Journal </a:t>
            </a:r>
            <a:r>
              <a:rPr lang="en-US" sz="3200" b="1" dirty="0">
                <a:solidFill>
                  <a:srgbClr val="002060"/>
                </a:solidFill>
                <a:effectLst>
                  <a:outerShdw blurRad="38100" dist="38100" dir="2700000" algn="tl">
                    <a:srgbClr val="000000">
                      <a:alpha val="43137"/>
                    </a:srgbClr>
                  </a:outerShdw>
                </a:effectLst>
              </a:rPr>
              <a:t>P</a:t>
            </a:r>
            <a:r>
              <a:rPr lang="en-US" sz="3200" b="1" dirty="0" smtClean="0">
                <a:solidFill>
                  <a:srgbClr val="002060"/>
                </a:solidFill>
                <a:effectLst>
                  <a:outerShdw blurRad="38100" dist="38100" dir="2700000" algn="tl">
                    <a:srgbClr val="000000">
                      <a:alpha val="43137"/>
                    </a:srgbClr>
                  </a:outerShdw>
                </a:effectLst>
              </a:rPr>
              <a:t>ublication</a:t>
            </a:r>
            <a:endParaRPr lang="en-US" sz="3200" dirty="0"/>
          </a:p>
        </p:txBody>
      </p:sp>
      <p:sp>
        <p:nvSpPr>
          <p:cNvPr id="3" name="Content Placeholder 2"/>
          <p:cNvSpPr>
            <a:spLocks noGrp="1"/>
          </p:cNvSpPr>
          <p:nvPr>
            <p:ph idx="1"/>
          </p:nvPr>
        </p:nvSpPr>
        <p:spPr>
          <a:xfrm>
            <a:off x="457200" y="952500"/>
            <a:ext cx="8229600" cy="3886200"/>
          </a:xfrm>
        </p:spPr>
        <p:txBody>
          <a:bodyPr>
            <a:normAutofit fontScale="40000" lnSpcReduction="20000"/>
          </a:bodyPr>
          <a:lstStyle/>
          <a:p>
            <a:pPr marL="137160" indent="0">
              <a:buNone/>
            </a:pPr>
            <a:r>
              <a:rPr lang="en-US" sz="4000" b="1" dirty="0">
                <a:effectLst>
                  <a:outerShdw blurRad="38100" dist="38100" dir="2700000" algn="tl">
                    <a:srgbClr val="000000">
                      <a:alpha val="43137"/>
                    </a:srgbClr>
                  </a:outerShdw>
                </a:effectLst>
              </a:rPr>
              <a:t>Library</a:t>
            </a:r>
          </a:p>
          <a:p>
            <a:r>
              <a:rPr lang="en-US" dirty="0"/>
              <a:t>Pay the platform </a:t>
            </a:r>
          </a:p>
          <a:p>
            <a:r>
              <a:rPr lang="en-US" dirty="0"/>
              <a:t>Provide technical support </a:t>
            </a:r>
          </a:p>
          <a:p>
            <a:r>
              <a:rPr lang="en-US" dirty="0"/>
              <a:t>Get ISSN </a:t>
            </a:r>
          </a:p>
          <a:p>
            <a:r>
              <a:rPr lang="en-US" dirty="0"/>
              <a:t>Provide the journal web site or assist for customized design</a:t>
            </a:r>
          </a:p>
          <a:p>
            <a:r>
              <a:rPr lang="en-US" dirty="0"/>
              <a:t>Pay &amp; Assign DOI (Digital Object Identifiers) for each article of your journal</a:t>
            </a:r>
          </a:p>
          <a:p>
            <a:r>
              <a:rPr lang="en-US" dirty="0"/>
              <a:t>Provide samples of journal’s aims, scope, copyright and polices</a:t>
            </a:r>
          </a:p>
          <a:p>
            <a:r>
              <a:rPr lang="en-US" dirty="0"/>
              <a:t>Provide training </a:t>
            </a:r>
          </a:p>
          <a:p>
            <a:r>
              <a:rPr lang="en-US" dirty="0"/>
              <a:t>Help marketing the journal</a:t>
            </a:r>
          </a:p>
          <a:p>
            <a:r>
              <a:rPr lang="en-US" dirty="0"/>
              <a:t>Help to identify database indexes &amp; submit to indexes</a:t>
            </a:r>
          </a:p>
          <a:p>
            <a:pPr marL="137160" indent="0">
              <a:buNone/>
            </a:pPr>
            <a:r>
              <a:rPr lang="en-US" sz="4000" b="1" dirty="0">
                <a:effectLst>
                  <a:outerShdw blurRad="38100" dist="38100" dir="2700000" algn="tl">
                    <a:srgbClr val="000000">
                      <a:alpha val="43137"/>
                    </a:srgbClr>
                  </a:outerShdw>
                </a:effectLst>
              </a:rPr>
              <a:t>School/College</a:t>
            </a:r>
          </a:p>
          <a:p>
            <a:pPr lvl="0"/>
            <a:r>
              <a:rPr lang="en-US" dirty="0"/>
              <a:t>Point Editor-in-Chief</a:t>
            </a:r>
          </a:p>
          <a:p>
            <a:pPr lvl="0"/>
            <a:r>
              <a:rPr lang="en-US" dirty="0"/>
              <a:t>Build editorial team &amp; Recruit editorial </a:t>
            </a:r>
            <a:r>
              <a:rPr lang="en-US" dirty="0" smtClean="0"/>
              <a:t>board (multiple universities work together)</a:t>
            </a:r>
            <a:endParaRPr lang="en-US" dirty="0"/>
          </a:p>
          <a:p>
            <a:pPr lvl="0"/>
            <a:r>
              <a:rPr lang="en-US" dirty="0"/>
              <a:t>Develop the journal’s aims, scope, copyright and polices</a:t>
            </a:r>
          </a:p>
          <a:p>
            <a:pPr lvl="0"/>
            <a:r>
              <a:rPr lang="en-US" dirty="0"/>
              <a:t>Quality control</a:t>
            </a:r>
          </a:p>
          <a:p>
            <a:pPr lvl="0"/>
            <a:r>
              <a:rPr lang="en-US" dirty="0"/>
              <a:t>Select peer reviews and manage the review process</a:t>
            </a:r>
          </a:p>
          <a:p>
            <a:pPr lvl="0"/>
            <a:r>
              <a:rPr lang="en-US" dirty="0"/>
              <a:t>Publish each issue electronically</a:t>
            </a:r>
          </a:p>
          <a:p>
            <a:pPr lvl="0"/>
            <a:r>
              <a:rPr lang="en-US" dirty="0"/>
              <a:t>Marketing the journal</a:t>
            </a:r>
          </a:p>
          <a:p>
            <a:endParaRPr lang="en-US" dirty="0"/>
          </a:p>
        </p:txBody>
      </p:sp>
    </p:spTree>
    <p:extLst>
      <p:ext uri="{BB962C8B-B14F-4D97-AF65-F5344CB8AC3E}">
        <p14:creationId xmlns:p14="http://schemas.microsoft.com/office/powerpoint/2010/main" val="1926900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42900"/>
            <a:ext cx="8229600" cy="685800"/>
          </a:xfrm>
        </p:spPr>
        <p:txBody>
          <a:bodyPr>
            <a:noAutofit/>
          </a:bodyPr>
          <a:lstStyle/>
          <a:p>
            <a:endParaRPr lang="en-US" dirty="0"/>
          </a:p>
        </p:txBody>
      </p:sp>
      <p:pic>
        <p:nvPicPr>
          <p:cNvPr id="5" name="Content Placeholder 4">
            <a:hlinkClick r:id="rId3"/>
          </p:cNvPr>
          <p:cNvPicPr>
            <a:picLocks noGrp="1" noChangeAspect="1"/>
          </p:cNvPicPr>
          <p:nvPr>
            <p:ph idx="1"/>
          </p:nvPr>
        </p:nvPicPr>
        <p:blipFill>
          <a:blip r:embed="rId4"/>
          <a:stretch>
            <a:fillRect/>
          </a:stretch>
        </p:blipFill>
        <p:spPr>
          <a:xfrm>
            <a:off x="990599" y="342900"/>
            <a:ext cx="7239001" cy="5372100"/>
          </a:xfrm>
          <a:prstGeom prst="rect">
            <a:avLst/>
          </a:prstGeom>
        </p:spPr>
      </p:pic>
    </p:spTree>
    <p:extLst>
      <p:ext uri="{BB962C8B-B14F-4D97-AF65-F5344CB8AC3E}">
        <p14:creationId xmlns:p14="http://schemas.microsoft.com/office/powerpoint/2010/main" val="1377136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3296"/>
                </a:solidFill>
                <a:effectLst>
                  <a:outerShdw blurRad="38100" dist="38100" dir="2700000" algn="tl">
                    <a:srgbClr val="000000">
                      <a:alpha val="43137"/>
                    </a:srgbClr>
                  </a:outerShdw>
                </a:effectLst>
              </a:rPr>
              <a:t>Journal Creation Strategies That Work</a:t>
            </a:r>
            <a:endParaRPr lang="en-US" sz="3200" b="1" dirty="0">
              <a:solidFill>
                <a:srgbClr val="00329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5900"/>
            <a:ext cx="8229600" cy="2933436"/>
          </a:xfrm>
        </p:spPr>
        <p:txBody>
          <a:bodyPr>
            <a:normAutofit fontScale="77500" lnSpcReduction="20000"/>
          </a:bodyPr>
          <a:lstStyle/>
          <a:p>
            <a:pPr lvl="0"/>
            <a:r>
              <a:rPr lang="en-US" dirty="0" smtClean="0"/>
              <a:t>Migrate an </a:t>
            </a:r>
            <a:r>
              <a:rPr lang="en-US" dirty="0"/>
              <a:t>existing journal to the </a:t>
            </a:r>
            <a:r>
              <a:rPr lang="en-US" dirty="0" smtClean="0"/>
              <a:t>IR </a:t>
            </a:r>
            <a:r>
              <a:rPr lang="en-US" dirty="0"/>
              <a:t>(</a:t>
            </a:r>
            <a:r>
              <a:rPr lang="en-US" i="1" dirty="0" err="1">
                <a:effectLst>
                  <a:outerShdw blurRad="38100" dist="38100" dir="2700000" algn="tl">
                    <a:srgbClr val="000000">
                      <a:alpha val="43137"/>
                    </a:srgbClr>
                  </a:outerShdw>
                </a:effectLst>
              </a:rPr>
              <a:t>Euscorpius</a:t>
            </a:r>
            <a:r>
              <a:rPr lang="en-US" dirty="0"/>
              <a:t>)</a:t>
            </a:r>
          </a:p>
          <a:p>
            <a:pPr lvl="0"/>
            <a:r>
              <a:rPr lang="en-US" dirty="0" smtClean="0"/>
              <a:t>Demonstrate OA publication </a:t>
            </a:r>
            <a:r>
              <a:rPr lang="en-US" dirty="0"/>
              <a:t>to interested departments (</a:t>
            </a:r>
            <a:r>
              <a:rPr lang="en-US" i="1" dirty="0">
                <a:effectLst>
                  <a:outerShdw blurRad="38100" dist="38100" dir="2700000" algn="tl">
                    <a:srgbClr val="000000">
                      <a:alpha val="43137"/>
                    </a:srgbClr>
                  </a:outerShdw>
                </a:effectLst>
              </a:rPr>
              <a:t>Marshall Journal of Medicine</a:t>
            </a:r>
            <a:r>
              <a:rPr lang="en-US" dirty="0"/>
              <a:t>)</a:t>
            </a:r>
          </a:p>
          <a:p>
            <a:pPr lvl="0"/>
            <a:r>
              <a:rPr lang="en-US" dirty="0"/>
              <a:t>H</a:t>
            </a:r>
            <a:r>
              <a:rPr lang="en-US" dirty="0" smtClean="0"/>
              <a:t>elp </a:t>
            </a:r>
            <a:r>
              <a:rPr lang="en-US" dirty="0"/>
              <a:t>to create a</a:t>
            </a:r>
            <a:r>
              <a:rPr lang="en-US" dirty="0" smtClean="0"/>
              <a:t> </a:t>
            </a:r>
            <a:r>
              <a:rPr lang="en-US" dirty="0"/>
              <a:t>journal free of charge (</a:t>
            </a:r>
            <a:r>
              <a:rPr lang="en-US" i="1" dirty="0">
                <a:effectLst>
                  <a:outerShdw blurRad="38100" dist="38100" dir="2700000" algn="tl">
                    <a:srgbClr val="000000">
                      <a:alpha val="43137"/>
                    </a:srgbClr>
                  </a:outerShdw>
                </a:effectLst>
              </a:rPr>
              <a:t>Sermon Studies</a:t>
            </a:r>
            <a:r>
              <a:rPr lang="en-US" dirty="0" smtClean="0"/>
              <a:t>)</a:t>
            </a:r>
          </a:p>
          <a:p>
            <a:pPr lvl="0"/>
            <a:r>
              <a:rPr lang="en-US" dirty="0"/>
              <a:t>H</a:t>
            </a:r>
            <a:r>
              <a:rPr lang="en-US" dirty="0" smtClean="0"/>
              <a:t>elp </a:t>
            </a:r>
            <a:r>
              <a:rPr lang="en-US" dirty="0"/>
              <a:t>to create and temporarily assist in maintenance of journal (</a:t>
            </a:r>
            <a:r>
              <a:rPr lang="en-US" i="1" dirty="0">
                <a:effectLst>
                  <a:outerShdw blurRad="38100" dist="38100" dir="2700000" algn="tl">
                    <a:srgbClr val="000000">
                      <a:alpha val="43137"/>
                    </a:srgbClr>
                  </a:outerShdw>
                </a:effectLst>
              </a:rPr>
              <a:t>Journal of Applied Digital Evidence</a:t>
            </a:r>
            <a:r>
              <a:rPr lang="en-US" dirty="0" smtClean="0"/>
              <a:t>)</a:t>
            </a:r>
          </a:p>
          <a:p>
            <a:pPr lvl="0"/>
            <a:r>
              <a:rPr lang="en-US" dirty="0" smtClean="0"/>
              <a:t>Word of mouth may convince others to publish</a:t>
            </a:r>
          </a:p>
          <a:p>
            <a:pPr marL="400050" lvl="1" indent="0">
              <a:buNone/>
            </a:pPr>
            <a:r>
              <a:rPr lang="en-US" dirty="0"/>
              <a:t>WV Criminal Justice Educators’ Association </a:t>
            </a:r>
            <a:r>
              <a:rPr lang="en-US" dirty="0" smtClean="0"/>
              <a:t>Journal</a:t>
            </a:r>
          </a:p>
          <a:p>
            <a:pPr lvl="0"/>
            <a:endParaRPr lang="en-US" dirty="0"/>
          </a:p>
          <a:p>
            <a:endParaRPr lang="en-US" dirty="0"/>
          </a:p>
        </p:txBody>
      </p:sp>
    </p:spTree>
    <p:extLst>
      <p:ext uri="{BB962C8B-B14F-4D97-AF65-F5344CB8AC3E}">
        <p14:creationId xmlns:p14="http://schemas.microsoft.com/office/powerpoint/2010/main" val="4196811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685800"/>
          </a:xfrm>
        </p:spPr>
        <p:txBody>
          <a:bodyPr>
            <a:normAutofit/>
          </a:bodyPr>
          <a:lstStyle/>
          <a:p>
            <a:r>
              <a:rPr lang="en-US" sz="3200" b="1" dirty="0">
                <a:solidFill>
                  <a:schemeClr val="tx2"/>
                </a:solidFill>
                <a:effectLst>
                  <a:outerShdw blurRad="38100" dist="38100" dir="2700000" algn="tl">
                    <a:srgbClr val="000000">
                      <a:alpha val="43137"/>
                    </a:srgbClr>
                  </a:outerShdw>
                </a:effectLst>
              </a:rPr>
              <a:t>Where do we go from here</a:t>
            </a:r>
            <a:r>
              <a:rPr lang="en-US" sz="3200" b="1" dirty="0" smtClean="0">
                <a:solidFill>
                  <a:schemeClr val="tx2"/>
                </a:solidFill>
                <a:effectLst>
                  <a:outerShdw blurRad="38100" dist="38100" dir="2700000" algn="tl">
                    <a:srgbClr val="000000">
                      <a:alpha val="43137"/>
                    </a:srgbClr>
                  </a:outerShdw>
                </a:effectLst>
              </a:rPr>
              <a:t>?</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57300"/>
            <a:ext cx="8229600" cy="3505200"/>
          </a:xfrm>
        </p:spPr>
        <p:txBody>
          <a:bodyPr>
            <a:normAutofit fontScale="92500" lnSpcReduction="10000"/>
          </a:bodyPr>
          <a:lstStyle/>
          <a:p>
            <a:r>
              <a:rPr lang="en-US" dirty="0"/>
              <a:t>Business Department has shown interest</a:t>
            </a:r>
          </a:p>
          <a:p>
            <a:r>
              <a:rPr lang="en-US" dirty="0"/>
              <a:t>The new Digital Humanities director is very interested in using the IR</a:t>
            </a:r>
          </a:p>
          <a:p>
            <a:r>
              <a:rPr lang="en-US" dirty="0"/>
              <a:t>Conference Proceedings</a:t>
            </a:r>
          </a:p>
          <a:p>
            <a:r>
              <a:rPr lang="en-US" dirty="0"/>
              <a:t>Newsletters</a:t>
            </a:r>
          </a:p>
          <a:p>
            <a:r>
              <a:rPr lang="en-US" dirty="0"/>
              <a:t>Student publications</a:t>
            </a:r>
          </a:p>
          <a:p>
            <a:r>
              <a:rPr lang="en-US" dirty="0"/>
              <a:t>Visual Arts Center</a:t>
            </a:r>
          </a:p>
          <a:p>
            <a:endParaRPr lang="en-US" dirty="0"/>
          </a:p>
        </p:txBody>
      </p:sp>
    </p:spTree>
    <p:extLst>
      <p:ext uri="{BB962C8B-B14F-4D97-AF65-F5344CB8AC3E}">
        <p14:creationId xmlns:p14="http://schemas.microsoft.com/office/powerpoint/2010/main" val="1512754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effectLst>
                  <a:outerShdw blurRad="38100" dist="38100" dir="2700000" algn="tl">
                    <a:srgbClr val="000000">
                      <a:alpha val="43137"/>
                    </a:srgbClr>
                  </a:outerShdw>
                </a:effectLst>
              </a:rPr>
              <a:t>OER (Open Educational </a:t>
            </a:r>
            <a:r>
              <a:rPr lang="en-US" sz="3200" b="1" dirty="0" smtClean="0">
                <a:solidFill>
                  <a:schemeClr val="tx2"/>
                </a:solidFill>
                <a:effectLst>
                  <a:outerShdw blurRad="38100" dist="38100" dir="2700000" algn="tl">
                    <a:srgbClr val="000000">
                      <a:alpha val="43137"/>
                    </a:srgbClr>
                  </a:outerShdw>
                </a:effectLst>
              </a:rPr>
              <a:t>Resources)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r>
              <a:rPr lang="en-US" b="1" dirty="0"/>
              <a:t>OER</a:t>
            </a:r>
            <a:r>
              <a:rPr lang="en-US" dirty="0"/>
              <a:t> are teaching, learning, and research resources that reside in the public domain or have been released under an intellectual property license that permits their free use and re-purposing by others. Open educational resources include full courses, course materials, modules, textbooks, streaming videos, tests, software, and any other tools, materials, or techniques used to support access to knowledge." (</a:t>
            </a:r>
            <a:r>
              <a:rPr lang="en-US" dirty="0">
                <a:hlinkClick r:id="rId3"/>
              </a:rPr>
              <a:t>The William and Flora Hewlett Foundation</a:t>
            </a:r>
            <a:r>
              <a:rPr lang="en-US" dirty="0"/>
              <a:t>)</a:t>
            </a:r>
          </a:p>
        </p:txBody>
      </p:sp>
    </p:spTree>
    <p:extLst>
      <p:ext uri="{BB962C8B-B14F-4D97-AF65-F5344CB8AC3E}">
        <p14:creationId xmlns:p14="http://schemas.microsoft.com/office/powerpoint/2010/main" val="3821436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153400" cy="533400"/>
          </a:xfrm>
        </p:spPr>
        <p:txBody>
          <a:bodyPr>
            <a:noAutofit/>
          </a:bodyPr>
          <a:lstStyle/>
          <a:p>
            <a:r>
              <a:rPr lang="en-US" sz="3200" b="1" dirty="0">
                <a:ln w="0"/>
                <a:solidFill>
                  <a:schemeClr val="tx2"/>
                </a:solidFill>
                <a:effectLst>
                  <a:outerShdw blurRad="38100" dist="38100" dir="2700000" algn="tl">
                    <a:srgbClr val="000000">
                      <a:alpha val="43137"/>
                    </a:srgbClr>
                  </a:outerShdw>
                </a:effectLst>
              </a:rPr>
              <a:t>Open Educational </a:t>
            </a:r>
            <a:r>
              <a:rPr lang="en-US" sz="3200" b="1" dirty="0" smtClean="0">
                <a:ln w="0"/>
                <a:solidFill>
                  <a:schemeClr val="tx2"/>
                </a:solidFill>
                <a:effectLst>
                  <a:outerShdw blurRad="38100" dist="38100" dir="2700000" algn="tl">
                    <a:srgbClr val="000000">
                      <a:alpha val="43137"/>
                    </a:srgbClr>
                  </a:outerShdw>
                </a:effectLst>
              </a:rPr>
              <a:t>Resources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1100"/>
            <a:ext cx="8229600" cy="3390636"/>
          </a:xfrm>
        </p:spPr>
        <p:txBody>
          <a:bodyPr>
            <a:normAutofit/>
          </a:bodyPr>
          <a:lstStyle/>
          <a:p>
            <a:pPr marL="0" indent="0">
              <a:buNone/>
            </a:pPr>
            <a:r>
              <a:rPr lang="en-US" sz="2000" dirty="0">
                <a:solidFill>
                  <a:srgbClr val="464646"/>
                </a:solidFill>
                <a:latin typeface="Calibri" panose="020F0502020204030204" pitchFamily="34" charset="0"/>
                <a:cs typeface="Calibri" panose="020F0502020204030204" pitchFamily="34" charset="0"/>
              </a:rPr>
              <a:t>Open Educational Resources (OER) are teaching, learning, and research materials in any medium that reside in the public domain or have been released under an open license that permits their free use and re-purposing by others</a:t>
            </a:r>
            <a:r>
              <a:rPr lang="en-US" sz="2000" dirty="0" smtClean="0">
                <a:solidFill>
                  <a:srgbClr val="464646"/>
                </a:solidFill>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3"/>
          <a:stretch>
            <a:fillRect/>
          </a:stretch>
        </p:blipFill>
        <p:spPr>
          <a:xfrm>
            <a:off x="813924" y="2476500"/>
            <a:ext cx="7872876" cy="2544412"/>
          </a:xfrm>
          <a:prstGeom prst="rect">
            <a:avLst/>
          </a:prstGeom>
        </p:spPr>
      </p:pic>
    </p:spTree>
    <p:extLst>
      <p:ext uri="{BB962C8B-B14F-4D97-AF65-F5344CB8AC3E}">
        <p14:creationId xmlns:p14="http://schemas.microsoft.com/office/powerpoint/2010/main" val="3689292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04900"/>
          </a:xfrm>
        </p:spPr>
        <p:txBody>
          <a:bodyPr>
            <a:normAutofit/>
          </a:bodyPr>
          <a:lstStyle/>
          <a:p>
            <a:r>
              <a:rPr lang="en-US" sz="3200" b="1" dirty="0" smtClean="0">
                <a:solidFill>
                  <a:srgbClr val="002060"/>
                </a:solidFill>
                <a:effectLst>
                  <a:outerShdw blurRad="38100" dist="38100" dir="2700000" algn="tl">
                    <a:srgbClr val="000000">
                      <a:alpha val="43137"/>
                    </a:srgbClr>
                  </a:outerShdw>
                </a:effectLst>
              </a:rPr>
              <a:t>Textbook</a:t>
            </a:r>
            <a:r>
              <a:rPr lang="en-US" sz="3100" b="1" dirty="0" smtClean="0">
                <a:solidFill>
                  <a:srgbClr val="002060"/>
                </a:solidFill>
                <a:effectLst>
                  <a:outerShdw blurRad="38100" dist="38100" dir="2700000" algn="tl">
                    <a:srgbClr val="000000">
                      <a:alpha val="43137"/>
                    </a:srgbClr>
                  </a:outerShdw>
                </a:effectLst>
              </a:rPr>
              <a:t> Cost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33500"/>
            <a:ext cx="8229600" cy="3276600"/>
          </a:xfrm>
        </p:spPr>
        <p:txBody>
          <a:bodyPr>
            <a:normAutofit fontScale="40000" lnSpcReduction="20000"/>
          </a:bodyPr>
          <a:lstStyle/>
          <a:p>
            <a:pPr marL="0" indent="0">
              <a:buNone/>
            </a:pPr>
            <a:r>
              <a:rPr lang="en-US" sz="3500" dirty="0" smtClean="0"/>
              <a:t>Textbook </a:t>
            </a:r>
            <a:r>
              <a:rPr lang="en-US" sz="3500" dirty="0"/>
              <a:t>costs are rising much faster than the rate of inflation</a:t>
            </a:r>
          </a:p>
          <a:p>
            <a:pPr>
              <a:lnSpc>
                <a:spcPct val="170000"/>
              </a:lnSpc>
            </a:pPr>
            <a:r>
              <a:rPr lang="en-US" sz="3500" dirty="0">
                <a:hlinkClick r:id="rId3"/>
              </a:rPr>
              <a:t>Bureau of Labor Statistics: College Textbook costs rose 88% between 2006 and 2016.</a:t>
            </a:r>
            <a:r>
              <a:rPr lang="en-US" sz="3500" dirty="0"/>
              <a:t> Bureau of Labor Statistics, U.S. Department of Labor, The Economics Daily, College tuition and fees increase 63 percent since January 2006. The Consumer Price Index rose by 21% during the same period</a:t>
            </a:r>
            <a:r>
              <a:rPr lang="en-US" sz="3500" dirty="0" smtClean="0"/>
              <a:t>.</a:t>
            </a:r>
            <a:endParaRPr lang="en-US" sz="3500" dirty="0"/>
          </a:p>
          <a:p>
            <a:pPr>
              <a:lnSpc>
                <a:spcPct val="170000"/>
              </a:lnSpc>
            </a:pPr>
            <a:r>
              <a:rPr lang="en-US" sz="3500" dirty="0">
                <a:hlinkClick r:id="rId4"/>
              </a:rPr>
              <a:t>"Government Accountability Office: College Textbooks" reports the cost of student textbooks rose 82% between 2002 and 2012.</a:t>
            </a:r>
            <a:r>
              <a:rPr lang="en-US" sz="3500" dirty="0"/>
              <a:t> Compare this to overall consumer prices that rose 28% in the same time period. (See chart on page 6 of Government Accountability Office: College Textbooks report</a:t>
            </a:r>
            <a:r>
              <a:rPr lang="en-US" sz="3500" dirty="0" smtClean="0"/>
              <a:t>.)</a:t>
            </a:r>
          </a:p>
          <a:p>
            <a:pPr>
              <a:lnSpc>
                <a:spcPct val="170000"/>
              </a:lnSpc>
            </a:pPr>
            <a:r>
              <a:rPr lang="en-US" sz="3500" dirty="0"/>
              <a:t>Over the past decade, the price of textbooks has risen more than four times the rate of inflation. As a result, the average student budgets over $1,200 on textbooks and supplies each year, according to the College Board.</a:t>
            </a:r>
          </a:p>
          <a:p>
            <a:pPr>
              <a:lnSpc>
                <a:spcPct val="170000"/>
              </a:lnSpc>
            </a:pPr>
            <a:endParaRPr lang="en-US" sz="2700" dirty="0"/>
          </a:p>
        </p:txBody>
      </p:sp>
    </p:spTree>
    <p:extLst>
      <p:ext uri="{BB962C8B-B14F-4D97-AF65-F5344CB8AC3E}">
        <p14:creationId xmlns:p14="http://schemas.microsoft.com/office/powerpoint/2010/main" val="1741886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04900"/>
          </a:xfrm>
        </p:spPr>
        <p:txBody>
          <a:bodyPr>
            <a:normAutofit/>
          </a:bodyPr>
          <a:lstStyle/>
          <a:p>
            <a:r>
              <a:rPr lang="en-US" sz="3200" b="1" dirty="0" smtClean="0">
                <a:solidFill>
                  <a:srgbClr val="002060"/>
                </a:solidFill>
                <a:effectLst>
                  <a:outerShdw blurRad="38100" dist="38100" dir="2700000" algn="tl">
                    <a:srgbClr val="000000">
                      <a:alpha val="43137"/>
                    </a:srgbClr>
                  </a:outerShdw>
                </a:effectLst>
              </a:rPr>
              <a:t>Textbook</a:t>
            </a:r>
            <a:r>
              <a:rPr lang="en-US" sz="3100" b="1" dirty="0" smtClean="0">
                <a:solidFill>
                  <a:srgbClr val="002060"/>
                </a:solidFill>
                <a:effectLst>
                  <a:outerShdw blurRad="38100" dist="38100" dir="2700000" algn="tl">
                    <a:srgbClr val="000000">
                      <a:alpha val="43137"/>
                    </a:srgbClr>
                  </a:outerShdw>
                </a:effectLst>
              </a:rPr>
              <a:t> Cost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33500"/>
            <a:ext cx="8229600" cy="3238236"/>
          </a:xfrm>
        </p:spPr>
        <p:txBody>
          <a:bodyPr>
            <a:normAutofit fontScale="47500" lnSpcReduction="20000"/>
          </a:bodyPr>
          <a:lstStyle/>
          <a:p>
            <a:r>
              <a:rPr lang="en-US" dirty="0"/>
              <a:t>Tuition and fees up 63% and textbook costs have risen 88% since January 2006</a:t>
            </a:r>
            <a:r>
              <a:rPr lang="en-US" sz="3600" dirty="0"/>
              <a:t> </a:t>
            </a:r>
          </a:p>
          <a:p>
            <a:endParaRPr lang="en-US" sz="1800" dirty="0"/>
          </a:p>
          <a:p>
            <a:r>
              <a:rPr lang="en-US" dirty="0"/>
              <a:t>Study found 65% of students opt out of buying textbooks</a:t>
            </a:r>
            <a:r>
              <a:rPr lang="en-US" sz="3600" dirty="0"/>
              <a:t/>
            </a:r>
            <a:br>
              <a:rPr lang="en-US" sz="3600" dirty="0"/>
            </a:br>
            <a:endParaRPr lang="en-US" sz="3600" dirty="0"/>
          </a:p>
          <a:p>
            <a:r>
              <a:rPr lang="en-US" dirty="0"/>
              <a:t>94% of them concerned their grades would suffer due to not purchasing the course textbook</a:t>
            </a:r>
            <a:r>
              <a:rPr lang="en-US" sz="3600" dirty="0"/>
              <a:t/>
            </a:r>
            <a:br>
              <a:rPr lang="en-US" sz="3600" dirty="0"/>
            </a:br>
            <a:endParaRPr lang="en-US" sz="3600" dirty="0"/>
          </a:p>
          <a:p>
            <a:r>
              <a:rPr lang="en-US" dirty="0"/>
              <a:t>48% of students said cost of textbooks affected how many and which class they took each semester</a:t>
            </a:r>
            <a:r>
              <a:rPr lang="en-US" sz="3600" dirty="0"/>
              <a:t/>
            </a:r>
            <a:br>
              <a:rPr lang="en-US" sz="3600" dirty="0"/>
            </a:br>
            <a:endParaRPr lang="en-US" sz="3600" dirty="0"/>
          </a:p>
          <a:p>
            <a:r>
              <a:rPr lang="en-US" dirty="0"/>
              <a:t>82% of students said free online access to textbooks would help them do “significantly better” in a course</a:t>
            </a:r>
          </a:p>
          <a:p>
            <a:pPr marL="0" indent="0">
              <a:buNone/>
            </a:pPr>
            <a:endParaRPr lang="en-US" sz="1800" dirty="0"/>
          </a:p>
          <a:p>
            <a:pPr marL="0" indent="0">
              <a:buNone/>
            </a:pPr>
            <a:r>
              <a:rPr lang="en-US" sz="2400" dirty="0"/>
              <a:t>(Sources: </a:t>
            </a:r>
            <a:r>
              <a:rPr lang="en-US" sz="2400" dirty="0">
                <a:hlinkClick r:id="rId3"/>
              </a:rPr>
              <a:t>Inside Higher Ed report</a:t>
            </a:r>
            <a:r>
              <a:rPr lang="en-US" sz="2400" dirty="0"/>
              <a:t>; US Bureau of Labor Statistics)</a:t>
            </a:r>
          </a:p>
        </p:txBody>
      </p:sp>
    </p:spTree>
    <p:extLst>
      <p:ext uri="{BB962C8B-B14F-4D97-AF65-F5344CB8AC3E}">
        <p14:creationId xmlns:p14="http://schemas.microsoft.com/office/powerpoint/2010/main" val="3894615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
            <a:ext cx="8229600" cy="952500"/>
          </a:xfrm>
        </p:spPr>
        <p:txBody>
          <a:bodyPr>
            <a:normAutofit/>
          </a:bodyPr>
          <a:lstStyle/>
          <a:p>
            <a:pPr>
              <a:lnSpc>
                <a:spcPts val="2400"/>
              </a:lnSpc>
            </a:pPr>
            <a:r>
              <a:rPr lang="en-US" sz="2000" dirty="0"/>
              <a:t>However, textbook affordability is a problem that college administrators, staff, faculty, and </a:t>
            </a:r>
            <a:r>
              <a:rPr lang="en-US" sz="2000" dirty="0" smtClean="0"/>
              <a:t>other</a:t>
            </a:r>
            <a:r>
              <a:rPr lang="en-US" sz="2000" dirty="0"/>
              <a:t> </a:t>
            </a:r>
            <a:r>
              <a:rPr lang="en-US" sz="2000" dirty="0" smtClean="0"/>
              <a:t>decision </a:t>
            </a:r>
            <a:r>
              <a:rPr lang="en-US" sz="2000" dirty="0"/>
              <a:t>makers can no longer </a:t>
            </a:r>
            <a:r>
              <a:rPr lang="en-US" sz="2000" dirty="0" smtClean="0"/>
              <a:t>ignore</a:t>
            </a:r>
            <a:endParaRPr lang="en-US" sz="2000" dirty="0"/>
          </a:p>
        </p:txBody>
      </p:sp>
      <p:pic>
        <p:nvPicPr>
          <p:cNvPr id="4" name="Content Placeholder 3"/>
          <p:cNvPicPr>
            <a:picLocks noGrp="1" noChangeAspect="1"/>
          </p:cNvPicPr>
          <p:nvPr>
            <p:ph idx="1"/>
          </p:nvPr>
        </p:nvPicPr>
        <p:blipFill>
          <a:blip r:embed="rId3"/>
          <a:stretch>
            <a:fillRect/>
          </a:stretch>
        </p:blipFill>
        <p:spPr>
          <a:xfrm>
            <a:off x="1971675" y="1638300"/>
            <a:ext cx="5200650" cy="2933700"/>
          </a:xfrm>
          <a:prstGeom prst="rect">
            <a:avLst/>
          </a:prstGeom>
        </p:spPr>
      </p:pic>
    </p:spTree>
    <p:extLst>
      <p:ext uri="{BB962C8B-B14F-4D97-AF65-F5344CB8AC3E}">
        <p14:creationId xmlns:p14="http://schemas.microsoft.com/office/powerpoint/2010/main" val="401691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effectLst>
                  <a:outerShdw blurRad="38100" dist="38100" dir="2700000" algn="tl">
                    <a:srgbClr val="000000">
                      <a:alpha val="43137"/>
                    </a:srgbClr>
                  </a:outerShdw>
                </a:effectLst>
                <a:ea typeface="Calibri"/>
                <a:cs typeface="Calibri"/>
                <a:sym typeface="Calibri"/>
              </a:rPr>
              <a:t>At University of Minnesota</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lgn="ctr">
              <a:spcBef>
                <a:spcPts val="0"/>
              </a:spcBef>
              <a:buClr>
                <a:srgbClr val="041636"/>
              </a:buClr>
              <a:buSzPct val="25000"/>
              <a:buNone/>
            </a:pPr>
            <a:r>
              <a:rPr lang="en-US" dirty="0">
                <a:solidFill>
                  <a:srgbClr val="041636"/>
                </a:solidFill>
                <a:ea typeface="Calibri"/>
                <a:cs typeface="Calibri"/>
                <a:sym typeface="Calibri"/>
              </a:rPr>
              <a:t>In 3+ years, 15 faculty have saved students nearly </a:t>
            </a:r>
            <a:endParaRPr lang="en-US" b="1" dirty="0">
              <a:solidFill>
                <a:srgbClr val="041636"/>
              </a:solidFill>
              <a:ea typeface="Calibri"/>
              <a:cs typeface="Calibri"/>
              <a:sym typeface="Calibri"/>
            </a:endParaRPr>
          </a:p>
          <a:p>
            <a:pPr marL="0" lvl="0" indent="0" algn="ctr">
              <a:spcBef>
                <a:spcPts val="720"/>
              </a:spcBef>
              <a:buClr>
                <a:srgbClr val="041636"/>
              </a:buClr>
              <a:buSzPct val="25000"/>
              <a:buNone/>
            </a:pPr>
            <a:r>
              <a:rPr lang="en-US" sz="4000" b="1" dirty="0">
                <a:solidFill>
                  <a:srgbClr val="041636"/>
                </a:solidFill>
                <a:ea typeface="Calibri"/>
                <a:cs typeface="Calibri"/>
                <a:sym typeface="Calibri"/>
              </a:rPr>
              <a:t>$600,000</a:t>
            </a:r>
          </a:p>
          <a:p>
            <a:endParaRPr lang="en-US" dirty="0"/>
          </a:p>
        </p:txBody>
      </p:sp>
    </p:spTree>
    <p:extLst>
      <p:ext uri="{BB962C8B-B14F-4D97-AF65-F5344CB8AC3E}">
        <p14:creationId xmlns:p14="http://schemas.microsoft.com/office/powerpoint/2010/main" val="66845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Open Access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04900"/>
            <a:ext cx="8229600" cy="3466836"/>
          </a:xfrm>
        </p:spPr>
        <p:txBody>
          <a:bodyPr>
            <a:normAutofit fontScale="85000" lnSpcReduction="10000"/>
          </a:bodyPr>
          <a:lstStyle/>
          <a:p>
            <a:pPr marL="0" indent="0">
              <a:buNone/>
            </a:pPr>
            <a:r>
              <a:rPr lang="en-US" dirty="0"/>
              <a:t>Open Access (OA) continues to gain momentum, present new opportunities, and is at the forefront of the open science movement. According to an analysis conducted by the European Commission of 2009-2016 Scopus </a:t>
            </a:r>
            <a:r>
              <a:rPr lang="en-US" dirty="0" smtClean="0"/>
              <a:t>data</a:t>
            </a:r>
            <a:r>
              <a:rPr lang="en-US" dirty="0"/>
              <a:t>:</a:t>
            </a:r>
            <a:endParaRPr lang="en-US" dirty="0" smtClean="0"/>
          </a:p>
          <a:p>
            <a:r>
              <a:rPr lang="en-US" dirty="0" smtClean="0"/>
              <a:t>30</a:t>
            </a:r>
            <a:r>
              <a:rPr lang="en-US" dirty="0"/>
              <a:t>% of research globally is published as open access. Switzerland has the highest OA publishing rates of 39</a:t>
            </a:r>
            <a:r>
              <a:rPr lang="en-US" dirty="0" smtClean="0"/>
              <a:t>%</a:t>
            </a:r>
          </a:p>
          <a:p>
            <a:r>
              <a:rPr lang="en-US" dirty="0" smtClean="0"/>
              <a:t>With </a:t>
            </a:r>
            <a:r>
              <a:rPr lang="en-US" dirty="0"/>
              <a:t>the UK and US at 36.1</a:t>
            </a:r>
            <a:r>
              <a:rPr lang="en-US" dirty="0" smtClean="0"/>
              <a:t>%</a:t>
            </a:r>
          </a:p>
          <a:p>
            <a:r>
              <a:rPr lang="en-US" dirty="0" smtClean="0"/>
              <a:t>Germany </a:t>
            </a:r>
            <a:r>
              <a:rPr lang="en-US" dirty="0"/>
              <a:t>at 30.8</a:t>
            </a:r>
            <a:r>
              <a:rPr lang="en-US" dirty="0" smtClean="0"/>
              <a:t>%</a:t>
            </a:r>
            <a:endParaRPr lang="en-US" dirty="0"/>
          </a:p>
        </p:txBody>
      </p:sp>
    </p:spTree>
    <p:extLst>
      <p:ext uri="{BB962C8B-B14F-4D97-AF65-F5344CB8AC3E}">
        <p14:creationId xmlns:p14="http://schemas.microsoft.com/office/powerpoint/2010/main" val="1872922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effectLst>
                  <a:outerShdw blurRad="38100" dist="38100" dir="2700000" algn="tl">
                    <a:srgbClr val="000000">
                      <a:alpha val="43137"/>
                    </a:srgbClr>
                  </a:outerShdw>
                </a:effectLst>
              </a:rPr>
              <a:t>Textbook Cost: Academic </a:t>
            </a:r>
            <a:r>
              <a:rPr lang="en-US" sz="3200" b="1" dirty="0">
                <a:solidFill>
                  <a:schemeClr val="tx2"/>
                </a:solidFill>
                <a:effectLst>
                  <a:outerShdw blurRad="38100" dist="38100" dir="2700000" algn="tl">
                    <a:srgbClr val="000000">
                      <a:alpha val="43137"/>
                    </a:srgbClr>
                  </a:outerShdw>
                </a:effectLst>
              </a:rPr>
              <a:t>I</a:t>
            </a:r>
            <a:r>
              <a:rPr lang="en-US" sz="3200" b="1" dirty="0" smtClean="0">
                <a:solidFill>
                  <a:schemeClr val="tx2"/>
                </a:solidFill>
                <a:effectLst>
                  <a:outerShdw blurRad="38100" dist="38100" dir="2700000" algn="tl">
                    <a:srgbClr val="000000">
                      <a:alpha val="43137"/>
                    </a:srgbClr>
                  </a:outerShdw>
                </a:effectLst>
              </a:rPr>
              <a:t>mpact</a:t>
            </a:r>
            <a:endParaRPr lang="en-US" sz="3200"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1295400" y="1447800"/>
            <a:ext cx="6400799" cy="3344706"/>
          </a:xfrm>
          <a:prstGeom prst="rect">
            <a:avLst/>
          </a:prstGeom>
        </p:spPr>
      </p:pic>
    </p:spTree>
    <p:extLst>
      <p:ext uri="{BB962C8B-B14F-4D97-AF65-F5344CB8AC3E}">
        <p14:creationId xmlns:p14="http://schemas.microsoft.com/office/powerpoint/2010/main" val="3183640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rmAutofit/>
          </a:bodyPr>
          <a:lstStyle/>
          <a:p>
            <a:r>
              <a:rPr lang="en-US" sz="2800" b="1" dirty="0" smtClean="0">
                <a:solidFill>
                  <a:schemeClr val="tx2"/>
                </a:solidFill>
                <a:effectLst>
                  <a:outerShdw blurRad="38100" dist="38100" dir="2700000" algn="tl">
                    <a:srgbClr val="000000">
                      <a:alpha val="43137"/>
                    </a:srgbClr>
                  </a:outerShdw>
                </a:effectLst>
              </a:rPr>
              <a:t>Open Textbooks Benefits</a:t>
            </a:r>
            <a:endParaRPr lang="en-US" sz="28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1100"/>
            <a:ext cx="8229600" cy="3390636"/>
          </a:xfrm>
        </p:spPr>
        <p:txBody>
          <a:bodyPr>
            <a:normAutofit fontScale="85000" lnSpcReduction="20000"/>
          </a:bodyPr>
          <a:lstStyle/>
          <a:p>
            <a:r>
              <a:rPr lang="en-US" dirty="0">
                <a:solidFill>
                  <a:schemeClr val="dk1"/>
                </a:solidFill>
                <a:ea typeface="Calibri"/>
                <a:cs typeface="Calibri"/>
                <a:sym typeface="Calibri"/>
              </a:rPr>
              <a:t>Allows higher education to take ownership of its content.</a:t>
            </a:r>
          </a:p>
          <a:p>
            <a:r>
              <a:rPr lang="en-US" dirty="0">
                <a:solidFill>
                  <a:schemeClr val="dk1"/>
                </a:solidFill>
                <a:ea typeface="Calibri"/>
                <a:cs typeface="Calibri"/>
                <a:sym typeface="Calibri"/>
              </a:rPr>
              <a:t>Sharing is scalable</a:t>
            </a:r>
            <a:r>
              <a:rPr lang="en-US" dirty="0" smtClean="0">
                <a:solidFill>
                  <a:schemeClr val="dk1"/>
                </a:solidFill>
                <a:ea typeface="Calibri"/>
                <a:cs typeface="Calibri"/>
                <a:sym typeface="Calibri"/>
              </a:rPr>
              <a:t>.</a:t>
            </a:r>
          </a:p>
          <a:p>
            <a:r>
              <a:rPr lang="en-US" dirty="0" smtClean="0">
                <a:solidFill>
                  <a:schemeClr val="dk1"/>
                </a:solidFill>
                <a:ea typeface="Calibri"/>
                <a:cs typeface="Calibri"/>
                <a:sym typeface="Calibri"/>
              </a:rPr>
              <a:t>Cost saving on textbook for student</a:t>
            </a:r>
          </a:p>
          <a:p>
            <a:r>
              <a:rPr lang="en-US" dirty="0" smtClean="0">
                <a:solidFill>
                  <a:schemeClr val="dk1"/>
                </a:solidFill>
                <a:ea typeface="Calibri"/>
                <a:cs typeface="Calibri"/>
                <a:sym typeface="Calibri"/>
              </a:rPr>
              <a:t>Flexibility: customize curriculum and instructional design and quickly updates</a:t>
            </a:r>
          </a:p>
          <a:p>
            <a:r>
              <a:rPr lang="en-US" dirty="0"/>
              <a:t>Open textbooks not only contribute to student academic success, but also offer faculty the chance to reclaim their courses based on their expertise.</a:t>
            </a:r>
          </a:p>
          <a:p>
            <a:endParaRPr lang="en-US" dirty="0">
              <a:solidFill>
                <a:schemeClr val="dk1"/>
              </a:solidFill>
              <a:ea typeface="Calibri"/>
              <a:cs typeface="Calibri"/>
              <a:sym typeface="Calibri"/>
            </a:endParaRPr>
          </a:p>
          <a:p>
            <a:endParaRPr lang="en-US" dirty="0"/>
          </a:p>
        </p:txBody>
      </p:sp>
    </p:spTree>
    <p:extLst>
      <p:ext uri="{BB962C8B-B14F-4D97-AF65-F5344CB8AC3E}">
        <p14:creationId xmlns:p14="http://schemas.microsoft.com/office/powerpoint/2010/main" val="615843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4572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Marshall Textbook </a:t>
            </a:r>
            <a:r>
              <a:rPr lang="en-US" sz="3200" b="1" dirty="0">
                <a:solidFill>
                  <a:schemeClr val="tx2"/>
                </a:solidFill>
                <a:effectLst>
                  <a:outerShdw blurRad="38100" dist="38100" dir="2700000" algn="tl">
                    <a:srgbClr val="000000">
                      <a:alpha val="43137"/>
                    </a:srgbClr>
                  </a:outerShdw>
                </a:effectLst>
              </a:rPr>
              <a:t>Loan Program </a:t>
            </a:r>
            <a:r>
              <a:rPr lang="en-US" sz="3200" b="1" dirty="0" smtClean="0">
                <a:solidFill>
                  <a:schemeClr val="tx2"/>
                </a:solidFill>
                <a:effectLst>
                  <a:outerShdw blurRad="38100" dist="38100" dir="2700000" algn="tl">
                    <a:srgbClr val="000000">
                      <a:alpha val="43137"/>
                    </a:srgbClr>
                  </a:outerShdw>
                </a:effectLst>
              </a:rPr>
              <a:t>(TBLP)</a:t>
            </a:r>
            <a:endParaRPr lang="en-US" sz="3200" b="1" dirty="0">
              <a:solidFill>
                <a:schemeClr val="tx2"/>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762000" y="1104900"/>
            <a:ext cx="7772400" cy="3810000"/>
          </a:xfrm>
          <a:prstGeom prst="rect">
            <a:avLst/>
          </a:prstGeom>
        </p:spPr>
      </p:pic>
    </p:spTree>
    <p:extLst>
      <p:ext uri="{BB962C8B-B14F-4D97-AF65-F5344CB8AC3E}">
        <p14:creationId xmlns:p14="http://schemas.microsoft.com/office/powerpoint/2010/main" val="4131221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609600"/>
          </a:xfrm>
        </p:spPr>
        <p:txBody>
          <a:bodyPr>
            <a:normAutofit/>
          </a:bodyPr>
          <a:lstStyle/>
          <a:p>
            <a:r>
              <a:rPr lang="en-US" sz="3200" b="1" dirty="0" smtClean="0">
                <a:solidFill>
                  <a:schemeClr val="tx2"/>
                </a:solidFill>
                <a:effectLst>
                  <a:outerShdw blurRad="38100" dist="38100" dir="2700000" algn="tl">
                    <a:srgbClr val="000000">
                      <a:alpha val="43137"/>
                    </a:srgbClr>
                  </a:outerShdw>
                </a:effectLst>
              </a:rPr>
              <a:t>Open Textbooks Projects @ Marshall</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1100"/>
            <a:ext cx="8229600" cy="3657600"/>
          </a:xfrm>
        </p:spPr>
        <p:txBody>
          <a:bodyPr>
            <a:normAutofit fontScale="92500" lnSpcReduction="10000"/>
          </a:bodyPr>
          <a:lstStyle/>
          <a:p>
            <a:r>
              <a:rPr lang="en-US" sz="2400" dirty="0" smtClean="0">
                <a:hlinkClick r:id="rId3"/>
              </a:rPr>
              <a:t>Marshall </a:t>
            </a:r>
            <a:r>
              <a:rPr lang="en-US" sz="2400" dirty="0">
                <a:hlinkClick r:id="rId3"/>
              </a:rPr>
              <a:t>University : an institution comes of age, 1837- </a:t>
            </a:r>
            <a:r>
              <a:rPr lang="en-US" sz="2400" dirty="0" smtClean="0">
                <a:hlinkClick r:id="rId3"/>
              </a:rPr>
              <a:t>1980</a:t>
            </a:r>
            <a:r>
              <a:rPr lang="en-US" sz="2400" dirty="0" smtClean="0"/>
              <a:t> *</a:t>
            </a:r>
            <a:endParaRPr lang="en-US" sz="2600" dirty="0" smtClean="0"/>
          </a:p>
          <a:p>
            <a:r>
              <a:rPr lang="en-US" sz="2600" dirty="0" smtClean="0"/>
              <a:t>Textbook Affordability (</a:t>
            </a:r>
            <a:r>
              <a:rPr lang="en-US" sz="2800" dirty="0"/>
              <a:t>Student Government Association (</a:t>
            </a:r>
            <a:r>
              <a:rPr lang="en-US" sz="2800" dirty="0" smtClean="0"/>
              <a:t>SGA)</a:t>
            </a:r>
            <a:endParaRPr lang="en-US" sz="2800" dirty="0"/>
          </a:p>
          <a:p>
            <a:pPr lvl="1">
              <a:buFont typeface="Arial" panose="020B0604020202020204" pitchFamily="34" charset="0"/>
              <a:buChar char="•"/>
            </a:pPr>
            <a:r>
              <a:rPr lang="en-US" sz="1600" dirty="0"/>
              <a:t>initiative to push for affordable textbooks.</a:t>
            </a:r>
          </a:p>
          <a:p>
            <a:pPr lvl="1">
              <a:buFont typeface="Arial" panose="020B0604020202020204" pitchFamily="34" charset="0"/>
              <a:buChar char="•"/>
            </a:pPr>
            <a:r>
              <a:rPr lang="en-US" sz="1600" dirty="0"/>
              <a:t>“A lot of students all across West Virginia are working on the issue of textbook affordability,” Barclay said. “This is a priority for the state and something that we will continue to work on, but we now have a substantial voice in the matter.” </a:t>
            </a:r>
          </a:p>
          <a:p>
            <a:pPr lvl="1">
              <a:buFont typeface="Arial" panose="020B0604020202020204" pitchFamily="34" charset="0"/>
              <a:buChar char="•"/>
            </a:pPr>
            <a:r>
              <a:rPr lang="en-US" sz="1600" dirty="0"/>
              <a:t>Met Marshall University Faculty Senate </a:t>
            </a:r>
          </a:p>
          <a:p>
            <a:pPr lvl="1">
              <a:buFont typeface="Arial" panose="020B0604020202020204" pitchFamily="34" charset="0"/>
              <a:buChar char="•"/>
            </a:pPr>
            <a:r>
              <a:rPr lang="en-US" sz="1600" dirty="0"/>
              <a:t>Will meet with President Jerry Gilbert and Provost Jaime Taylor within the upcoming weeks in order to refine their ideas for textbook affordability. </a:t>
            </a:r>
          </a:p>
          <a:p>
            <a:pPr lvl="1">
              <a:buFont typeface="Arial" panose="020B0604020202020204" pitchFamily="34" charset="0"/>
              <a:buChar char="•"/>
            </a:pPr>
            <a:r>
              <a:rPr lang="en-US" sz="1600" dirty="0"/>
              <a:t>Goal: encourage faculty and professors to utilize affordable materials for their classes</a:t>
            </a:r>
            <a:r>
              <a:rPr lang="en-US" sz="1600" dirty="0" smtClean="0"/>
              <a:t>.</a:t>
            </a:r>
            <a:endParaRPr lang="en-US" sz="2600" dirty="0"/>
          </a:p>
          <a:p>
            <a:r>
              <a:rPr lang="en-US" sz="2600" dirty="0" smtClean="0"/>
              <a:t>Join Open Textbook </a:t>
            </a:r>
            <a:r>
              <a:rPr lang="en-US" sz="2600" dirty="0"/>
              <a:t>Network (OTN)</a:t>
            </a:r>
          </a:p>
          <a:p>
            <a:endParaRPr lang="en-US" dirty="0" smtClean="0"/>
          </a:p>
          <a:p>
            <a:endParaRPr lang="en-US" dirty="0"/>
          </a:p>
        </p:txBody>
      </p:sp>
    </p:spTree>
    <p:extLst>
      <p:ext uri="{BB962C8B-B14F-4D97-AF65-F5344CB8AC3E}">
        <p14:creationId xmlns:p14="http://schemas.microsoft.com/office/powerpoint/2010/main" val="901843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62000"/>
          </a:xfrm>
        </p:spPr>
        <p:txBody>
          <a:bodyPr>
            <a:normAutofit/>
          </a:bodyPr>
          <a:lstStyle/>
          <a:p>
            <a:r>
              <a:rPr lang="en-US" sz="3600" b="1" dirty="0">
                <a:solidFill>
                  <a:schemeClr val="tx2"/>
                </a:solidFill>
                <a:effectLst>
                  <a:outerShdw blurRad="38100" dist="38100" dir="2700000" algn="tl">
                    <a:srgbClr val="000000">
                      <a:alpha val="43137"/>
                    </a:srgbClr>
                  </a:outerShdw>
                </a:effectLst>
              </a:rPr>
              <a:t>Open Textbook Network (OTN</a:t>
            </a:r>
            <a:r>
              <a:rPr lang="en-US" sz="3600" b="1" dirty="0" smtClean="0">
                <a:solidFill>
                  <a:schemeClr val="tx2"/>
                </a:solidFill>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nvPr>
        </p:nvSpPr>
        <p:spPr>
          <a:xfrm>
            <a:off x="457200" y="1104900"/>
            <a:ext cx="8229600" cy="3581400"/>
          </a:xfrm>
        </p:spPr>
        <p:txBody>
          <a:bodyPr>
            <a:normAutofit fontScale="92500" lnSpcReduction="20000"/>
          </a:bodyPr>
          <a:lstStyle/>
          <a:p>
            <a:r>
              <a:rPr lang="en-US" sz="2000" dirty="0"/>
              <a:t>The Open Textbook Network (OTN) is an alliance of 800 institutions </a:t>
            </a:r>
            <a:r>
              <a:rPr lang="en-US" sz="2000" dirty="0" smtClean="0"/>
              <a:t>working together </a:t>
            </a:r>
            <a:r>
              <a:rPr lang="en-US" sz="2000" dirty="0"/>
              <a:t>to advance open education, locally and nationally</a:t>
            </a:r>
            <a:r>
              <a:rPr lang="en-US" sz="2000" dirty="0" smtClean="0"/>
              <a:t>.</a:t>
            </a:r>
          </a:p>
          <a:p>
            <a:r>
              <a:rPr lang="en-US" sz="2000" dirty="0"/>
              <a:t>The OTN manages the </a:t>
            </a:r>
            <a:r>
              <a:rPr lang="en-US" sz="2000" dirty="0">
                <a:hlinkClick r:id="rId3"/>
              </a:rPr>
              <a:t>Open Textbook Library </a:t>
            </a:r>
            <a:r>
              <a:rPr lang="en-US" sz="2000" dirty="0"/>
              <a:t>- a </a:t>
            </a:r>
            <a:r>
              <a:rPr lang="en-US" sz="2000" dirty="0" smtClean="0"/>
              <a:t>premier and </a:t>
            </a:r>
            <a:r>
              <a:rPr lang="en-US" sz="2000" dirty="0"/>
              <a:t>comprehensive catalog of open textbooks that contains over 500 open textbooks </a:t>
            </a:r>
            <a:r>
              <a:rPr lang="en-US" sz="2000" dirty="0" smtClean="0"/>
              <a:t>and over </a:t>
            </a:r>
            <a:r>
              <a:rPr lang="en-US" sz="2000" dirty="0"/>
              <a:t>3000 faculty reviews of the books. (</a:t>
            </a:r>
            <a:r>
              <a:rPr lang="en-US" sz="2000" dirty="0">
                <a:hlinkClick r:id="rId3"/>
              </a:rPr>
              <a:t>http://open.umn.edu/opentextbooks</a:t>
            </a:r>
            <a:r>
              <a:rPr lang="en-US" sz="2000" dirty="0" smtClean="0">
                <a:hlinkClick r:id="rId3"/>
              </a:rPr>
              <a:t>/</a:t>
            </a:r>
            <a:r>
              <a:rPr lang="en-US" sz="2000" dirty="0" smtClean="0"/>
              <a:t>)</a:t>
            </a:r>
          </a:p>
          <a:p>
            <a:pPr lvl="1"/>
            <a:r>
              <a:rPr lang="en-US" sz="1600" dirty="0"/>
              <a:t>Open textbooks have been funded, published, and licensed to be freely used, adapted, and distributed. </a:t>
            </a:r>
          </a:p>
          <a:p>
            <a:pPr lvl="1"/>
            <a:r>
              <a:rPr lang="en-US" sz="1600" dirty="0"/>
              <a:t>Free for downloading</a:t>
            </a:r>
          </a:p>
          <a:p>
            <a:pPr lvl="1"/>
            <a:r>
              <a:rPr lang="en-US" sz="1600" dirty="0"/>
              <a:t>Low cost for printing </a:t>
            </a:r>
            <a:endParaRPr lang="en-US" sz="2000" dirty="0"/>
          </a:p>
          <a:p>
            <a:r>
              <a:rPr lang="en-US" sz="2000" dirty="0" smtClean="0"/>
              <a:t>Faculty workshop</a:t>
            </a:r>
          </a:p>
          <a:p>
            <a:r>
              <a:rPr lang="en-US" sz="2000" dirty="0" smtClean="0"/>
              <a:t>Scholarly Communication and Open Educational Resources Librarian</a:t>
            </a:r>
          </a:p>
          <a:p>
            <a:r>
              <a:rPr lang="en-US" sz="2000" dirty="0" smtClean="0"/>
              <a:t>Campus partners: Student Government Association, </a:t>
            </a:r>
            <a:r>
              <a:rPr lang="en-US" sz="2000" dirty="0">
                <a:hlinkClick r:id="rId4"/>
              </a:rPr>
              <a:t>Center for Teaching and </a:t>
            </a:r>
            <a:r>
              <a:rPr lang="en-US" sz="2000" dirty="0" smtClean="0">
                <a:hlinkClick r:id="rId4"/>
              </a:rPr>
              <a:t>Learning</a:t>
            </a:r>
            <a:r>
              <a:rPr lang="en-US" sz="2000" dirty="0" smtClean="0"/>
              <a:t>, Online </a:t>
            </a:r>
            <a:r>
              <a:rPr lang="en-US" sz="2000" dirty="0"/>
              <a:t>L</a:t>
            </a:r>
            <a:r>
              <a:rPr lang="en-US" sz="2000" dirty="0" smtClean="0"/>
              <a:t>earning/Instructional Design &amp; University Libraries</a:t>
            </a:r>
            <a:endParaRPr lang="en-US" sz="2000" dirty="0"/>
          </a:p>
        </p:txBody>
      </p:sp>
    </p:spTree>
    <p:extLst>
      <p:ext uri="{BB962C8B-B14F-4D97-AF65-F5344CB8AC3E}">
        <p14:creationId xmlns:p14="http://schemas.microsoft.com/office/powerpoint/2010/main" val="2711225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369051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33400"/>
          </a:xfrm>
        </p:spPr>
        <p:txBody>
          <a:bodyPr>
            <a:normAutofit fontScale="90000"/>
          </a:bodyPr>
          <a:lstStyle/>
          <a:p>
            <a:r>
              <a:rPr lang="en-US" sz="3200" b="1" dirty="0" smtClean="0">
                <a:solidFill>
                  <a:schemeClr val="tx2"/>
                </a:solidFill>
                <a:effectLst>
                  <a:outerShdw blurRad="38100" dist="38100" dir="2700000" algn="tl">
                    <a:srgbClr val="000000">
                      <a:alpha val="43137"/>
                    </a:srgbClr>
                  </a:outerShdw>
                </a:effectLst>
              </a:rPr>
              <a:t>OER in Digital Commons</a:t>
            </a:r>
            <a:endParaRPr lang="en-US" sz="3200" b="1" dirty="0">
              <a:solidFill>
                <a:schemeClr val="tx2"/>
              </a:solidFill>
              <a:effectLst>
                <a:outerShdw blurRad="38100" dist="38100" dir="2700000" algn="tl">
                  <a:srgbClr val="000000">
                    <a:alpha val="43137"/>
                  </a:srgbClr>
                </a:outerShdw>
              </a:effectLst>
            </a:endParaRPr>
          </a:p>
        </p:txBody>
      </p:sp>
      <p:pic>
        <p:nvPicPr>
          <p:cNvPr id="4" name="Content Placeholder 3">
            <a:hlinkClick r:id="rId3"/>
          </p:cNvPr>
          <p:cNvPicPr>
            <a:picLocks noGrp="1" noChangeAspect="1"/>
          </p:cNvPicPr>
          <p:nvPr>
            <p:ph idx="1"/>
          </p:nvPr>
        </p:nvPicPr>
        <p:blipFill>
          <a:blip r:embed="rId4"/>
          <a:stretch>
            <a:fillRect/>
          </a:stretch>
        </p:blipFill>
        <p:spPr>
          <a:xfrm>
            <a:off x="1828801" y="876300"/>
            <a:ext cx="5562600" cy="3886200"/>
          </a:xfrm>
          <a:prstGeom prst="rect">
            <a:avLst/>
          </a:prstGeom>
        </p:spPr>
      </p:pic>
    </p:spTree>
    <p:extLst>
      <p:ext uri="{BB962C8B-B14F-4D97-AF65-F5344CB8AC3E}">
        <p14:creationId xmlns:p14="http://schemas.microsoft.com/office/powerpoint/2010/main" val="1215304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762000"/>
          </a:xfrm>
        </p:spPr>
        <p:txBody>
          <a:bodyPr>
            <a:normAutofit/>
          </a:bodyPr>
          <a:lstStyle/>
          <a:p>
            <a:r>
              <a:rPr lang="en-US" sz="3200" b="1" dirty="0" smtClean="0">
                <a:solidFill>
                  <a:schemeClr val="tx2"/>
                </a:solidFill>
                <a:effectLst>
                  <a:outerShdw blurRad="38100" dist="38100" dir="2700000" algn="tl">
                    <a:srgbClr val="000000">
                      <a:alpha val="43137"/>
                    </a:srgbClr>
                  </a:outerShdw>
                </a:effectLst>
              </a:rPr>
              <a:t>Definitions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04900"/>
            <a:ext cx="8229600" cy="3466836"/>
          </a:xfrm>
        </p:spPr>
        <p:txBody>
          <a:bodyPr>
            <a:noAutofit/>
          </a:bodyPr>
          <a:lstStyle/>
          <a:p>
            <a:r>
              <a:rPr lang="en-US" sz="1600" dirty="0"/>
              <a:t>Traditional textbook- a printed text, peer-reviewed and faculty-written, that is published </a:t>
            </a:r>
            <a:r>
              <a:rPr lang="en-US" sz="1600" dirty="0" smtClean="0"/>
              <a:t>under closed </a:t>
            </a:r>
            <a:r>
              <a:rPr lang="en-US" sz="1600" dirty="0"/>
              <a:t>copyright. This is the basic product that has dominated course materials lists for </a:t>
            </a:r>
            <a:r>
              <a:rPr lang="en-US" sz="1600" dirty="0" smtClean="0"/>
              <a:t>decades, and </a:t>
            </a:r>
            <a:r>
              <a:rPr lang="en-US" sz="1600" dirty="0"/>
              <a:t>is published by an academic press or one of the large commercial publishers like Pearson.</a:t>
            </a:r>
            <a:endParaRPr lang="en-US" sz="1600" dirty="0" smtClean="0"/>
          </a:p>
          <a:p>
            <a:r>
              <a:rPr lang="en-US" sz="1600" dirty="0" smtClean="0"/>
              <a:t>Open </a:t>
            </a:r>
            <a:r>
              <a:rPr lang="en-US" sz="1600" dirty="0"/>
              <a:t>textbook- a peer-reviewed and faculty-written text that is published under open </a:t>
            </a:r>
            <a:r>
              <a:rPr lang="en-US" sz="1600" dirty="0" smtClean="0"/>
              <a:t>copyright and </a:t>
            </a:r>
            <a:r>
              <a:rPr lang="en-US" sz="1600" dirty="0"/>
              <a:t>freely accessible online. The open license means that anyone can freely download, edit, </a:t>
            </a:r>
            <a:r>
              <a:rPr lang="en-US" sz="1600" dirty="0" smtClean="0"/>
              <a:t>and share </a:t>
            </a:r>
            <a:r>
              <a:rPr lang="en-US" sz="1600" dirty="0"/>
              <a:t>the content with attribution to the original author. </a:t>
            </a:r>
            <a:r>
              <a:rPr lang="en-US" sz="1600" dirty="0" err="1"/>
              <a:t>OpenStax</a:t>
            </a:r>
            <a:r>
              <a:rPr lang="en-US" sz="1600" dirty="0"/>
              <a:t>, based at Rice University, is </a:t>
            </a:r>
            <a:r>
              <a:rPr lang="en-US" sz="1600" dirty="0" smtClean="0"/>
              <a:t>a popular </a:t>
            </a:r>
            <a:r>
              <a:rPr lang="en-US" sz="1600" dirty="0"/>
              <a:t>publisher of open textbooks</a:t>
            </a:r>
            <a:r>
              <a:rPr lang="en-US" sz="1600" dirty="0" smtClean="0"/>
              <a:t>.</a:t>
            </a:r>
          </a:p>
          <a:p>
            <a:r>
              <a:rPr lang="en-US" sz="1600" dirty="0"/>
              <a:t>Open educational resource (OER)- as defined by the Hewlett Foundation, OER are “</a:t>
            </a:r>
            <a:r>
              <a:rPr lang="en-US" sz="1600" dirty="0" smtClean="0"/>
              <a:t>teaching, learning</a:t>
            </a:r>
            <a:r>
              <a:rPr lang="en-US" sz="1600" dirty="0"/>
              <a:t>, and research resources that reside in the public domain or have been released under </a:t>
            </a:r>
            <a:r>
              <a:rPr lang="en-US" sz="1600" dirty="0" smtClean="0"/>
              <a:t>an intellectual </a:t>
            </a:r>
            <a:r>
              <a:rPr lang="en-US" sz="1600" dirty="0"/>
              <a:t>property license that permits their free use and re-purposing by others. </a:t>
            </a:r>
            <a:r>
              <a:rPr lang="en-US" sz="1600" dirty="0" smtClean="0"/>
              <a:t>Open educational </a:t>
            </a:r>
            <a:r>
              <a:rPr lang="en-US" sz="1600" dirty="0"/>
              <a:t>resources include full courses, course materials, modules, textbooks, </a:t>
            </a:r>
            <a:r>
              <a:rPr lang="en-US" sz="1600" dirty="0" smtClean="0"/>
              <a:t>streaming videos</a:t>
            </a:r>
            <a:r>
              <a:rPr lang="en-US" sz="1600" dirty="0"/>
              <a:t>, tests, software, and any other tools, materials, or techniques used to support access </a:t>
            </a:r>
            <a:r>
              <a:rPr lang="en-US" sz="1600" dirty="0" smtClean="0"/>
              <a:t>to knowledge</a:t>
            </a:r>
            <a:r>
              <a:rPr lang="en-US" sz="1600" dirty="0"/>
              <a:t>.”</a:t>
            </a:r>
          </a:p>
        </p:txBody>
      </p:sp>
    </p:spTree>
    <p:extLst>
      <p:ext uri="{BB962C8B-B14F-4D97-AF65-F5344CB8AC3E}">
        <p14:creationId xmlns:p14="http://schemas.microsoft.com/office/powerpoint/2010/main" val="303647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143000"/>
          </a:xfrm>
        </p:spPr>
        <p:txBody>
          <a:bodyPr>
            <a:normAutofit fontScale="90000"/>
          </a:bodyPr>
          <a:lstStyle/>
          <a:p>
            <a:r>
              <a:rPr lang="en-US" sz="3600" b="1" dirty="0">
                <a:solidFill>
                  <a:schemeClr val="tx2"/>
                </a:solidFill>
                <a:effectLst>
                  <a:outerShdw blurRad="38100" dist="38100" dir="2700000" algn="tl">
                    <a:srgbClr val="000000">
                      <a:alpha val="43137"/>
                    </a:srgbClr>
                  </a:outerShdw>
                </a:effectLst>
              </a:rPr>
              <a:t>The </a:t>
            </a:r>
            <a:r>
              <a:rPr lang="en-US" sz="3600" b="1" dirty="0" smtClean="0">
                <a:solidFill>
                  <a:schemeClr val="tx2"/>
                </a:solidFill>
                <a:effectLst>
                  <a:outerShdw blurRad="38100" dist="38100" dir="2700000" algn="tl">
                    <a:srgbClr val="000000">
                      <a:alpha val="43137"/>
                    </a:srgbClr>
                  </a:outerShdw>
                </a:effectLst>
              </a:rPr>
              <a:t>Relationship </a:t>
            </a:r>
            <a:r>
              <a:rPr lang="en-US" sz="3600" b="1" dirty="0">
                <a:solidFill>
                  <a:schemeClr val="tx2"/>
                </a:solidFill>
                <a:effectLst>
                  <a:outerShdw blurRad="38100" dist="38100" dir="2700000" algn="tl">
                    <a:srgbClr val="000000">
                      <a:alpha val="43137"/>
                    </a:srgbClr>
                  </a:outerShdw>
                </a:effectLst>
              </a:rPr>
              <a:t>between Open Access and Open Education </a:t>
            </a:r>
            <a:r>
              <a:rPr lang="en-US" sz="3600" b="1" dirty="0" smtClean="0">
                <a:solidFill>
                  <a:schemeClr val="tx2"/>
                </a:solidFill>
                <a:effectLst>
                  <a:outerShdw blurRad="38100" dist="38100" dir="2700000" algn="tl">
                    <a:srgbClr val="000000">
                      <a:alpha val="43137"/>
                    </a:srgbClr>
                  </a:outerShdw>
                </a:effectLst>
              </a:rPr>
              <a:t>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definition of Open Access is intuitive, but not all OA is created equal. Those with CC Licenses may be reposted, but many OA articles may not be reposted (e.g. Elsevier, Taylor &amp; Francis, et al.) </a:t>
            </a:r>
          </a:p>
          <a:p>
            <a:r>
              <a:rPr lang="en-US" dirty="0"/>
              <a:t>Open Education "...is the simple and powerful idea that the world’s knowledge is a public good and that technology in general and the Web in particular provide an extraordinary opportunity for everyone to share, use, and reuse knowledge." —</a:t>
            </a:r>
            <a:r>
              <a:rPr lang="en-US" u="sng" dirty="0">
                <a:hlinkClick r:id="rId2"/>
              </a:rPr>
              <a:t>The William and Flora Hewlett Foundation</a:t>
            </a:r>
            <a:endParaRPr lang="en-US" dirty="0"/>
          </a:p>
          <a:p>
            <a:endParaRPr lang="en-US" dirty="0"/>
          </a:p>
        </p:txBody>
      </p:sp>
    </p:spTree>
    <p:extLst>
      <p:ext uri="{BB962C8B-B14F-4D97-AF65-F5344CB8AC3E}">
        <p14:creationId xmlns:p14="http://schemas.microsoft.com/office/powerpoint/2010/main" val="1134250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OER(Open Educational Resources)</a:t>
            </a:r>
            <a:endParaRPr lang="en-US" dirty="0"/>
          </a:p>
        </p:txBody>
      </p:sp>
      <p:sp>
        <p:nvSpPr>
          <p:cNvPr id="3" name="Content Placeholder 2"/>
          <p:cNvSpPr>
            <a:spLocks noGrp="1"/>
          </p:cNvSpPr>
          <p:nvPr>
            <p:ph idx="1"/>
          </p:nvPr>
        </p:nvSpPr>
        <p:spPr>
          <a:xfrm>
            <a:off x="457200" y="1333500"/>
            <a:ext cx="8229600" cy="2933436"/>
          </a:xfrm>
        </p:spPr>
        <p:txBody>
          <a:bodyPr>
            <a:normAutofit/>
          </a:bodyPr>
          <a:lstStyle/>
          <a:p>
            <a:pPr marL="285750" indent="-285750"/>
            <a:r>
              <a:rPr lang="en-US" sz="2800" b="1" dirty="0">
                <a:solidFill>
                  <a:srgbClr val="002060"/>
                </a:solidFill>
                <a:latin typeface="+mj-lt"/>
              </a:rPr>
              <a:t>OER = free + </a:t>
            </a:r>
            <a:r>
              <a:rPr lang="en-US" sz="2800" b="1" dirty="0" smtClean="0">
                <a:solidFill>
                  <a:srgbClr val="002060"/>
                </a:solidFill>
                <a:latin typeface="+mj-lt"/>
              </a:rPr>
              <a:t>freedom to do </a:t>
            </a:r>
            <a:r>
              <a:rPr lang="en-US" sz="2800" b="1" dirty="0">
                <a:solidFill>
                  <a:srgbClr val="002060"/>
                </a:solidFill>
                <a:latin typeface="+mj-lt"/>
              </a:rPr>
              <a:t>the 5 R’s</a:t>
            </a:r>
          </a:p>
          <a:p>
            <a:pPr marL="685800" lvl="1"/>
            <a:r>
              <a:rPr lang="fr-FR" dirty="0" err="1" smtClean="0">
                <a:solidFill>
                  <a:srgbClr val="002060"/>
                </a:solidFill>
                <a:latin typeface="+mj-lt"/>
                <a:cs typeface="Arial" panose="020B0604020202020204" pitchFamily="34" charset="0"/>
              </a:rPr>
              <a:t>Retain</a:t>
            </a:r>
            <a:endParaRPr lang="fr-FR" dirty="0">
              <a:solidFill>
                <a:srgbClr val="002060"/>
              </a:solidFill>
              <a:latin typeface="+mj-lt"/>
              <a:cs typeface="Arial" panose="020B0604020202020204" pitchFamily="34" charset="0"/>
            </a:endParaRPr>
          </a:p>
          <a:p>
            <a:pPr marL="685800" lvl="1">
              <a:spcBef>
                <a:spcPts val="0"/>
              </a:spcBef>
            </a:pPr>
            <a:r>
              <a:rPr lang="fr-FR" dirty="0" err="1">
                <a:solidFill>
                  <a:srgbClr val="002060"/>
                </a:solidFill>
                <a:latin typeface="+mj-lt"/>
                <a:cs typeface="Arial" panose="020B0604020202020204" pitchFamily="34" charset="0"/>
              </a:rPr>
              <a:t>Reuse</a:t>
            </a:r>
            <a:endParaRPr lang="fr-FR" dirty="0">
              <a:solidFill>
                <a:srgbClr val="002060"/>
              </a:solidFill>
              <a:latin typeface="+mj-lt"/>
              <a:cs typeface="Arial" panose="020B0604020202020204" pitchFamily="34" charset="0"/>
            </a:endParaRPr>
          </a:p>
          <a:p>
            <a:pPr marL="685800" lvl="1">
              <a:spcBef>
                <a:spcPts val="0"/>
              </a:spcBef>
            </a:pPr>
            <a:r>
              <a:rPr lang="fr-FR" dirty="0" err="1">
                <a:solidFill>
                  <a:schemeClr val="accent5">
                    <a:lumMod val="50000"/>
                  </a:schemeClr>
                </a:solidFill>
                <a:latin typeface="+mj-lt"/>
                <a:cs typeface="Arial" panose="020B0604020202020204" pitchFamily="34" charset="0"/>
              </a:rPr>
              <a:t>Revise</a:t>
            </a:r>
            <a:endParaRPr lang="fr-FR" dirty="0">
              <a:solidFill>
                <a:schemeClr val="accent5">
                  <a:lumMod val="50000"/>
                </a:schemeClr>
              </a:solidFill>
              <a:latin typeface="+mj-lt"/>
              <a:cs typeface="Arial" panose="020B0604020202020204" pitchFamily="34" charset="0"/>
            </a:endParaRPr>
          </a:p>
          <a:p>
            <a:pPr marL="685800" lvl="1">
              <a:spcBef>
                <a:spcPts val="0"/>
              </a:spcBef>
            </a:pPr>
            <a:r>
              <a:rPr lang="fr-FR" dirty="0">
                <a:solidFill>
                  <a:schemeClr val="accent5">
                    <a:lumMod val="50000"/>
                  </a:schemeClr>
                </a:solidFill>
                <a:latin typeface="+mj-lt"/>
                <a:cs typeface="Arial" panose="020B0604020202020204" pitchFamily="34" charset="0"/>
              </a:rPr>
              <a:t>Remix</a:t>
            </a:r>
          </a:p>
          <a:p>
            <a:pPr marL="685800" lvl="1"/>
            <a:r>
              <a:rPr lang="en-US" dirty="0">
                <a:solidFill>
                  <a:srgbClr val="002060"/>
                </a:solidFill>
                <a:latin typeface="+mj-lt"/>
                <a:cs typeface="Arial" panose="020B0604020202020204" pitchFamily="34" charset="0"/>
              </a:rPr>
              <a:t>Redistribute</a:t>
            </a:r>
            <a:endParaRPr lang="fr-FR"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43803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rPr>
              <a:t>Digital Technologies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Revolutionize Libraries</a:t>
            </a:r>
          </a:p>
        </p:txBody>
      </p:sp>
      <p:sp>
        <p:nvSpPr>
          <p:cNvPr id="3" name="Content Placeholder 2"/>
          <p:cNvSpPr>
            <a:spLocks noGrp="1"/>
          </p:cNvSpPr>
          <p:nvPr>
            <p:ph idx="1"/>
          </p:nvPr>
        </p:nvSpPr>
        <p:spPr>
          <a:xfrm>
            <a:off x="457200" y="1409700"/>
            <a:ext cx="8229600" cy="2933436"/>
          </a:xfrm>
        </p:spPr>
        <p:txBody>
          <a:bodyPr/>
          <a:lstStyle/>
          <a:p>
            <a:pPr marL="137160" indent="0" algn="ctr">
              <a:buNone/>
            </a:pPr>
            <a:r>
              <a:rPr lang="en-US" sz="4800" dirty="0" smtClean="0">
                <a:effectLst>
                  <a:outerShdw blurRad="38100" dist="38100" dir="2700000" algn="tl">
                    <a:srgbClr val="000000">
                      <a:alpha val="43137"/>
                    </a:srgbClr>
                  </a:outerShdw>
                </a:effectLst>
              </a:rPr>
              <a:t>70’s</a:t>
            </a:r>
            <a:endParaRPr lang="en-US" sz="4800" dirty="0">
              <a:effectLst>
                <a:outerShdw blurRad="38100" dist="38100" dir="2700000" algn="tl">
                  <a:srgbClr val="000000">
                    <a:alpha val="43137"/>
                  </a:srgbClr>
                </a:outerShdw>
              </a:effectLst>
            </a:endParaRPr>
          </a:p>
          <a:p>
            <a:r>
              <a:rPr lang="en-US" dirty="0" smtClean="0"/>
              <a:t>Project Gutenberg</a:t>
            </a:r>
            <a:endParaRPr lang="en-US" dirty="0"/>
          </a:p>
          <a:p>
            <a:r>
              <a:rPr lang="en-US" dirty="0"/>
              <a:t>OPAC </a:t>
            </a:r>
            <a:r>
              <a:rPr lang="en-US" dirty="0" smtClean="0"/>
              <a:t>(via LAN)</a:t>
            </a:r>
            <a:endParaRPr lang="en-US" dirty="0"/>
          </a:p>
          <a:p>
            <a:endParaRPr lang="en-US" dirty="0"/>
          </a:p>
        </p:txBody>
      </p:sp>
    </p:spTree>
    <p:extLst>
      <p:ext uri="{BB962C8B-B14F-4D97-AF65-F5344CB8AC3E}">
        <p14:creationId xmlns:p14="http://schemas.microsoft.com/office/powerpoint/2010/main" val="4248404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533400"/>
          </a:xfrm>
        </p:spPr>
        <p:txBody>
          <a:bodyPr>
            <a:noAutofit/>
          </a:bodyPr>
          <a:lstStyle/>
          <a:p>
            <a:r>
              <a:rPr lang="en-US" sz="3200" b="1" dirty="0">
                <a:solidFill>
                  <a:schemeClr val="tx2"/>
                </a:solidFill>
                <a:effectLst>
                  <a:outerShdw blurRad="38100" dist="38100" dir="2700000" algn="tl">
                    <a:srgbClr val="000000">
                      <a:alpha val="43137"/>
                    </a:srgbClr>
                  </a:outerShdw>
                </a:effectLst>
              </a:rPr>
              <a:t>The 5 </a:t>
            </a:r>
            <a:r>
              <a:rPr lang="en-US" sz="3200" b="1" dirty="0" err="1">
                <a:solidFill>
                  <a:schemeClr val="tx2"/>
                </a:solidFill>
                <a:effectLst>
                  <a:outerShdw blurRad="38100" dist="38100" dir="2700000" algn="tl">
                    <a:srgbClr val="000000">
                      <a:alpha val="43137"/>
                    </a:srgbClr>
                  </a:outerShdw>
                </a:effectLst>
              </a:rPr>
              <a:t>Rs</a:t>
            </a:r>
            <a:r>
              <a:rPr lang="en-US" sz="3200" b="1" dirty="0">
                <a:solidFill>
                  <a:schemeClr val="tx2"/>
                </a:solidFill>
                <a:effectLst>
                  <a:outerShdw blurRad="38100" dist="38100" dir="2700000" algn="tl">
                    <a:srgbClr val="000000">
                      <a:alpha val="43137"/>
                    </a:srgbClr>
                  </a:outerShdw>
                </a:effectLst>
              </a:rPr>
              <a:t> of Using </a:t>
            </a:r>
            <a:r>
              <a:rPr lang="en-US" sz="3200" b="1" dirty="0" smtClean="0">
                <a:solidFill>
                  <a:schemeClr val="tx2"/>
                </a:solidFill>
                <a:effectLst>
                  <a:outerShdw blurRad="38100" dist="38100" dir="2700000" algn="tl">
                    <a:srgbClr val="000000">
                      <a:alpha val="43137"/>
                    </a:srgbClr>
                  </a:outerShdw>
                </a:effectLst>
              </a:rPr>
              <a:t>OERs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28700"/>
            <a:ext cx="8229600" cy="3543036"/>
          </a:xfrm>
        </p:spPr>
        <p:txBody>
          <a:bodyPr>
            <a:normAutofit fontScale="77500" lnSpcReduction="20000"/>
          </a:bodyPr>
          <a:lstStyle/>
          <a:p>
            <a:r>
              <a:rPr lang="en-US" b="1" dirty="0"/>
              <a:t>1. Reuse - </a:t>
            </a:r>
            <a:r>
              <a:rPr lang="en-US" dirty="0"/>
              <a:t>Content can be reused in its unaltered original format</a:t>
            </a:r>
          </a:p>
          <a:p>
            <a:r>
              <a:rPr lang="en-US" b="1" dirty="0"/>
              <a:t>2. Retain</a:t>
            </a:r>
            <a:r>
              <a:rPr lang="en-US" dirty="0"/>
              <a:t> - Copies of content can be retained for personal archives or reference</a:t>
            </a:r>
          </a:p>
          <a:p>
            <a:r>
              <a:rPr lang="en-US" b="1" dirty="0"/>
              <a:t>3. Revise - </a:t>
            </a:r>
            <a:r>
              <a:rPr lang="en-US" dirty="0"/>
              <a:t>Content can be modified or altered to suit specific needs</a:t>
            </a:r>
          </a:p>
          <a:p>
            <a:r>
              <a:rPr lang="en-US" b="1" dirty="0"/>
              <a:t>4. Remix - </a:t>
            </a:r>
            <a:r>
              <a:rPr lang="en-US" dirty="0"/>
              <a:t>Content can be adapted with other similar content to create something new</a:t>
            </a:r>
          </a:p>
          <a:p>
            <a:r>
              <a:rPr lang="en-US" b="1" dirty="0"/>
              <a:t>5. Redistribute - </a:t>
            </a:r>
            <a:r>
              <a:rPr lang="en-US" dirty="0"/>
              <a:t>Content can be shared with anyone else in its original or altered </a:t>
            </a:r>
            <a:r>
              <a:rPr lang="en-US" dirty="0" smtClean="0"/>
              <a:t>format</a:t>
            </a:r>
          </a:p>
          <a:p>
            <a:endParaRPr lang="en-US" dirty="0"/>
          </a:p>
          <a:p>
            <a:endParaRPr lang="en-US" dirty="0"/>
          </a:p>
        </p:txBody>
      </p:sp>
    </p:spTree>
    <p:extLst>
      <p:ext uri="{BB962C8B-B14F-4D97-AF65-F5344CB8AC3E}">
        <p14:creationId xmlns:p14="http://schemas.microsoft.com/office/powerpoint/2010/main" val="2932781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653"/>
            <a:ext cx="8229600" cy="832707"/>
          </a:xfrm>
        </p:spPr>
        <p:txBody>
          <a:bodyPr>
            <a:normAutofit fontScale="90000"/>
          </a:bodyPr>
          <a:lstStyle/>
          <a:p>
            <a:r>
              <a:rPr lang="en-US" sz="3600" b="1" dirty="0">
                <a:solidFill>
                  <a:schemeClr val="tx2"/>
                </a:solidFill>
                <a:effectLst>
                  <a:outerShdw blurRad="38100" dist="38100" dir="2700000" algn="tl">
                    <a:srgbClr val="000000">
                      <a:alpha val="43137"/>
                    </a:srgbClr>
                  </a:outerShdw>
                </a:effectLst>
                <a:latin typeface="Calibri" panose="020F0502020204030204" pitchFamily="34" charset="0"/>
              </a:rPr>
              <a:t>Creative Commons licenses</a:t>
            </a:r>
            <a:r>
              <a:rPr lang="en-US" b="1" dirty="0">
                <a:solidFill>
                  <a:srgbClr val="002060"/>
                </a:solidFill>
                <a:latin typeface="Calibri" panose="020F0502020204030204" pitchFamily="34" charset="0"/>
              </a:rPr>
              <a:t/>
            </a:r>
            <a:br>
              <a:rPr lang="en-US" b="1" dirty="0">
                <a:solidFill>
                  <a:srgbClr val="002060"/>
                </a:solidFill>
                <a:latin typeface="Calibri" panose="020F0502020204030204" pitchFamily="34" charset="0"/>
              </a:rPr>
            </a:br>
            <a:endParaRPr lang="en-US" dirty="0"/>
          </a:p>
        </p:txBody>
      </p:sp>
      <p:pic>
        <p:nvPicPr>
          <p:cNvPr id="4" name="Shape 222" descr="Letter C inside a circle" title="Copyright symbol"/>
          <p:cNvPicPr preferRelativeResize="0">
            <a:picLocks noGrp="1" noChangeAspect="1"/>
          </p:cNvPicPr>
          <p:nvPr>
            <p:ph idx="1"/>
          </p:nvPr>
        </p:nvPicPr>
        <p:blipFill rotWithShape="1">
          <a:blip r:embed="rId3">
            <a:alphaModFix/>
          </a:blip>
          <a:srcRect/>
          <a:stretch/>
        </p:blipFill>
        <p:spPr>
          <a:xfrm>
            <a:off x="1478936" y="1239510"/>
            <a:ext cx="2712063" cy="2476190"/>
          </a:xfrm>
          <a:prstGeom prst="rect">
            <a:avLst/>
          </a:prstGeom>
          <a:noFill/>
          <a:ln>
            <a:noFill/>
          </a:ln>
        </p:spPr>
      </p:pic>
      <p:pic>
        <p:nvPicPr>
          <p:cNvPr id="5" name="Shape 223" descr="Letters &quot;CC&quot; inside a circle " title="Creative Commons logo"/>
          <p:cNvPicPr preferRelativeResize="0">
            <a:picLocks noChangeAspect="1"/>
          </p:cNvPicPr>
          <p:nvPr/>
        </p:nvPicPr>
        <p:blipFill rotWithShape="1">
          <a:blip r:embed="rId4">
            <a:alphaModFix/>
          </a:blip>
          <a:srcRect/>
          <a:stretch/>
        </p:blipFill>
        <p:spPr>
          <a:xfrm>
            <a:off x="5029200" y="1239510"/>
            <a:ext cx="2874426" cy="2645826"/>
          </a:xfrm>
          <a:prstGeom prst="rect">
            <a:avLst/>
          </a:prstGeom>
          <a:noFill/>
          <a:ln>
            <a:noFill/>
          </a:ln>
        </p:spPr>
      </p:pic>
      <p:sp>
        <p:nvSpPr>
          <p:cNvPr id="6" name="Shape 224"/>
          <p:cNvSpPr/>
          <p:nvPr/>
        </p:nvSpPr>
        <p:spPr>
          <a:xfrm>
            <a:off x="1447800" y="4101639"/>
            <a:ext cx="2538465" cy="409481"/>
          </a:xfrm>
          <a:prstGeom prst="rect">
            <a:avLst/>
          </a:prstGeom>
          <a:noFill/>
          <a:ln>
            <a:noFill/>
          </a:ln>
        </p:spPr>
        <p:txBody>
          <a:bodyPr lIns="19050" tIns="19050" rIns="19050" bIns="19050" anchor="ctr" anchorCtr="0">
            <a:noAutofit/>
          </a:bodyPr>
          <a:lstStyle/>
          <a:p>
            <a:pPr algn="ctr">
              <a:buSzPct val="25000"/>
            </a:pPr>
            <a:r>
              <a:rPr lang="en-US" dirty="0">
                <a:solidFill>
                  <a:srgbClr val="002060"/>
                </a:solidFill>
                <a:latin typeface="Calibri" panose="020F0502020204030204" pitchFamily="34" charset="0"/>
                <a:ea typeface="Libre Baskerville"/>
                <a:cs typeface="Arial" panose="020B0604020202020204" pitchFamily="34" charset="0"/>
                <a:sym typeface="Libre Baskerville"/>
              </a:rPr>
              <a:t>All </a:t>
            </a:r>
            <a:r>
              <a:rPr lang="en-US" dirty="0" smtClean="0">
                <a:solidFill>
                  <a:srgbClr val="002060"/>
                </a:solidFill>
                <a:latin typeface="Calibri" panose="020F0502020204030204" pitchFamily="34" charset="0"/>
                <a:ea typeface="Libre Baskerville"/>
                <a:cs typeface="Arial" panose="020B0604020202020204" pitchFamily="34" charset="0"/>
                <a:sym typeface="Libre Baskerville"/>
              </a:rPr>
              <a:t>Rights</a:t>
            </a:r>
            <a:endParaRPr lang="en-US" dirty="0">
              <a:solidFill>
                <a:srgbClr val="002060"/>
              </a:solidFill>
              <a:latin typeface="Calibri" panose="020F0502020204030204" pitchFamily="34" charset="0"/>
              <a:ea typeface="Libre Baskerville"/>
              <a:cs typeface="Arial" panose="020B0604020202020204" pitchFamily="34" charset="0"/>
              <a:sym typeface="Libre Baskerville"/>
            </a:endParaRPr>
          </a:p>
          <a:p>
            <a:pPr algn="ctr">
              <a:buSzPct val="25000"/>
            </a:pPr>
            <a:r>
              <a:rPr lang="en-US" dirty="0">
                <a:solidFill>
                  <a:srgbClr val="002060"/>
                </a:solidFill>
                <a:latin typeface="Calibri" panose="020F0502020204030204" pitchFamily="34" charset="0"/>
                <a:ea typeface="Libre Baskerville"/>
                <a:cs typeface="Arial" panose="020B0604020202020204" pitchFamily="34" charset="0"/>
                <a:sym typeface="Libre Baskerville"/>
              </a:rPr>
              <a:t>Reserved</a:t>
            </a:r>
          </a:p>
        </p:txBody>
      </p:sp>
      <p:sp>
        <p:nvSpPr>
          <p:cNvPr id="7" name="Rectangle 6"/>
          <p:cNvSpPr/>
          <p:nvPr/>
        </p:nvSpPr>
        <p:spPr>
          <a:xfrm>
            <a:off x="5356369" y="3983215"/>
            <a:ext cx="2514600" cy="646331"/>
          </a:xfrm>
          <a:prstGeom prst="rect">
            <a:avLst/>
          </a:prstGeom>
        </p:spPr>
        <p:txBody>
          <a:bodyPr wrap="square">
            <a:spAutoFit/>
          </a:bodyPr>
          <a:lstStyle/>
          <a:p>
            <a:pPr algn="ctr">
              <a:buSzPct val="25000"/>
            </a:pPr>
            <a:r>
              <a:rPr lang="en-US" dirty="0">
                <a:solidFill>
                  <a:srgbClr val="002060"/>
                </a:solidFill>
                <a:latin typeface="Calibri" panose="020F0502020204030204" pitchFamily="34" charset="0"/>
                <a:ea typeface="Libre Baskerville"/>
                <a:cs typeface="Arial" panose="020B0604020202020204" pitchFamily="34" charset="0"/>
                <a:sym typeface="Libre Baskerville"/>
              </a:rPr>
              <a:t>Some Rights</a:t>
            </a:r>
          </a:p>
          <a:p>
            <a:pPr algn="ctr">
              <a:buSzPct val="25000"/>
            </a:pPr>
            <a:r>
              <a:rPr lang="en-US" dirty="0">
                <a:solidFill>
                  <a:srgbClr val="002060"/>
                </a:solidFill>
                <a:latin typeface="Calibri" panose="020F0502020204030204" pitchFamily="34" charset="0"/>
                <a:ea typeface="Libre Baskerville"/>
                <a:cs typeface="Arial" panose="020B0604020202020204" pitchFamily="34" charset="0"/>
                <a:sym typeface="Libre Baskerville"/>
              </a:rPr>
              <a:t>Reserved</a:t>
            </a:r>
          </a:p>
        </p:txBody>
      </p:sp>
    </p:spTree>
    <p:extLst>
      <p:ext uri="{BB962C8B-B14F-4D97-AF65-F5344CB8AC3E}">
        <p14:creationId xmlns:p14="http://schemas.microsoft.com/office/powerpoint/2010/main" val="2767666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952500"/>
          </a:xfrm>
        </p:spPr>
        <p:txBody>
          <a:bodyPr>
            <a:normAutofit/>
          </a:bodyPr>
          <a:lstStyle/>
          <a:p>
            <a:r>
              <a:rPr lang="en-US" sz="3200" b="1" dirty="0">
                <a:solidFill>
                  <a:schemeClr val="tx2"/>
                </a:solidFill>
                <a:effectLst>
                  <a:outerShdw blurRad="38100" dist="38100" dir="2700000" algn="tl">
                    <a:srgbClr val="000000">
                      <a:alpha val="43137"/>
                    </a:srgbClr>
                  </a:outerShdw>
                </a:effectLst>
              </a:rPr>
              <a:t>Creative Commons licenses </a:t>
            </a:r>
          </a:p>
        </p:txBody>
      </p:sp>
      <p:pic>
        <p:nvPicPr>
          <p:cNvPr id="11" name="Content Placeholder 10"/>
          <p:cNvPicPr>
            <a:picLocks noGrp="1" noChangeAspect="1"/>
          </p:cNvPicPr>
          <p:nvPr>
            <p:ph idx="1"/>
          </p:nvPr>
        </p:nvPicPr>
        <p:blipFill>
          <a:blip r:embed="rId3"/>
          <a:stretch>
            <a:fillRect/>
          </a:stretch>
        </p:blipFill>
        <p:spPr>
          <a:xfrm>
            <a:off x="1219200" y="1104900"/>
            <a:ext cx="6172200" cy="3429000"/>
          </a:xfrm>
          <a:prstGeom prst="rect">
            <a:avLst/>
          </a:prstGeom>
        </p:spPr>
      </p:pic>
    </p:spTree>
    <p:extLst>
      <p:ext uri="{BB962C8B-B14F-4D97-AF65-F5344CB8AC3E}">
        <p14:creationId xmlns:p14="http://schemas.microsoft.com/office/powerpoint/2010/main" val="3418059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609600"/>
          </a:xfrm>
        </p:spPr>
        <p:txBody>
          <a:bodyPr>
            <a:normAutofit/>
          </a:bodyPr>
          <a:lstStyle/>
          <a:p>
            <a:r>
              <a:rPr lang="en-US" sz="3200" b="1" dirty="0">
                <a:solidFill>
                  <a:schemeClr val="tx2"/>
                </a:solidFill>
                <a:effectLst>
                  <a:outerShdw blurRad="38100" dist="38100" dir="2700000" algn="tl">
                    <a:srgbClr val="000000">
                      <a:alpha val="43137"/>
                    </a:srgbClr>
                  </a:outerShdw>
                </a:effectLst>
              </a:rPr>
              <a:t>OER Adoptions on the Rise</a:t>
            </a:r>
          </a:p>
        </p:txBody>
      </p:sp>
      <p:sp>
        <p:nvSpPr>
          <p:cNvPr id="3" name="Content Placeholder 2"/>
          <p:cNvSpPr>
            <a:spLocks noGrp="1"/>
          </p:cNvSpPr>
          <p:nvPr>
            <p:ph idx="1"/>
          </p:nvPr>
        </p:nvSpPr>
        <p:spPr>
          <a:xfrm>
            <a:off x="457200" y="1104900"/>
            <a:ext cx="8229600" cy="3733800"/>
          </a:xfrm>
        </p:spPr>
        <p:txBody>
          <a:bodyPr>
            <a:noAutofit/>
          </a:bodyPr>
          <a:lstStyle/>
          <a:p>
            <a:pPr>
              <a:buFont typeface="Wingdings" panose="05000000000000000000" pitchFamily="2" charset="2"/>
              <a:buChar char="§"/>
            </a:pPr>
            <a:r>
              <a:rPr lang="en-US" sz="1700" dirty="0"/>
              <a:t>The number of faculty members choosing open educational resources over traditional textbooks has nearly doubled in the last year, but awareness over all remains low</a:t>
            </a:r>
            <a:r>
              <a:rPr lang="en-US" sz="1700" dirty="0" smtClean="0"/>
              <a:t>.</a:t>
            </a:r>
          </a:p>
          <a:p>
            <a:pPr>
              <a:buFont typeface="Wingdings" panose="05000000000000000000" pitchFamily="2" charset="2"/>
              <a:buChar char="§"/>
            </a:pPr>
            <a:r>
              <a:rPr lang="en-US" sz="1700" dirty="0"/>
              <a:t>More and more instructors are choosing open educational resources over traditional textbooks, a survey of more than 2,700 faculty members reveals.</a:t>
            </a:r>
          </a:p>
          <a:p>
            <a:pPr>
              <a:buFont typeface="Wingdings" panose="05000000000000000000" pitchFamily="2" charset="2"/>
              <a:buChar char="§"/>
            </a:pPr>
            <a:r>
              <a:rPr lang="en-US" sz="1700" dirty="0"/>
              <a:t>The "Opening the Textbook" </a:t>
            </a:r>
            <a:r>
              <a:rPr lang="en-US" sz="1700" dirty="0">
                <a:hlinkClick r:id="rId3"/>
              </a:rPr>
              <a:t>survey</a:t>
            </a:r>
            <a:r>
              <a:rPr lang="en-US" sz="1700" dirty="0"/>
              <a:t>, published by the Babson Survey Research Group today, reports that the number of faculty members at two- and four-year institutions using OER as textbooks has nearly doubled in the last year -- from 5 percent in 2015-16 to 9 percent in 2016-17.</a:t>
            </a:r>
          </a:p>
          <a:p>
            <a:pPr>
              <a:buFont typeface="Wingdings" panose="05000000000000000000" pitchFamily="2" charset="2"/>
              <a:buChar char="§"/>
            </a:pPr>
            <a:r>
              <a:rPr lang="en-US" sz="1700" dirty="0"/>
              <a:t>Awareness of OER -- openly licensed and freely accessible teaching and learning materials -- has also increased. Twenty-nine percent of faculty described themselves as "aware" or "very aware" of OER this year, up from 25 percent last year and 20 percent the year before. The proportion that reported they had never heard of OER fell from 66 percent in 2014-15 to 56 percent this year.</a:t>
            </a:r>
          </a:p>
        </p:txBody>
      </p:sp>
    </p:spTree>
    <p:extLst>
      <p:ext uri="{BB962C8B-B14F-4D97-AF65-F5344CB8AC3E}">
        <p14:creationId xmlns:p14="http://schemas.microsoft.com/office/powerpoint/2010/main" val="3724534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609600"/>
          </a:xfrm>
        </p:spPr>
        <p:txBody>
          <a:bodyPr>
            <a:normAutofit/>
          </a:bodyPr>
          <a:lstStyle/>
          <a:p>
            <a:r>
              <a:rPr lang="en-US" sz="3200" b="1" dirty="0">
                <a:solidFill>
                  <a:schemeClr val="tx2"/>
                </a:solidFill>
                <a:effectLst>
                  <a:outerShdw blurRad="38100" dist="38100" dir="2700000" algn="tl">
                    <a:srgbClr val="000000">
                      <a:alpha val="43137"/>
                    </a:srgbClr>
                  </a:outerShdw>
                </a:effectLst>
              </a:rPr>
              <a:t>Opportunities &amp; </a:t>
            </a:r>
            <a:r>
              <a:rPr lang="en-US" sz="3200" b="1" dirty="0" smtClean="0">
                <a:solidFill>
                  <a:schemeClr val="tx2"/>
                </a:solidFill>
                <a:effectLst>
                  <a:outerShdw blurRad="38100" dist="38100" dir="2700000" algn="tl">
                    <a:srgbClr val="000000">
                      <a:alpha val="43137"/>
                    </a:srgbClr>
                  </a:outerShdw>
                </a:effectLst>
              </a:rPr>
              <a:t>Challenges</a:t>
            </a:r>
            <a:endParaRPr lang="en-US" sz="32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52500"/>
            <a:ext cx="8229600" cy="3810000"/>
          </a:xfrm>
        </p:spPr>
        <p:txBody>
          <a:bodyPr>
            <a:noAutofit/>
          </a:bodyPr>
          <a:lstStyle/>
          <a:p>
            <a:pPr marL="0" indent="0">
              <a:buNone/>
            </a:pPr>
            <a:r>
              <a:rPr lang="en-US" sz="2000" b="1" dirty="0" smtClean="0"/>
              <a:t>Opportunities</a:t>
            </a:r>
            <a:endParaRPr lang="en-US" sz="2000" b="1" dirty="0"/>
          </a:p>
          <a:p>
            <a:pPr marL="685800" lvl="2">
              <a:buFont typeface="Wingdings" panose="05000000000000000000" pitchFamily="2" charset="2"/>
              <a:buChar char="§"/>
            </a:pPr>
            <a:r>
              <a:rPr lang="en-US" sz="1700" dirty="0"/>
              <a:t>Academic libraries across North America and Europe are already playing a role in the promotion and support of OER for the higher education community.</a:t>
            </a:r>
            <a:endParaRPr lang="en-US" sz="1700" dirty="0" smtClean="0"/>
          </a:p>
          <a:p>
            <a:pPr marL="685800" lvl="2">
              <a:buFont typeface="Wingdings" panose="05000000000000000000" pitchFamily="2" charset="2"/>
              <a:buChar char="§"/>
            </a:pPr>
            <a:r>
              <a:rPr lang="en-US" sz="1700" dirty="0" smtClean="0"/>
              <a:t>Increasing </a:t>
            </a:r>
            <a:r>
              <a:rPr lang="en-US" sz="1700" dirty="0"/>
              <a:t>the adoption of OER and more affordable options is one strategy that many institutions are implementing with libraries leading or partnering to lead.</a:t>
            </a:r>
          </a:p>
          <a:p>
            <a:pPr marL="685800" lvl="2">
              <a:buFont typeface="Wingdings" panose="05000000000000000000" pitchFamily="2" charset="2"/>
              <a:buChar char="§"/>
            </a:pPr>
            <a:r>
              <a:rPr lang="en-US" sz="1700" dirty="0"/>
              <a:t>Libraries may adopt OER or affordable course content strategies as a focused way to demonstrably for impacting of student’s success. Many libraries are already involved in these initiatives</a:t>
            </a:r>
            <a:r>
              <a:rPr lang="en-US" sz="1700" dirty="0" smtClean="0"/>
              <a:t>.</a:t>
            </a:r>
          </a:p>
          <a:p>
            <a:pPr marL="0" indent="0">
              <a:buNone/>
            </a:pPr>
            <a:r>
              <a:rPr lang="en-US" sz="2000" b="1" dirty="0"/>
              <a:t>Challenges</a:t>
            </a:r>
          </a:p>
          <a:p>
            <a:pPr marL="685800" lvl="2">
              <a:buFont typeface="Wingdings" panose="05000000000000000000" pitchFamily="2" charset="2"/>
              <a:buChar char="§"/>
            </a:pPr>
            <a:r>
              <a:rPr lang="en-US" sz="1700" dirty="0"/>
              <a:t>Increasing faculty participation in workshops and webinars</a:t>
            </a:r>
          </a:p>
          <a:p>
            <a:pPr marL="685800" lvl="2">
              <a:buFont typeface="Wingdings" panose="05000000000000000000" pitchFamily="2" charset="2"/>
              <a:buChar char="§"/>
            </a:pPr>
            <a:r>
              <a:rPr lang="en-US" sz="1700" dirty="0"/>
              <a:t>Overcoming faculty bias against open materials</a:t>
            </a:r>
          </a:p>
          <a:p>
            <a:pPr marL="685800" lvl="2">
              <a:buFont typeface="Wingdings" panose="05000000000000000000" pitchFamily="2" charset="2"/>
              <a:buChar char="§"/>
            </a:pPr>
            <a:r>
              <a:rPr lang="en-US" sz="1700" dirty="0"/>
              <a:t>Limited staff time for working on the initiative</a:t>
            </a:r>
          </a:p>
          <a:p>
            <a:pPr marL="685800" lvl="2">
              <a:buFont typeface="Wingdings" panose="05000000000000000000" pitchFamily="2" charset="2"/>
              <a:buChar char="§"/>
            </a:pPr>
            <a:endParaRPr lang="en-US" sz="1700" dirty="0"/>
          </a:p>
        </p:txBody>
      </p:sp>
    </p:spTree>
    <p:extLst>
      <p:ext uri="{BB962C8B-B14F-4D97-AF65-F5344CB8AC3E}">
        <p14:creationId xmlns:p14="http://schemas.microsoft.com/office/powerpoint/2010/main" val="185792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685800" y="1165755"/>
          <a:ext cx="7772400" cy="122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1371600" y="2628900"/>
          <a:ext cx="6400800" cy="1460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92074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04900"/>
          </a:xfrm>
        </p:spPr>
        <p:txBody>
          <a:bodyPr>
            <a:normAutofit/>
          </a:bodyPr>
          <a:lstStyle/>
          <a:p>
            <a:r>
              <a:rPr lang="en-US" sz="3200" b="1" dirty="0" smtClean="0">
                <a:solidFill>
                  <a:srgbClr val="002060"/>
                </a:solidFill>
                <a:effectLst>
                  <a:outerShdw blurRad="38100" dist="38100" dir="2700000" algn="tl">
                    <a:srgbClr val="000000">
                      <a:alpha val="43137"/>
                    </a:srgbClr>
                  </a:outerShdw>
                </a:effectLst>
              </a:rPr>
              <a:t>References / Citations</a:t>
            </a:r>
            <a:endParaRPr lang="en-US" sz="2700" dirty="0">
              <a:solidFill>
                <a:srgbClr val="002060"/>
              </a:solidFill>
            </a:endParaRPr>
          </a:p>
        </p:txBody>
      </p:sp>
      <p:sp>
        <p:nvSpPr>
          <p:cNvPr id="3" name="Content Placeholder 2"/>
          <p:cNvSpPr>
            <a:spLocks noGrp="1"/>
          </p:cNvSpPr>
          <p:nvPr>
            <p:ph idx="1"/>
          </p:nvPr>
        </p:nvSpPr>
        <p:spPr>
          <a:xfrm>
            <a:off x="457200" y="1333500"/>
            <a:ext cx="8229600" cy="3429000"/>
          </a:xfrm>
        </p:spPr>
        <p:txBody>
          <a:bodyPr>
            <a:normAutofit fontScale="85000" lnSpcReduction="20000"/>
          </a:bodyPr>
          <a:lstStyle/>
          <a:p>
            <a:r>
              <a:rPr lang="en-US" sz="1600" dirty="0" smtClean="0"/>
              <a:t>Forecast: Global Public Cloud Market Size, 2011 To 2020. Forester Research</a:t>
            </a:r>
            <a:r>
              <a:rPr lang="en-US" sz="1600" dirty="0"/>
              <a:t>, Inc. ZDNet April 22, </a:t>
            </a:r>
            <a:r>
              <a:rPr lang="en-US" sz="1600" dirty="0" smtClean="0"/>
              <a:t>2011 </a:t>
            </a:r>
            <a:r>
              <a:rPr lang="en-US" sz="1500" dirty="0" smtClean="0">
                <a:hlinkClick r:id="rId3"/>
              </a:rPr>
              <a:t>https</a:t>
            </a:r>
            <a:r>
              <a:rPr lang="en-US" sz="1500" dirty="0">
                <a:hlinkClick r:id="rId3"/>
              </a:rPr>
              <a:t>://www.zdnet.com/article/cloud-computing-market-241-billion-in-2020</a:t>
            </a:r>
            <a:r>
              <a:rPr lang="en-US" sz="1500" dirty="0" smtClean="0">
                <a:hlinkClick r:id="rId3"/>
              </a:rPr>
              <a:t>/</a:t>
            </a:r>
            <a:endParaRPr lang="en-US" sz="1200" dirty="0"/>
          </a:p>
          <a:p>
            <a:r>
              <a:rPr lang="en-US" sz="1600" dirty="0" smtClean="0"/>
              <a:t>Hofer</a:t>
            </a:r>
            <a:r>
              <a:rPr lang="en-US" sz="1600" dirty="0"/>
              <a:t>, Amy, "Open textbooks/OERs" (2018). </a:t>
            </a:r>
            <a:r>
              <a:rPr lang="en-US" sz="1600" i="1" dirty="0"/>
              <a:t>Northwest IR User Group</a:t>
            </a:r>
            <a:r>
              <a:rPr lang="en-US" sz="1600" dirty="0"/>
              <a:t>. 17</a:t>
            </a:r>
            <a:r>
              <a:rPr lang="en-US" sz="1600" dirty="0" smtClean="0"/>
              <a:t>. </a:t>
            </a:r>
            <a:r>
              <a:rPr lang="en-US" sz="1600" dirty="0">
                <a:hlinkClick r:id="rId4"/>
              </a:rPr>
              <a:t>https://</a:t>
            </a:r>
            <a:r>
              <a:rPr lang="en-US" sz="1600" dirty="0" smtClean="0">
                <a:hlinkClick r:id="rId4"/>
              </a:rPr>
              <a:t>pdxscholar.library.pdx.edu/nwirug/2018/presentations/17</a:t>
            </a:r>
            <a:endParaRPr lang="en-US" sz="1600" dirty="0" smtClean="0"/>
          </a:p>
          <a:p>
            <a:r>
              <a:rPr lang="en-US" sz="1600" dirty="0"/>
              <a:t>Wendy Walker, </a:t>
            </a:r>
            <a:r>
              <a:rPr lang="en-US" sz="1600" i="1" dirty="0"/>
              <a:t>University of Montana, Missoula </a:t>
            </a:r>
            <a:r>
              <a:rPr lang="en-US" sz="1600" dirty="0">
                <a:hlinkClick r:id="rId5"/>
              </a:rPr>
              <a:t>Open Educational Resources (OERs): An Overview</a:t>
            </a:r>
            <a:r>
              <a:rPr lang="en-US" sz="1600" dirty="0"/>
              <a:t> </a:t>
            </a:r>
            <a:endParaRPr lang="en-US" sz="1600" i="1" dirty="0" smtClean="0"/>
          </a:p>
          <a:p>
            <a:r>
              <a:rPr lang="en-US" sz="1600" dirty="0" err="1" smtClean="0"/>
              <a:t>Lowder</a:t>
            </a:r>
            <a:r>
              <a:rPr lang="en-US" sz="1600" dirty="0"/>
              <a:t>, </a:t>
            </a:r>
            <a:r>
              <a:rPr lang="en-US" sz="1600" dirty="0" err="1"/>
              <a:t>JoHannah</a:t>
            </a:r>
            <a:r>
              <a:rPr lang="en-US" sz="1600" dirty="0"/>
              <a:t>, "Open Educational Resource Presentation" (2017). </a:t>
            </a:r>
            <a:r>
              <a:rPr lang="en-US" sz="1600" i="1" dirty="0"/>
              <a:t>Faculty Publications and Presentations</a:t>
            </a:r>
            <a:r>
              <a:rPr lang="en-US" sz="1600" dirty="0"/>
              <a:t>. 125. </a:t>
            </a:r>
            <a:br>
              <a:rPr lang="en-US" sz="1600" dirty="0"/>
            </a:br>
            <a:r>
              <a:rPr lang="en-US" sz="1600" dirty="0"/>
              <a:t>https://digitalcommons.liberty.edu/lib_fac_pubs/125 </a:t>
            </a:r>
            <a:endParaRPr lang="en-US" sz="1600" dirty="0" smtClean="0"/>
          </a:p>
          <a:p>
            <a:r>
              <a:rPr lang="en-US" sz="1600" dirty="0"/>
              <a:t>Cote, Denise, "Examining Community College Faculty Attitudes Toward Open Educational Resources: A Mixed Methods </a:t>
            </a:r>
            <a:r>
              <a:rPr lang="en-US" sz="1600" dirty="0" smtClean="0"/>
              <a:t>Study“ (</a:t>
            </a:r>
            <a:r>
              <a:rPr lang="en-US" sz="1600" dirty="0"/>
              <a:t>2017). </a:t>
            </a:r>
            <a:r>
              <a:rPr lang="en-US" sz="1600" i="1" dirty="0"/>
              <a:t>Library Scholarship</a:t>
            </a:r>
            <a:r>
              <a:rPr lang="en-US" sz="1600" dirty="0"/>
              <a:t>. </a:t>
            </a:r>
            <a:r>
              <a:rPr lang="en-US" sz="1600" dirty="0" smtClean="0"/>
              <a:t>24. </a:t>
            </a:r>
            <a:r>
              <a:rPr lang="en-US" sz="1600" dirty="0" smtClean="0">
                <a:hlinkClick r:id="rId6"/>
              </a:rPr>
              <a:t>http</a:t>
            </a:r>
            <a:r>
              <a:rPr lang="en-US" sz="1600" dirty="0">
                <a:hlinkClick r:id="rId6"/>
              </a:rPr>
              <a:t>://</a:t>
            </a:r>
            <a:r>
              <a:rPr lang="en-US" sz="1600" dirty="0" smtClean="0">
                <a:hlinkClick r:id="rId6"/>
              </a:rPr>
              <a:t>dc.cod.edu/librarypub/24</a:t>
            </a:r>
            <a:endParaRPr lang="en-US" sz="1600" dirty="0" smtClean="0"/>
          </a:p>
          <a:p>
            <a:r>
              <a:rPr lang="en-US" sz="1600" dirty="0"/>
              <a:t>Kannan, J., Stone, C., &amp; </a:t>
            </a:r>
            <a:r>
              <a:rPr lang="en-US" sz="1600" dirty="0" err="1"/>
              <a:t>Claybaugh</a:t>
            </a:r>
            <a:r>
              <a:rPr lang="en-US" sz="1600" dirty="0"/>
              <a:t>, Z. (2017, Nov. 17). OER Awareness, Advocacy, and Adoption: An Institutional </a:t>
            </a:r>
            <a:r>
              <a:rPr lang="en-US" sz="1600" dirty="0" smtClean="0"/>
              <a:t>Approach. Presentation </a:t>
            </a:r>
            <a:r>
              <a:rPr lang="en-US" sz="1600" dirty="0"/>
              <a:t>given at New England Faculty Development Consortium Fall 2017 conference, Worcester, MA</a:t>
            </a:r>
            <a:r>
              <a:rPr lang="en-US" sz="1600" dirty="0" smtClean="0"/>
              <a:t>.</a:t>
            </a:r>
          </a:p>
          <a:p>
            <a:r>
              <a:rPr lang="en-US" sz="1600" dirty="0"/>
              <a:t>McCoy, Erin (2017) "Open Educational Resources: Expanding the Conversation Regarding Adoption and Use on a College Campus</a:t>
            </a:r>
            <a:r>
              <a:rPr lang="en-US" sz="1600" dirty="0" smtClean="0"/>
              <a:t>,“ </a:t>
            </a:r>
            <a:r>
              <a:rPr lang="en-US" sz="1600" i="1" dirty="0" smtClean="0"/>
              <a:t>The </a:t>
            </a:r>
            <a:r>
              <a:rPr lang="en-US" sz="1600" i="1" dirty="0"/>
              <a:t>Christian Librarian</a:t>
            </a:r>
            <a:r>
              <a:rPr lang="en-US" sz="1600" dirty="0"/>
              <a:t>: Vol. 60 : </a:t>
            </a:r>
            <a:r>
              <a:rPr lang="en-US" sz="1600" dirty="0" err="1"/>
              <a:t>Iss</a:t>
            </a:r>
            <a:r>
              <a:rPr lang="en-US" sz="1600" dirty="0"/>
              <a:t>. 1 , Article </a:t>
            </a:r>
            <a:r>
              <a:rPr lang="en-US" sz="1600" dirty="0" smtClean="0"/>
              <a:t>7. Available </a:t>
            </a:r>
            <a:r>
              <a:rPr lang="en-US" sz="1600" dirty="0"/>
              <a:t>at: </a:t>
            </a:r>
            <a:r>
              <a:rPr lang="en-US" sz="1600" dirty="0">
                <a:hlinkClick r:id="rId7"/>
              </a:rPr>
              <a:t>http://</a:t>
            </a:r>
            <a:r>
              <a:rPr lang="en-US" sz="1600" dirty="0" smtClean="0">
                <a:hlinkClick r:id="rId7"/>
              </a:rPr>
              <a:t>digitalcommons.georgefox.edu/tcl/vol60/iss1/7</a:t>
            </a:r>
            <a:endParaRPr lang="en-US" sz="1600" dirty="0" smtClean="0"/>
          </a:p>
          <a:p>
            <a:r>
              <a:rPr lang="en-US" sz="1400" u="sng" dirty="0">
                <a:hlinkClick r:id="rId8"/>
              </a:rPr>
              <a:t>Use of Free Textbooks Is Rising, but Barriers Remain</a:t>
            </a:r>
            <a:r>
              <a:rPr lang="en-US" sz="1400" dirty="0"/>
              <a:t>,  Chronicle of Higher Education, 2017</a:t>
            </a:r>
          </a:p>
          <a:p>
            <a:endParaRPr lang="en-US" sz="1600" dirty="0"/>
          </a:p>
          <a:p>
            <a:pPr marL="0" indent="0">
              <a:buNone/>
            </a:pPr>
            <a:endParaRPr lang="en-US" sz="1600" dirty="0"/>
          </a:p>
          <a:p>
            <a:pPr marL="0" indent="0">
              <a:buNone/>
            </a:pPr>
            <a:endParaRPr lang="en-US" sz="1600" dirty="0" smtClean="0"/>
          </a:p>
          <a:p>
            <a:pPr marL="0" indent="0">
              <a:buNone/>
            </a:pPr>
            <a:endParaRPr lang="en-US" sz="2700" dirty="0"/>
          </a:p>
        </p:txBody>
      </p:sp>
    </p:spTree>
    <p:extLst>
      <p:ext uri="{BB962C8B-B14F-4D97-AF65-F5344CB8AC3E}">
        <p14:creationId xmlns:p14="http://schemas.microsoft.com/office/powerpoint/2010/main" val="28370110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457200"/>
          </a:xfrm>
        </p:spPr>
        <p:txBody>
          <a:bodyPr>
            <a:normAutofit fontScale="90000"/>
          </a:bodyPr>
          <a:lstStyle/>
          <a:p>
            <a:r>
              <a:rPr lang="en-US" sz="3200" b="1" dirty="0">
                <a:solidFill>
                  <a:srgbClr val="002060"/>
                </a:solidFill>
                <a:effectLst>
                  <a:outerShdw blurRad="38100" dist="38100" dir="2700000" algn="tl">
                    <a:srgbClr val="000000">
                      <a:alpha val="43137"/>
                    </a:srgbClr>
                  </a:outerShdw>
                </a:effectLst>
              </a:rPr>
              <a:t>References / Citations</a:t>
            </a:r>
            <a:endParaRPr lang="en-US" sz="3200" dirty="0"/>
          </a:p>
        </p:txBody>
      </p:sp>
      <p:sp>
        <p:nvSpPr>
          <p:cNvPr id="3" name="Content Placeholder 2"/>
          <p:cNvSpPr>
            <a:spLocks noGrp="1"/>
          </p:cNvSpPr>
          <p:nvPr>
            <p:ph idx="1"/>
          </p:nvPr>
        </p:nvSpPr>
        <p:spPr>
          <a:xfrm>
            <a:off x="457200" y="1028700"/>
            <a:ext cx="8229600" cy="3657600"/>
          </a:xfrm>
        </p:spPr>
        <p:txBody>
          <a:bodyPr>
            <a:normAutofit/>
          </a:bodyPr>
          <a:lstStyle/>
          <a:p>
            <a:r>
              <a:rPr lang="en-US" sz="1200" dirty="0">
                <a:latin typeface="Times New Roman" panose="02020603050405020304" pitchFamily="18" charset="0"/>
                <a:cs typeface="Times New Roman" panose="02020603050405020304" pitchFamily="18" charset="0"/>
              </a:rPr>
              <a:t>Barriers to OER Adoption, Amanda </a:t>
            </a:r>
            <a:r>
              <a:rPr lang="en-US" sz="1200" dirty="0" err="1">
                <a:latin typeface="Times New Roman" panose="02020603050405020304" pitchFamily="18" charset="0"/>
                <a:cs typeface="Times New Roman" panose="02020603050405020304" pitchFamily="18" charset="0"/>
              </a:rPr>
              <a:t>Hovious</a:t>
            </a:r>
            <a:r>
              <a:rPr lang="en-US" sz="1200" dirty="0">
                <a:latin typeface="Times New Roman" panose="02020603050405020304" pitchFamily="18" charset="0"/>
                <a:cs typeface="Times New Roman" panose="02020603050405020304" pitchFamily="18" charset="0"/>
              </a:rPr>
              <a:t>, MSIDT, MLIS, Texas Conference on Institutional Repositories, June 2, 2017. </a:t>
            </a:r>
            <a:r>
              <a:rPr lang="en-US" sz="1200" dirty="0">
                <a:latin typeface="Times New Roman" panose="02020603050405020304" pitchFamily="18" charset="0"/>
                <a:cs typeface="Times New Roman" panose="02020603050405020304" pitchFamily="18" charset="0"/>
                <a:hlinkClick r:id="rId2"/>
              </a:rPr>
              <a:t>https://scholar.smu.edu/tcir/Presentations/2017/7</a:t>
            </a:r>
            <a:r>
              <a:rPr lang="en-US" sz="1200" dirty="0" smtClean="0">
                <a:latin typeface="Times New Roman" panose="02020603050405020304" pitchFamily="18" charset="0"/>
                <a:cs typeface="Times New Roman" panose="02020603050405020304" pitchFamily="18" charset="0"/>
                <a:hlinkClick r:id="rId2"/>
              </a:rPr>
              <a:t>/</a:t>
            </a:r>
            <a:endParaRPr lang="en-US" sz="1200" dirty="0" smtClean="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SGA discusses upcoming events, textbook </a:t>
            </a:r>
            <a:r>
              <a:rPr lang="en-US" sz="1200" dirty="0" smtClean="0">
                <a:latin typeface="Times New Roman" panose="02020603050405020304" pitchFamily="18" charset="0"/>
                <a:cs typeface="Times New Roman" panose="02020603050405020304" pitchFamily="18" charset="0"/>
              </a:rPr>
              <a:t>affordability; </a:t>
            </a:r>
            <a:r>
              <a:rPr lang="en-US" sz="1200" dirty="0" smtClean="0">
                <a:latin typeface="Times New Roman" panose="02020603050405020304" pitchFamily="18" charset="0"/>
                <a:cs typeface="Times New Roman" panose="02020603050405020304" pitchFamily="18" charset="0"/>
                <a:hlinkClick r:id="rId3"/>
              </a:rPr>
              <a:t>https</a:t>
            </a:r>
            <a:r>
              <a:rPr lang="en-US" sz="1200" dirty="0">
                <a:latin typeface="Times New Roman" panose="02020603050405020304" pitchFamily="18" charset="0"/>
                <a:cs typeface="Times New Roman" panose="02020603050405020304" pitchFamily="18" charset="0"/>
                <a:hlinkClick r:id="rId3"/>
              </a:rPr>
              <a:t>://marshallparthenon.com/18005/news/sga-discusses-upcoming-events-homecoming</a:t>
            </a:r>
            <a:r>
              <a:rPr lang="en-US" sz="1200" dirty="0" smtClean="0">
                <a:latin typeface="Times New Roman" panose="02020603050405020304" pitchFamily="18" charset="0"/>
                <a:cs typeface="Times New Roman" panose="02020603050405020304" pitchFamily="18" charset="0"/>
                <a:hlinkClick r:id="rId3"/>
              </a:rPr>
              <a:t>/</a:t>
            </a:r>
            <a:endParaRPr lang="en-US" sz="1200" dirty="0" smtClean="0">
              <a:latin typeface="Times New Roman" panose="02020603050405020304" pitchFamily="18" charset="0"/>
              <a:cs typeface="Times New Roman" panose="02020603050405020304" pitchFamily="18" charset="0"/>
            </a:endParaRPr>
          </a:p>
          <a:p>
            <a:r>
              <a:rPr lang="en-US" sz="1200" i="1" dirty="0"/>
              <a:t>Assessing the Savings from Open Educational Resources on Student Academic Goals</a:t>
            </a:r>
            <a:r>
              <a:rPr lang="en-US" sz="1200" dirty="0"/>
              <a:t>, </a:t>
            </a:r>
            <a:r>
              <a:rPr lang="en-US" sz="1200" dirty="0" err="1"/>
              <a:t>Tarah</a:t>
            </a:r>
            <a:r>
              <a:rPr lang="en-US" sz="1200" dirty="0"/>
              <a:t> K. </a:t>
            </a:r>
            <a:r>
              <a:rPr lang="en-US" sz="1200" dirty="0" err="1"/>
              <a:t>Ikahihifo</a:t>
            </a:r>
            <a:r>
              <a:rPr lang="en-US" sz="1200" dirty="0"/>
              <a:t>, Kristian J. Spring, Jane Rosecrans, Josh Watson, 2017</a:t>
            </a:r>
          </a:p>
          <a:p>
            <a:r>
              <a:rPr lang="en-US" sz="1200" i="1" dirty="0"/>
              <a:t>Open Educational Resources White Paper</a:t>
            </a:r>
            <a:r>
              <a:rPr lang="en-US" sz="1200" dirty="0"/>
              <a:t>, Ontario Council of University Libraries, </a:t>
            </a:r>
            <a:r>
              <a:rPr lang="en-US" sz="1200" dirty="0" smtClean="0"/>
              <a:t>2017</a:t>
            </a:r>
          </a:p>
          <a:p>
            <a:r>
              <a:rPr lang="en-US" sz="1200" i="1" dirty="0"/>
              <a:t>OER </a:t>
            </a:r>
            <a:r>
              <a:rPr lang="en-US" sz="1200" i="1" dirty="0" err="1"/>
              <a:t>Mythbusting</a:t>
            </a:r>
            <a:r>
              <a:rPr lang="en-US" sz="1200" dirty="0"/>
              <a:t>, SPARC, </a:t>
            </a:r>
            <a:r>
              <a:rPr lang="en-US" sz="1200" dirty="0" smtClean="0"/>
              <a:t>2017</a:t>
            </a:r>
          </a:p>
          <a:p>
            <a:r>
              <a:rPr lang="en-US" sz="1200" i="1" dirty="0"/>
              <a:t>Open 101: An Action Plan for Affordable Textbooks</a:t>
            </a:r>
            <a:r>
              <a:rPr lang="en-US" sz="1200" dirty="0"/>
              <a:t>, Kaitlyn </a:t>
            </a:r>
            <a:r>
              <a:rPr lang="en-US" sz="1200" dirty="0" err="1"/>
              <a:t>Vitez</a:t>
            </a:r>
            <a:r>
              <a:rPr lang="en-US" sz="1200" dirty="0"/>
              <a:t>, </a:t>
            </a:r>
            <a:r>
              <a:rPr lang="en-US" sz="1200" dirty="0" smtClean="0"/>
              <a:t>2018</a:t>
            </a:r>
          </a:p>
          <a:p>
            <a:r>
              <a:rPr lang="en-US" sz="1200" dirty="0">
                <a:hlinkClick r:id="rId3"/>
              </a:rPr>
              <a:t>https://marshallparthenon.com/18005/news/sga-discusses-upcoming-events-homecoming</a:t>
            </a:r>
            <a:r>
              <a:rPr lang="en-US" sz="1200" dirty="0" smtClean="0">
                <a:hlinkClick r:id="rId3"/>
              </a:rPr>
              <a:t>/</a:t>
            </a:r>
            <a:r>
              <a:rPr lang="en-US" sz="1200" dirty="0" smtClean="0"/>
              <a:t>??? (</a:t>
            </a:r>
            <a:r>
              <a:rPr lang="en-US" sz="1200" dirty="0"/>
              <a:t>The </a:t>
            </a:r>
            <a:r>
              <a:rPr lang="en-US" sz="1200" dirty="0" smtClean="0"/>
              <a:t>Parthenon)</a:t>
            </a:r>
          </a:p>
          <a:p>
            <a:r>
              <a:rPr lang="en-US" sz="1200" dirty="0">
                <a:hlinkClick r:id="rId4"/>
              </a:rPr>
              <a:t>https://</a:t>
            </a:r>
            <a:r>
              <a:rPr lang="en-US" sz="1200" dirty="0" smtClean="0">
                <a:hlinkClick r:id="rId4"/>
              </a:rPr>
              <a:t>www.slideshare.net/robinec/open-educational-resources-oer-power-point</a:t>
            </a:r>
            <a:endParaRPr lang="en-US" sz="1200" dirty="0" smtClean="0"/>
          </a:p>
          <a:p>
            <a:r>
              <a:rPr lang="en-US" sz="1200" u="sng" dirty="0">
                <a:hlinkClick r:id="rId5"/>
              </a:rPr>
              <a:t>https://creativecommons.org/licenses</a:t>
            </a:r>
            <a:r>
              <a:rPr lang="en-US" sz="1200" u="sng" dirty="0" smtClean="0">
                <a:hlinkClick r:id="rId5"/>
              </a:rPr>
              <a:t>/</a:t>
            </a:r>
            <a:endParaRPr lang="en-US" sz="1200" u="sng" dirty="0" smtClean="0"/>
          </a:p>
          <a:p>
            <a:r>
              <a:rPr lang="en-US" sz="1200" u="sng" dirty="0">
                <a:hlinkClick r:id="rId6"/>
              </a:rPr>
              <a:t>As Campuses Move to Embrace OER, College Libraries Become Key Players</a:t>
            </a:r>
            <a:r>
              <a:rPr lang="en-US" sz="1200" dirty="0"/>
              <a:t>, </a:t>
            </a:r>
            <a:r>
              <a:rPr lang="en-US" sz="1200" dirty="0" err="1"/>
              <a:t>EdSurge</a:t>
            </a:r>
            <a:r>
              <a:rPr lang="en-US" sz="1200" dirty="0"/>
              <a:t>, </a:t>
            </a:r>
            <a:r>
              <a:rPr lang="en-US" sz="1200" dirty="0" smtClean="0"/>
              <a:t>2018</a:t>
            </a:r>
          </a:p>
          <a:p>
            <a:r>
              <a:rPr lang="en-US" sz="1200" u="sng" dirty="0">
                <a:hlinkClick r:id="rId7"/>
              </a:rPr>
              <a:t>OER Adoptions on the Rise</a:t>
            </a:r>
            <a:r>
              <a:rPr lang="en-US" sz="1200" dirty="0"/>
              <a:t>, Inside Higher Ed, 2017</a:t>
            </a:r>
          </a:p>
          <a:p>
            <a:r>
              <a:rPr lang="en-US" sz="1200" dirty="0"/>
              <a:t>Zhang, Jingping and </a:t>
            </a:r>
            <a:r>
              <a:rPr lang="en-US" sz="1200" dirty="0" err="1"/>
              <a:t>Sheret</a:t>
            </a:r>
            <a:r>
              <a:rPr lang="en-US" sz="1200" dirty="0"/>
              <a:t>, Larry, “Initiative to Adopt an Open Access Publication Policy for Faculty.” Slides presented at Ohio IR Day, Dayton, Ohio, April 5, 2017. http://corescholar.libraries.wright.edu/irday/spring_2017/april5/6</a:t>
            </a:r>
          </a:p>
          <a:p>
            <a:endParaRPr lang="en-US" sz="1200" dirty="0"/>
          </a:p>
          <a:p>
            <a:endParaRPr lang="en-US" sz="1200" dirty="0" smtClean="0"/>
          </a:p>
          <a:p>
            <a:endParaRPr lang="en-US" sz="1200" dirty="0"/>
          </a:p>
          <a:p>
            <a:endParaRPr lang="en-US" sz="1200" dirty="0"/>
          </a:p>
          <a:p>
            <a:endParaRPr lang="en-US" sz="1200" dirty="0"/>
          </a:p>
          <a:p>
            <a:endParaRPr lang="en-US" sz="1200" dirty="0">
              <a:latin typeface="Times New Roman" panose="02020603050405020304" pitchFamily="18" charset="0"/>
              <a:cs typeface="Times New Roman" panose="02020603050405020304" pitchFamily="18" charset="0"/>
            </a:endParaRPr>
          </a:p>
          <a:p>
            <a:endParaRPr lang="en-US" sz="1200" dirty="0" smtClean="0">
              <a:latin typeface="Arial"/>
              <a:cs typeface="Arial"/>
            </a:endParaRPr>
          </a:p>
          <a:p>
            <a:endParaRPr lang="en-US" sz="1200" dirty="0">
              <a:latin typeface="Arial"/>
              <a:cs typeface="Arial"/>
            </a:endParaRPr>
          </a:p>
          <a:p>
            <a:endParaRPr lang="en-US" dirty="0"/>
          </a:p>
        </p:txBody>
      </p:sp>
    </p:spTree>
    <p:extLst>
      <p:ext uri="{BB962C8B-B14F-4D97-AF65-F5344CB8AC3E}">
        <p14:creationId xmlns:p14="http://schemas.microsoft.com/office/powerpoint/2010/main" val="259017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rPr>
              <a:t>Digital Technologies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Revolutionize Libraries</a:t>
            </a:r>
          </a:p>
        </p:txBody>
      </p:sp>
      <p:sp>
        <p:nvSpPr>
          <p:cNvPr id="3" name="Content Placeholder 2"/>
          <p:cNvSpPr>
            <a:spLocks noGrp="1"/>
          </p:cNvSpPr>
          <p:nvPr>
            <p:ph idx="1"/>
          </p:nvPr>
        </p:nvSpPr>
        <p:spPr>
          <a:xfrm>
            <a:off x="457200" y="1438275"/>
            <a:ext cx="8229600" cy="2933436"/>
          </a:xfrm>
        </p:spPr>
        <p:txBody>
          <a:bodyPr>
            <a:normAutofit/>
          </a:bodyPr>
          <a:lstStyle/>
          <a:p>
            <a:pPr marL="137160" indent="0" algn="ctr">
              <a:buNone/>
            </a:pPr>
            <a:r>
              <a:rPr lang="en-US" sz="4800" dirty="0" smtClean="0">
                <a:effectLst>
                  <a:outerShdw blurRad="38100" dist="38100" dir="2700000" algn="tl">
                    <a:srgbClr val="000000">
                      <a:alpha val="43137"/>
                    </a:srgbClr>
                  </a:outerShdw>
                </a:effectLst>
              </a:rPr>
              <a:t>80’s</a:t>
            </a:r>
            <a:endParaRPr lang="en-US" sz="4800" dirty="0"/>
          </a:p>
          <a:p>
            <a:r>
              <a:rPr lang="en-US" dirty="0"/>
              <a:t>ILS/LMS (via Local Area Networks</a:t>
            </a:r>
            <a:r>
              <a:rPr lang="en-US" dirty="0" smtClean="0"/>
              <a:t>)</a:t>
            </a:r>
          </a:p>
          <a:p>
            <a:r>
              <a:rPr lang="en-US" dirty="0"/>
              <a:t>DESKTOP </a:t>
            </a:r>
            <a:r>
              <a:rPr lang="en-US" dirty="0" smtClean="0"/>
              <a:t>PUBLISHING</a:t>
            </a:r>
            <a:endParaRPr lang="en-US" dirty="0"/>
          </a:p>
          <a:p>
            <a:r>
              <a:rPr lang="en-US" dirty="0"/>
              <a:t>INTERNET in 1989</a:t>
            </a:r>
          </a:p>
          <a:p>
            <a:endParaRPr lang="en-US" dirty="0"/>
          </a:p>
        </p:txBody>
      </p:sp>
    </p:spTree>
    <p:extLst>
      <p:ext uri="{BB962C8B-B14F-4D97-AF65-F5344CB8AC3E}">
        <p14:creationId xmlns:p14="http://schemas.microsoft.com/office/powerpoint/2010/main" val="333205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rPr>
              <a:t>Digital Technologies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Revolutionize Libraries</a:t>
            </a:r>
          </a:p>
        </p:txBody>
      </p:sp>
      <p:sp>
        <p:nvSpPr>
          <p:cNvPr id="3" name="Content Placeholder 2"/>
          <p:cNvSpPr>
            <a:spLocks noGrp="1"/>
          </p:cNvSpPr>
          <p:nvPr>
            <p:ph idx="1"/>
          </p:nvPr>
        </p:nvSpPr>
        <p:spPr>
          <a:xfrm>
            <a:off x="457200" y="1562100"/>
            <a:ext cx="8229600" cy="3124200"/>
          </a:xfrm>
        </p:spPr>
        <p:txBody>
          <a:bodyPr>
            <a:normAutofit fontScale="55000" lnSpcReduction="20000"/>
          </a:bodyPr>
          <a:lstStyle/>
          <a:p>
            <a:pPr marL="137160" indent="0" algn="ctr">
              <a:buNone/>
            </a:pPr>
            <a:r>
              <a:rPr lang="en-US" sz="8700" dirty="0" smtClean="0">
                <a:effectLst>
                  <a:outerShdw blurRad="38100" dist="38100" dir="2700000" algn="tl">
                    <a:srgbClr val="000000">
                      <a:alpha val="43137"/>
                    </a:srgbClr>
                  </a:outerShdw>
                </a:effectLst>
              </a:rPr>
              <a:t>90’s</a:t>
            </a:r>
            <a:endParaRPr lang="en-US" sz="8700" dirty="0">
              <a:effectLst>
                <a:outerShdw blurRad="38100" dist="38100" dir="2700000" algn="tl">
                  <a:srgbClr val="000000">
                    <a:alpha val="43137"/>
                  </a:srgbClr>
                </a:outerShdw>
              </a:effectLst>
            </a:endParaRPr>
          </a:p>
          <a:p>
            <a:r>
              <a:rPr lang="en-US" sz="4800" dirty="0"/>
              <a:t>Modern Internet (1994</a:t>
            </a:r>
            <a:r>
              <a:rPr lang="en-US" sz="4800" dirty="0" smtClean="0"/>
              <a:t>)			</a:t>
            </a:r>
            <a:endParaRPr lang="en-US" sz="4800" dirty="0"/>
          </a:p>
          <a:p>
            <a:r>
              <a:rPr lang="en-US" sz="4800" dirty="0"/>
              <a:t>OPAC (Via the Internet)</a:t>
            </a:r>
          </a:p>
          <a:p>
            <a:r>
              <a:rPr lang="en-US" sz="4800" dirty="0"/>
              <a:t>WWW, Google, Amazon </a:t>
            </a:r>
          </a:p>
          <a:p>
            <a:r>
              <a:rPr lang="en-US" sz="4800" dirty="0"/>
              <a:t>(BOOLEAN Search popularized)</a:t>
            </a:r>
          </a:p>
          <a:p>
            <a:r>
              <a:rPr lang="en-US" sz="4800" dirty="0"/>
              <a:t>Online Databases</a:t>
            </a:r>
          </a:p>
          <a:p>
            <a:r>
              <a:rPr lang="en-US" sz="4800" dirty="0"/>
              <a:t>Digital Millennium Copyright Act (1998)</a:t>
            </a:r>
          </a:p>
          <a:p>
            <a:endParaRPr lang="en-US" dirty="0"/>
          </a:p>
        </p:txBody>
      </p:sp>
      <p:pic>
        <p:nvPicPr>
          <p:cNvPr id="4" name="Picture 3"/>
          <p:cNvPicPr>
            <a:picLocks noChangeAspect="1"/>
          </p:cNvPicPr>
          <p:nvPr/>
        </p:nvPicPr>
        <p:blipFill>
          <a:blip r:embed="rId2"/>
          <a:stretch>
            <a:fillRect/>
          </a:stretch>
        </p:blipFill>
        <p:spPr>
          <a:xfrm>
            <a:off x="6781800" y="2466974"/>
            <a:ext cx="1314451" cy="1314451"/>
          </a:xfrm>
          <a:prstGeom prst="rect">
            <a:avLst/>
          </a:prstGeom>
        </p:spPr>
      </p:pic>
    </p:spTree>
    <p:extLst>
      <p:ext uri="{BB962C8B-B14F-4D97-AF65-F5344CB8AC3E}">
        <p14:creationId xmlns:p14="http://schemas.microsoft.com/office/powerpoint/2010/main" val="303431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effectLst>
                  <a:outerShdw blurRad="38100" dist="38100" dir="2700000" algn="tl">
                    <a:srgbClr val="000000">
                      <a:alpha val="43137"/>
                    </a:srgbClr>
                  </a:outerShdw>
                </a:effectLst>
              </a:rPr>
              <a:t>Digital Technologies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Revolutionize Libraries</a:t>
            </a:r>
          </a:p>
        </p:txBody>
      </p:sp>
      <p:sp>
        <p:nvSpPr>
          <p:cNvPr id="3" name="Content Placeholder 2"/>
          <p:cNvSpPr>
            <a:spLocks noGrp="1"/>
          </p:cNvSpPr>
          <p:nvPr>
            <p:ph idx="1"/>
          </p:nvPr>
        </p:nvSpPr>
        <p:spPr/>
        <p:txBody>
          <a:bodyPr>
            <a:normAutofit/>
          </a:bodyPr>
          <a:lstStyle/>
          <a:p>
            <a:pPr marL="137160" indent="0" algn="ctr">
              <a:buNone/>
            </a:pPr>
            <a:r>
              <a:rPr lang="en-US" sz="4800" dirty="0" smtClean="0">
                <a:effectLst>
                  <a:outerShdw blurRad="38100" dist="38100" dir="2700000" algn="tl">
                    <a:srgbClr val="000000">
                      <a:alpha val="43137"/>
                    </a:srgbClr>
                  </a:outerShdw>
                </a:effectLst>
              </a:rPr>
              <a:t>2000’s</a:t>
            </a:r>
            <a:endParaRPr lang="en-US" sz="4800" dirty="0"/>
          </a:p>
          <a:p>
            <a:r>
              <a:rPr lang="en-US" dirty="0"/>
              <a:t>Institutional Repositories</a:t>
            </a:r>
          </a:p>
          <a:p>
            <a:r>
              <a:rPr lang="en-US" dirty="0"/>
              <a:t>D-Space (2002)</a:t>
            </a:r>
          </a:p>
          <a:p>
            <a:r>
              <a:rPr lang="en-US" dirty="0"/>
              <a:t>Digital Commons (2004)</a:t>
            </a:r>
          </a:p>
          <a:p>
            <a:endParaRPr lang="en-US" dirty="0"/>
          </a:p>
        </p:txBody>
      </p:sp>
    </p:spTree>
    <p:extLst>
      <p:ext uri="{BB962C8B-B14F-4D97-AF65-F5344CB8AC3E}">
        <p14:creationId xmlns:p14="http://schemas.microsoft.com/office/powerpoint/2010/main" val="274565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38200"/>
          </a:xfrm>
        </p:spPr>
        <p:txBody>
          <a:bodyPr>
            <a:noAutofit/>
          </a:bodyPr>
          <a:lstStyle/>
          <a:p>
            <a:r>
              <a:rPr lang="en-US" sz="3200" b="1" dirty="0">
                <a:solidFill>
                  <a:schemeClr val="tx2"/>
                </a:solidFill>
                <a:effectLst>
                  <a:outerShdw blurRad="38100" dist="38100" dir="2700000" algn="tl">
                    <a:srgbClr val="000000">
                      <a:alpha val="43137"/>
                    </a:srgbClr>
                  </a:outerShdw>
                </a:effectLst>
              </a:rPr>
              <a:t>Digital Technologies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Revolutionize Libraries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8519" y="1272540"/>
            <a:ext cx="4946962" cy="3581400"/>
          </a:xfrm>
          <a:prstGeom prst="rect">
            <a:avLst/>
          </a:prstGeom>
        </p:spPr>
      </p:pic>
    </p:spTree>
    <p:extLst>
      <p:ext uri="{BB962C8B-B14F-4D97-AF65-F5344CB8AC3E}">
        <p14:creationId xmlns:p14="http://schemas.microsoft.com/office/powerpoint/2010/main" val="333014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U1610ThemeSG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IconOverlay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056D59D6214469A2844717428F2AF" ma:contentTypeVersion="6" ma:contentTypeDescription="Create a new document." ma:contentTypeScope="" ma:versionID="005ed3e6cb02b826fae41df17b06b5ab">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fcd2efc2cd68bd60127cea2da68554a"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D70AAE-32DD-4576-AF42-F92043AF30D4}">
  <ds:schemaRefs>
    <ds:schemaRef ds:uri="http://schemas.microsoft.com/sharepoint/v4"/>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schemas.microsoft.com/sharepoint/v3"/>
    <ds:schemaRef ds:uri="http://purl.org/dc/dcmitype/"/>
  </ds:schemaRefs>
</ds:datastoreItem>
</file>

<file path=customXml/itemProps2.xml><?xml version="1.0" encoding="utf-8"?>
<ds:datastoreItem xmlns:ds="http://schemas.openxmlformats.org/officeDocument/2006/customXml" ds:itemID="{E96A95EE-8E18-4A31-B499-D633F4CFB4FA}">
  <ds:schemaRefs>
    <ds:schemaRef ds:uri="http://schemas.microsoft.com/sharepoint/v3/contenttype/forms"/>
  </ds:schemaRefs>
</ds:datastoreItem>
</file>

<file path=customXml/itemProps3.xml><?xml version="1.0" encoding="utf-8"?>
<ds:datastoreItem xmlns:ds="http://schemas.openxmlformats.org/officeDocument/2006/customXml" ds:itemID="{203B0EB8-A28E-4869-B5B5-91748AFD7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MU1610ThemeSG10</Template>
  <TotalTime>3688</TotalTime>
  <Words>4602</Words>
  <Application>Microsoft Office PowerPoint</Application>
  <PresentationFormat>On-screen Show (16:10)</PresentationFormat>
  <Paragraphs>372</Paragraphs>
  <Slides>57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Libre Baskerville</vt:lpstr>
      <vt:lpstr>Lucida Sans</vt:lpstr>
      <vt:lpstr>Times New Roman</vt:lpstr>
      <vt:lpstr>Wingdings</vt:lpstr>
      <vt:lpstr>MU1610ThemeSG10</vt:lpstr>
      <vt:lpstr>Custom Design</vt:lpstr>
      <vt:lpstr>The Open Access  Institutional Repository: Maximizing Future Returns on Investment </vt:lpstr>
      <vt:lpstr>What We’ll Cover</vt:lpstr>
      <vt:lpstr>Open Access Institutional Repository</vt:lpstr>
      <vt:lpstr>Open Access</vt:lpstr>
      <vt:lpstr>Digital Technologies  Revolutionize Libraries</vt:lpstr>
      <vt:lpstr>Digital Technologies  Revolutionize Libraries</vt:lpstr>
      <vt:lpstr>Digital Technologies  Revolutionize Libraries</vt:lpstr>
      <vt:lpstr>Digital Technologies  Revolutionize Libraries</vt:lpstr>
      <vt:lpstr>Digital Technologies  Revolutionize Libraries</vt:lpstr>
      <vt:lpstr>MU OA Digital Institutional Repository</vt:lpstr>
      <vt:lpstr>Marshall Digital Scholar Open Access Marshall University Institutional Repository </vt:lpstr>
      <vt:lpstr>How to Implement OA Article Re-Publication</vt:lpstr>
      <vt:lpstr>How to Handle the Copyright </vt:lpstr>
      <vt:lpstr>PowerPoint Presentation</vt:lpstr>
      <vt:lpstr>How to Get More Faculty Research Items or Publications into MDS</vt:lpstr>
      <vt:lpstr>Research items in MDS</vt:lpstr>
      <vt:lpstr>The Value of an Open Access Publication Policy</vt:lpstr>
      <vt:lpstr>Faculty Participation &amp; Research Itmes</vt:lpstr>
      <vt:lpstr>OA Policy</vt:lpstr>
      <vt:lpstr>PowerPoint Presentation</vt:lpstr>
      <vt:lpstr>Global Open Access Policy http://roarmap.eprints.org/dataviz2.html</vt:lpstr>
      <vt:lpstr>Open Access Adopted by Quarter</vt:lpstr>
      <vt:lpstr>Nation-Wide</vt:lpstr>
      <vt:lpstr>Open Access is a Movement</vt:lpstr>
      <vt:lpstr>European funders announce ambitious open access target </vt:lpstr>
      <vt:lpstr>ACRL Policy Statement on Open Access    to Scholarship by Academic Librarians</vt:lpstr>
      <vt:lpstr>MU OA Policy</vt:lpstr>
      <vt:lpstr>MU Library faculty Proposal</vt:lpstr>
      <vt:lpstr>Anticipated Outcome for MDS</vt:lpstr>
      <vt:lpstr>How to Implement OA Journal Publication</vt:lpstr>
      <vt:lpstr>PowerPoint Presentation</vt:lpstr>
      <vt:lpstr>Journal Creation Strategies That Work</vt:lpstr>
      <vt:lpstr>Where do we go from here?</vt:lpstr>
      <vt:lpstr>OER (Open Educational Resources)</vt:lpstr>
      <vt:lpstr>Open Educational Resources</vt:lpstr>
      <vt:lpstr>Textbook Cost</vt:lpstr>
      <vt:lpstr>Textbook Cost</vt:lpstr>
      <vt:lpstr>However, textbook affordability is a problem that college administrators, staff, faculty, and other decision makers can no longer ignore</vt:lpstr>
      <vt:lpstr>At University of Minnesota</vt:lpstr>
      <vt:lpstr>Textbook Cost: Academic Impact</vt:lpstr>
      <vt:lpstr>Open Textbooks Benefits</vt:lpstr>
      <vt:lpstr>Marshall Textbook Loan Program (TBLP)</vt:lpstr>
      <vt:lpstr>Open Textbooks Projects @ Marshall</vt:lpstr>
      <vt:lpstr>Open Textbook Network (OTN)</vt:lpstr>
      <vt:lpstr>PowerPoint Presentation</vt:lpstr>
      <vt:lpstr>OER in Digital Commons</vt:lpstr>
      <vt:lpstr>Definitions</vt:lpstr>
      <vt:lpstr>The Relationship between Open Access and Open Education Resources</vt:lpstr>
      <vt:lpstr>OER(Open Educational Resources)</vt:lpstr>
      <vt:lpstr>The 5 Rs of Using OERs</vt:lpstr>
      <vt:lpstr>Creative Commons licenses </vt:lpstr>
      <vt:lpstr>Creative Commons licenses </vt:lpstr>
      <vt:lpstr>OER Adoptions on the Rise</vt:lpstr>
      <vt:lpstr>Opportunities &amp; Challenges</vt:lpstr>
      <vt:lpstr>PowerPoint Presentation</vt:lpstr>
      <vt:lpstr>References / Citations</vt:lpstr>
      <vt:lpstr>References / Citations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Jingping</dc:creator>
  <cp:lastModifiedBy>Zhang, Jingping</cp:lastModifiedBy>
  <cp:revision>162</cp:revision>
  <dcterms:created xsi:type="dcterms:W3CDTF">2018-09-18T15:28:22Z</dcterms:created>
  <dcterms:modified xsi:type="dcterms:W3CDTF">2018-11-29T14:21:55Z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0x010100139056D59D6214469A2844717428F2AF</vt:lpwstr>
  </property>
</Properties>
</file>