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1" r:id="rId4"/>
    <p:sldMasterId id="2147483943" r:id="rId5"/>
  </p:sldMasterIdLst>
  <p:notesMasterIdLst>
    <p:notesMasterId r:id="rId41"/>
  </p:notesMasterIdLst>
  <p:handoutMasterIdLst>
    <p:handoutMasterId r:id="rId42"/>
  </p:handoutMasterIdLst>
  <p:sldIdLst>
    <p:sldId id="256" r:id="rId6"/>
    <p:sldId id="348" r:id="rId7"/>
    <p:sldId id="349" r:id="rId8"/>
    <p:sldId id="260" r:id="rId9"/>
    <p:sldId id="261" r:id="rId10"/>
    <p:sldId id="262" r:id="rId11"/>
    <p:sldId id="339"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345" r:id="rId26"/>
    <p:sldId id="346" r:id="rId27"/>
    <p:sldId id="305" r:id="rId28"/>
    <p:sldId id="306" r:id="rId29"/>
    <p:sldId id="351" r:id="rId30"/>
    <p:sldId id="344" r:id="rId31"/>
    <p:sldId id="326" r:id="rId32"/>
    <p:sldId id="353" r:id="rId33"/>
    <p:sldId id="354" r:id="rId34"/>
    <p:sldId id="352" r:id="rId35"/>
    <p:sldId id="355" r:id="rId36"/>
    <p:sldId id="356" r:id="rId37"/>
    <p:sldId id="357" r:id="rId38"/>
    <p:sldId id="330" r:id="rId39"/>
    <p:sldId id="343"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92"/>
    <p:restoredTop sz="92568"/>
  </p:normalViewPr>
  <p:slideViewPr>
    <p:cSldViewPr snapToGrid="0">
      <p:cViewPr varScale="1">
        <p:scale>
          <a:sx n="148" d="100"/>
          <a:sy n="148" d="100"/>
        </p:scale>
        <p:origin x="2984" y="1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4680" y="15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latin typeface="Lucida Sans" panose="020B0602030504020204" pitchFamily="34" charset="0"/>
              </a:rPr>
              <a:t>Measure of Comprehension</a:t>
            </a:r>
          </a:p>
        </c:rich>
      </c:tx>
      <c:overlay val="0"/>
      <c:spPr>
        <a:noFill/>
        <a:ln>
          <a:noFill/>
        </a:ln>
        <a:effectLst/>
      </c:spPr>
    </c:title>
    <c:autoTitleDeleted val="0"/>
    <c:plotArea>
      <c:layout>
        <c:manualLayout>
          <c:layoutTarget val="inner"/>
          <c:xMode val="edge"/>
          <c:yMode val="edge"/>
          <c:x val="0.17285896531656"/>
          <c:y val="0.14225177538426401"/>
          <c:w val="0.81110070492289799"/>
          <c:h val="0.57770363152766402"/>
        </c:manualLayout>
      </c:layout>
      <c:barChart>
        <c:barDir val="col"/>
        <c:grouping val="clustered"/>
        <c:varyColors val="0"/>
        <c:ser>
          <c:idx val="0"/>
          <c:order val="0"/>
          <c:tx>
            <c:strRef>
              <c:f>Sheet1!$B$1</c:f>
              <c:strCache>
                <c:ptCount val="1"/>
                <c:pt idx="0">
                  <c:v>Qualitative Measure of Comprehension</c:v>
                </c:pt>
              </c:strCache>
            </c:strRef>
          </c:tx>
          <c:spPr>
            <a:solidFill>
              <a:schemeClr val="accent1"/>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B676-4657-B6FB-D0B3AE1BA0DB}"/>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B676-4657-B6FB-D0B3AE1BA0DB}"/>
              </c:ext>
            </c:extLst>
          </c:dPt>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5-B676-4657-B6FB-D0B3AE1BA0DB}"/>
              </c:ext>
            </c:extLst>
          </c:dPt>
          <c:cat>
            <c:strRef>
              <c:f>Sheet1!$A$2:$A$5</c:f>
              <c:strCache>
                <c:ptCount val="4"/>
                <c:pt idx="0">
                  <c:v>high reading ability &amp; high knowledge </c:v>
                </c:pt>
                <c:pt idx="1">
                  <c:v>low reading ability &amp; high knowledge</c:v>
                </c:pt>
                <c:pt idx="2">
                  <c:v>high reading ability &amp; low knowledge</c:v>
                </c:pt>
                <c:pt idx="3">
                  <c:v>low reading ability &amp;  low knowledge </c:v>
                </c:pt>
              </c:strCache>
            </c:strRef>
          </c:cat>
          <c:val>
            <c:numRef>
              <c:f>Sheet1!$B$2:$B$5</c:f>
              <c:numCache>
                <c:formatCode>0%</c:formatCode>
                <c:ptCount val="4"/>
                <c:pt idx="0">
                  <c:v>0.86250000000000004</c:v>
                </c:pt>
                <c:pt idx="1">
                  <c:v>0.80833333333333302</c:v>
                </c:pt>
                <c:pt idx="2">
                  <c:v>0.52916666666666701</c:v>
                </c:pt>
                <c:pt idx="3">
                  <c:v>0.42916666666666697</c:v>
                </c:pt>
              </c:numCache>
            </c:numRef>
          </c:val>
          <c:extLst>
            <c:ext xmlns:c16="http://schemas.microsoft.com/office/drawing/2014/chart" uri="{C3380CC4-5D6E-409C-BE32-E72D297353CC}">
              <c16:uniqueId val="{00000006-B676-4657-B6FB-D0B3AE1BA0DB}"/>
            </c:ext>
          </c:extLst>
        </c:ser>
        <c:dLbls>
          <c:showLegendKey val="0"/>
          <c:showVal val="0"/>
          <c:showCatName val="0"/>
          <c:showSerName val="0"/>
          <c:showPercent val="0"/>
          <c:showBubbleSize val="0"/>
        </c:dLbls>
        <c:gapWidth val="219"/>
        <c:overlap val="-27"/>
        <c:axId val="2124118720"/>
        <c:axId val="2124204848"/>
      </c:barChart>
      <c:catAx>
        <c:axId val="212411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Lucida Sans" panose="020B0602030504020204" pitchFamily="34" charset="0"/>
                <a:ea typeface="+mn-ea"/>
                <a:cs typeface="+mn-cs"/>
              </a:defRPr>
            </a:pPr>
            <a:endParaRPr lang="en-US"/>
          </a:p>
        </c:txPr>
        <c:crossAx val="2124204848"/>
        <c:crosses val="autoZero"/>
        <c:auto val="1"/>
        <c:lblAlgn val="ctr"/>
        <c:lblOffset val="100"/>
        <c:noMultiLvlLbl val="0"/>
      </c:catAx>
      <c:valAx>
        <c:axId val="2124204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Lucida Sans" panose="020B0602030504020204" pitchFamily="34" charset="0"/>
                <a:ea typeface="+mn-ea"/>
                <a:cs typeface="+mn-cs"/>
              </a:defRPr>
            </a:pPr>
            <a:endParaRPr lang="en-US"/>
          </a:p>
        </c:txPr>
        <c:crossAx val="212411872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2EA2E8-352E-9B4A-B415-07D107BD40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386F743-91F6-804D-87C4-980F943FFA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C9D494-A367-BB43-8D53-9AA7E2902E65}" type="datetimeFigureOut">
              <a:rPr lang="en-US" smtClean="0"/>
              <a:t>1/25/19</a:t>
            </a:fld>
            <a:endParaRPr lang="en-US"/>
          </a:p>
        </p:txBody>
      </p:sp>
      <p:sp>
        <p:nvSpPr>
          <p:cNvPr id="4" name="Footer Placeholder 3">
            <a:extLst>
              <a:ext uri="{FF2B5EF4-FFF2-40B4-BE49-F238E27FC236}">
                <a16:creationId xmlns:a16="http://schemas.microsoft.com/office/drawing/2014/main" id="{F0FCD897-F6B3-0847-BF1C-BD2BD69C46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C9883B0-4C69-044C-85FC-5E986D09DE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997387-6EE8-844B-B370-F8D1C7FF0FF0}" type="slidenum">
              <a:rPr lang="en-US" smtClean="0"/>
              <a:t>‹#›</a:t>
            </a:fld>
            <a:endParaRPr lang="en-US"/>
          </a:p>
        </p:txBody>
      </p:sp>
    </p:spTree>
    <p:extLst>
      <p:ext uri="{BB962C8B-B14F-4D97-AF65-F5344CB8AC3E}">
        <p14:creationId xmlns:p14="http://schemas.microsoft.com/office/powerpoint/2010/main" val="1466028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E896C4-8DBA-D64B-A366-005403DFEF66}" type="datetimeFigureOut">
              <a:rPr lang="en-US" smtClean="0"/>
              <a:t>1/25/19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CFCBD8-3E57-5D40-8A7E-C93C88E11B8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FCBD8-3E57-5D40-8A7E-C93C88E11B89}" type="slidenum">
              <a:rPr lang="en-US" smtClean="0"/>
              <a:t>1</a:t>
            </a:fld>
            <a:endParaRPr lang="en-US"/>
          </a:p>
        </p:txBody>
      </p:sp>
    </p:spTree>
    <p:extLst>
      <p:ext uri="{BB962C8B-B14F-4D97-AF65-F5344CB8AC3E}">
        <p14:creationId xmlns:p14="http://schemas.microsoft.com/office/powerpoint/2010/main" val="263876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Passage taken from </a:t>
            </a:r>
            <a:r>
              <a:rPr lang="en-US" b="1" dirty="0"/>
              <a:t>page 1 </a:t>
            </a:r>
            <a:r>
              <a:rPr lang="en-US" baseline="0" dirty="0"/>
              <a:t>of </a:t>
            </a:r>
            <a:r>
              <a:rPr lang="en-US" i="1" baseline="0" dirty="0"/>
              <a:t>Charlotte’s Web, </a:t>
            </a:r>
            <a:r>
              <a:rPr lang="en-US" i="0" baseline="0" dirty="0"/>
              <a:t>by E.B. White.</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11</a:t>
            </a:fld>
            <a:endParaRPr lang="en-US"/>
          </a:p>
        </p:txBody>
      </p:sp>
    </p:spTree>
    <p:extLst>
      <p:ext uri="{BB962C8B-B14F-4D97-AF65-F5344CB8AC3E}">
        <p14:creationId xmlns:p14="http://schemas.microsoft.com/office/powerpoint/2010/main" val="4001978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12</a:t>
            </a:fld>
            <a:endParaRPr lang="en-US"/>
          </a:p>
        </p:txBody>
      </p:sp>
    </p:spTree>
    <p:extLst>
      <p:ext uri="{BB962C8B-B14F-4D97-AF65-F5344CB8AC3E}">
        <p14:creationId xmlns:p14="http://schemas.microsoft.com/office/powerpoint/2010/main" val="686015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Everyone should recognize that the first question was much harder and that this had something to do with the text, not just the questions being asked.  Some may already be hypothesizing that vocabulary or knowledge have a lot to do with why we couldn’t answer the first question.  You don’t need to confirm or point this out to them yet. It becomes clear soon.</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13</a:t>
            </a:fld>
            <a:endParaRPr lang="en-US"/>
          </a:p>
        </p:txBody>
      </p:sp>
    </p:spTree>
    <p:extLst>
      <p:ext uri="{BB962C8B-B14F-4D97-AF65-F5344CB8AC3E}">
        <p14:creationId xmlns:p14="http://schemas.microsoft.com/office/powerpoint/2010/main" val="1263190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7F99869-26C8-406B-91DD-630EF6E5A82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881770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No</a:t>
            </a:r>
            <a:r>
              <a:rPr lang="en-US" baseline="0" dirty="0"/>
              <a:t> one disputes that prior knowledge is important to comprehension, but when students struggle with comprehension, we rarely focus on building knowledge as our primary intervention.  Instead we practice comprehension strategies, attempt to build stamina, or simply ask kids to practice.  </a:t>
            </a:r>
          </a:p>
          <a:p>
            <a:r>
              <a:rPr lang="en-US" baseline="0" dirty="0"/>
              <a:t>When many things seems important, knowing how big the impact of each factor is, helps us to choose an area to focus on.</a:t>
            </a:r>
          </a:p>
          <a:p>
            <a:endParaRPr lang="en-US" baseline="0" dirty="0"/>
          </a:p>
        </p:txBody>
      </p:sp>
      <p:sp>
        <p:nvSpPr>
          <p:cNvPr id="4" name="Slide Number Placeholder 3"/>
          <p:cNvSpPr>
            <a:spLocks noGrp="1"/>
          </p:cNvSpPr>
          <p:nvPr>
            <p:ph type="sldNum" sz="quarter" idx="10"/>
          </p:nvPr>
        </p:nvSpPr>
        <p:spPr/>
        <p:txBody>
          <a:bodyPr/>
          <a:lstStyle/>
          <a:p>
            <a:fld id="{9E7B2418-FF95-46BD-A14A-1581BD1D9F0C}" type="slidenum">
              <a:rPr lang="en-US" smtClean="0"/>
              <a:t>15</a:t>
            </a:fld>
            <a:endParaRPr lang="en-US"/>
          </a:p>
        </p:txBody>
      </p:sp>
    </p:spTree>
    <p:extLst>
      <p:ext uri="{BB962C8B-B14F-4D97-AF65-F5344CB8AC3E}">
        <p14:creationId xmlns:p14="http://schemas.microsoft.com/office/powerpoint/2010/main" val="2786076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Recht</a:t>
            </a:r>
            <a:r>
              <a:rPr lang="en-US" sz="1200" b="0" i="0" u="none" strike="noStrike" kern="1200" baseline="0" dirty="0">
                <a:solidFill>
                  <a:schemeClr val="tx1"/>
                </a:solidFill>
                <a:latin typeface="+mn-lt"/>
                <a:ea typeface="+mn-ea"/>
                <a:cs typeface="+mn-cs"/>
              </a:rPr>
              <a:t> and Leslie sought to answer exactly this question, by comparing the relative impact of reading ability to the impact of knowledge of a topic.  They had students read a passage about baseball and then tested students comprehension of the passage.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“Effect of Prior Knowledge on Good and Poor Readers‘ Memory of Text”  from Journal of Educational Psychology 1988, Vol. SO, No. 1, 16-20</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Had 7</a:t>
            </a:r>
            <a:r>
              <a:rPr lang="en-US" sz="1200" b="0" i="0" u="none" strike="noStrike" kern="1200" baseline="30000" dirty="0">
                <a:solidFill>
                  <a:schemeClr val="tx1"/>
                </a:solidFill>
                <a:latin typeface="+mn-lt"/>
                <a:ea typeface="+mn-ea"/>
                <a:cs typeface="+mn-cs"/>
              </a:rPr>
              <a:t>th</a:t>
            </a:r>
            <a:r>
              <a:rPr lang="en-US" sz="1200" b="0" i="0" u="none" strike="noStrike" kern="1200" baseline="0" dirty="0">
                <a:solidFill>
                  <a:schemeClr val="tx1"/>
                </a:solidFill>
                <a:latin typeface="+mn-lt"/>
                <a:ea typeface="+mn-ea"/>
                <a:cs typeface="+mn-cs"/>
              </a:rPr>
              <a:t> and 8</a:t>
            </a:r>
            <a:r>
              <a:rPr lang="en-US" sz="1200" b="0" i="0" u="none" strike="noStrike" kern="1200" baseline="30000" dirty="0">
                <a:solidFill>
                  <a:schemeClr val="tx1"/>
                </a:solidFill>
                <a:latin typeface="+mn-lt"/>
                <a:ea typeface="+mn-ea"/>
                <a:cs typeface="+mn-cs"/>
              </a:rPr>
              <a:t>th</a:t>
            </a:r>
            <a:r>
              <a:rPr lang="en-US" sz="1200" b="0" i="0" u="none" strike="noStrike" kern="1200" baseline="0" dirty="0">
                <a:solidFill>
                  <a:schemeClr val="tx1"/>
                </a:solidFill>
                <a:latin typeface="+mn-lt"/>
                <a:ea typeface="+mn-ea"/>
                <a:cs typeface="+mn-cs"/>
              </a:rPr>
              <a:t> grade students read a short text about baseball and tested them for comprehension using:</a:t>
            </a:r>
          </a:p>
          <a:p>
            <a:pPr marL="228600" indent="-228600">
              <a:buAutoNum type="arabicParenR"/>
            </a:pPr>
            <a:r>
              <a:rPr lang="en-US" sz="1200" b="0" i="0" u="none" strike="noStrike" kern="1200" baseline="0" dirty="0">
                <a:solidFill>
                  <a:schemeClr val="tx1"/>
                </a:solidFill>
                <a:latin typeface="+mn-lt"/>
                <a:ea typeface="+mn-ea"/>
                <a:cs typeface="+mn-cs"/>
              </a:rPr>
              <a:t>Verbal retelling</a:t>
            </a:r>
          </a:p>
          <a:p>
            <a:pPr marL="228600" indent="-228600">
              <a:buAutoNum type="arabicParenR"/>
            </a:pPr>
            <a:r>
              <a:rPr lang="en-US" sz="1200" b="0" i="0" u="none" strike="noStrike" kern="1200" baseline="0" dirty="0">
                <a:solidFill>
                  <a:schemeClr val="tx1"/>
                </a:solidFill>
                <a:latin typeface="+mn-lt"/>
                <a:ea typeface="+mn-ea"/>
                <a:cs typeface="+mn-cs"/>
              </a:rPr>
              <a:t>Reenactment with figurines</a:t>
            </a:r>
          </a:p>
          <a:p>
            <a:pPr marL="228600" indent="-228600">
              <a:buAutoNum type="arabicParenR"/>
            </a:pPr>
            <a:r>
              <a:rPr lang="en-US" sz="1200" b="0" i="0" u="none" strike="noStrike" kern="1200" baseline="0" dirty="0">
                <a:solidFill>
                  <a:schemeClr val="tx1"/>
                </a:solidFill>
                <a:latin typeface="+mn-lt"/>
                <a:ea typeface="+mn-ea"/>
                <a:cs typeface="+mn-cs"/>
              </a:rPr>
              <a:t>Verbal summary</a:t>
            </a:r>
          </a:p>
          <a:p>
            <a:pPr marL="228600" indent="-228600">
              <a:buAutoNum type="arabicParenR"/>
            </a:pPr>
            <a:r>
              <a:rPr lang="en-US" sz="1200" b="0" i="0" u="none" strike="noStrike" kern="1200" baseline="0" dirty="0">
                <a:solidFill>
                  <a:schemeClr val="tx1"/>
                </a:solidFill>
                <a:latin typeface="+mn-lt"/>
                <a:ea typeface="+mn-ea"/>
                <a:cs typeface="+mn-cs"/>
              </a:rPr>
              <a:t>Rating ideas from the story in terms of importance.</a:t>
            </a:r>
          </a:p>
        </p:txBody>
      </p:sp>
      <p:sp>
        <p:nvSpPr>
          <p:cNvPr id="4" name="Slide Number Placeholder 3"/>
          <p:cNvSpPr>
            <a:spLocks noGrp="1"/>
          </p:cNvSpPr>
          <p:nvPr>
            <p:ph type="sldNum" sz="quarter" idx="10"/>
          </p:nvPr>
        </p:nvSpPr>
        <p:spPr/>
        <p:txBody>
          <a:bodyPr/>
          <a:lstStyle/>
          <a:p>
            <a:fld id="{A1E40C97-30D4-4C07-8A71-6C9FFD299178}" type="slidenum">
              <a:rPr lang="en-US" smtClean="0"/>
              <a:t>16</a:t>
            </a:fld>
            <a:endParaRPr lang="en-US"/>
          </a:p>
        </p:txBody>
      </p:sp>
    </p:spTree>
    <p:extLst>
      <p:ext uri="{BB962C8B-B14F-4D97-AF65-F5344CB8AC3E}">
        <p14:creationId xmlns:p14="http://schemas.microsoft.com/office/powerpoint/2010/main" val="3610158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a:bodyPr>
          <a:lstStyle/>
          <a:p>
            <a:r>
              <a:rPr lang="en-US" baseline="0" dirty="0"/>
              <a:t>The students in these 4 groups read a passage about baseball and then took a test of their comprehension.  Ask participants to predict what % of questions on a reading comprehension test each category of student would get right.  Draw a grid on their paper and put an actual % of predicted questions correct in each quadrant.  </a:t>
            </a:r>
          </a:p>
          <a:p>
            <a:endParaRPr lang="en-US" b="1" baseline="0" dirty="0"/>
          </a:p>
          <a:p>
            <a:r>
              <a:rPr lang="en-US" b="1" baseline="0" dirty="0"/>
              <a:t>Technical Notes:</a:t>
            </a:r>
          </a:p>
          <a:p>
            <a:r>
              <a:rPr lang="en-US" dirty="0"/>
              <a:t>High</a:t>
            </a:r>
            <a:r>
              <a:rPr lang="en-US" baseline="0" dirty="0"/>
              <a:t> reading ability was defined as 70</a:t>
            </a:r>
            <a:r>
              <a:rPr lang="en-US" baseline="30000" dirty="0"/>
              <a:t>th</a:t>
            </a:r>
            <a:r>
              <a:rPr lang="en-US" baseline="0" dirty="0"/>
              <a:t> percentile or higher on a standardized test of reading.  Low reading ability was defined as 30</a:t>
            </a:r>
            <a:r>
              <a:rPr lang="en-US" baseline="30000" dirty="0"/>
              <a:t>th</a:t>
            </a:r>
            <a:r>
              <a:rPr lang="en-US" baseline="0" dirty="0"/>
              <a:t> percentile or lower.</a:t>
            </a:r>
          </a:p>
          <a:p>
            <a:r>
              <a:rPr lang="en-US" baseline="0" dirty="0"/>
              <a:t>High knowledge of baseball was defined as 70</a:t>
            </a:r>
            <a:r>
              <a:rPr lang="en-US" baseline="30000" dirty="0"/>
              <a:t>th</a:t>
            </a:r>
            <a:r>
              <a:rPr lang="en-US" baseline="0" dirty="0"/>
              <a:t> percentile or higher on a test of baseball knowledge. Low baseball ability was defined as 30</a:t>
            </a:r>
            <a:r>
              <a:rPr lang="en-US" baseline="30000" dirty="0"/>
              <a:t>th</a:t>
            </a:r>
            <a:r>
              <a:rPr lang="en-US" baseline="0" dirty="0"/>
              <a:t> percentile or lower.</a:t>
            </a:r>
            <a:endParaRPr lang="en-US" dirty="0"/>
          </a:p>
        </p:txBody>
      </p:sp>
      <p:sp>
        <p:nvSpPr>
          <p:cNvPr id="4" name="Slide Number Placeholder 3"/>
          <p:cNvSpPr>
            <a:spLocks noGrp="1"/>
          </p:cNvSpPr>
          <p:nvPr>
            <p:ph type="sldNum" sz="quarter" idx="10"/>
          </p:nvPr>
        </p:nvSpPr>
        <p:spPr/>
        <p:txBody>
          <a:bodyPr/>
          <a:lstStyle/>
          <a:p>
            <a:fld id="{A1E40C97-30D4-4C07-8A71-6C9FFD299178}" type="slidenum">
              <a:rPr lang="en-US" smtClean="0"/>
              <a:t>17</a:t>
            </a:fld>
            <a:endParaRPr lang="en-US"/>
          </a:p>
        </p:txBody>
      </p:sp>
    </p:spTree>
    <p:extLst>
      <p:ext uri="{BB962C8B-B14F-4D97-AF65-F5344CB8AC3E}">
        <p14:creationId xmlns:p14="http://schemas.microsoft.com/office/powerpoint/2010/main" val="2944623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After</a:t>
            </a:r>
            <a:r>
              <a:rPr lang="en-US" sz="1200" b="0" i="0" u="none" strike="noStrike" kern="1200" baseline="0" dirty="0">
                <a:solidFill>
                  <a:schemeClr val="tx1"/>
                </a:solidFill>
                <a:effectLst/>
                <a:latin typeface="+mn-lt"/>
                <a:ea typeface="+mn-ea"/>
                <a:cs typeface="+mn-cs"/>
              </a:rPr>
              <a:t> they predict percentages, show them this slide and give them a minute to take it in.  They should notice that the low reading ability students with high knowledge outperformed the high reading ability students with low knowledge. In addition there is little difference between the two high knowledge groups and the two low knowledge groups.</a:t>
            </a:r>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effectLst/>
                <a:latin typeface="+mn-lt"/>
                <a:ea typeface="+mn-ea"/>
                <a:cs typeface="+mn-cs"/>
              </a:rPr>
              <a:t>Frequently Asked Questions: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u="none" strike="noStrike" kern="1200" baseline="0" dirty="0">
                <a:solidFill>
                  <a:schemeClr val="tx1"/>
                </a:solidFill>
                <a:effectLst/>
                <a:latin typeface="+mn-lt"/>
                <a:ea typeface="+mn-ea"/>
                <a:cs typeface="+mn-cs"/>
              </a:rPr>
              <a:t>Is this study generalizable?  Yes! In fact a European study replicated the finding exactly with students of a totally different background on the topic of soccer. Additional research has shown similar results on a wide variety of other topic and subject areas.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b="0" i="0" u="none" strike="noStrike" kern="1200" baseline="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0" i="0" dirty="0"/>
              <a:t>Is</a:t>
            </a:r>
            <a:r>
              <a:rPr lang="en-US" b="0" i="0" baseline="0" dirty="0"/>
              <a:t> the impact here from knowledge or from interest?  </a:t>
            </a:r>
            <a:r>
              <a:rPr lang="en-US" b="1" i="0" baseline="0" dirty="0"/>
              <a:t>Knowledge</a:t>
            </a:r>
            <a:r>
              <a:rPr lang="en-US" b="0" i="0" baseline="0" dirty="0"/>
              <a:t>.  It’s hard to disentangle these variables, but a separate study using basketball was able to distinguish the two and found that the one that had the major impact was knowledge.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0" i="0" baseline="0" dirty="0"/>
              <a:t>If knowledge is so important does this undermine the value of close reading?  No.  Close reading teaches students how to </a:t>
            </a:r>
            <a:r>
              <a:rPr lang="en-US" b="1" i="0" baseline="0" dirty="0"/>
              <a:t>gain knowledge</a:t>
            </a:r>
            <a:r>
              <a:rPr lang="en-US" b="0" i="0" baseline="0" dirty="0"/>
              <a:t> from text by attending to it carefully.  But, as we will soon discuss, high volume reading of informational text is also necessary to build the base of knowledge and vocabulary necessary to succeed with close reading.  This is a BOTH, AND type of question, not an either or.</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0" i="0" baseline="0"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0" i="0" dirty="0"/>
          </a:p>
          <a:p>
            <a:endParaRPr lang="en-US" dirty="0"/>
          </a:p>
        </p:txBody>
      </p:sp>
      <p:sp>
        <p:nvSpPr>
          <p:cNvPr id="4" name="Slide Number Placeholder 3"/>
          <p:cNvSpPr>
            <a:spLocks noGrp="1"/>
          </p:cNvSpPr>
          <p:nvPr>
            <p:ph type="sldNum" sz="quarter" idx="10"/>
          </p:nvPr>
        </p:nvSpPr>
        <p:spPr/>
        <p:txBody>
          <a:bodyPr/>
          <a:lstStyle/>
          <a:p>
            <a:fld id="{2B62058F-CD89-483D-B87A-45828702BF93}" type="slidenum">
              <a:rPr lang="en-US" smtClean="0"/>
              <a:t>18</a:t>
            </a:fld>
            <a:endParaRPr lang="en-US"/>
          </a:p>
        </p:txBody>
      </p:sp>
    </p:spTree>
    <p:extLst>
      <p:ext uri="{BB962C8B-B14F-4D97-AF65-F5344CB8AC3E}">
        <p14:creationId xmlns:p14="http://schemas.microsoft.com/office/powerpoint/2010/main" val="1034352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a:t>
            </a:r>
            <a:r>
              <a:rPr lang="en-US" baseline="0" dirty="0"/>
              <a:t> second bullet point here has a big implication for student scaffolds.  By helping students build their knowledge, “low readers” can perform at levels similar to “high readers.”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B62058F-CD89-483D-B87A-45828702BF93}" type="slidenum">
              <a:rPr lang="en-US" smtClean="0"/>
              <a:t>19</a:t>
            </a:fld>
            <a:endParaRPr lang="en-US"/>
          </a:p>
        </p:txBody>
      </p:sp>
    </p:spTree>
    <p:extLst>
      <p:ext uri="{BB962C8B-B14F-4D97-AF65-F5344CB8AC3E}">
        <p14:creationId xmlns:p14="http://schemas.microsoft.com/office/powerpoint/2010/main" val="542893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research</a:t>
            </a:r>
            <a:r>
              <a:rPr lang="en-US" baseline="0" dirty="0"/>
              <a:t> is in direct opposition to current instructional practice where we identify a reader by an F &amp; P level, and if you are a level J then you read only level J books.</a:t>
            </a:r>
            <a:r>
              <a:rPr lang="en-US" dirty="0"/>
              <a:t> </a:t>
            </a:r>
            <a:r>
              <a:rPr lang="en-US" baseline="0" dirty="0"/>
              <a:t> But a level J reader on science passages may be a level T reader on explorers, if they have knowledge of that topic.</a:t>
            </a:r>
            <a:r>
              <a:rPr lang="en-US" dirty="0"/>
              <a:t> </a:t>
            </a:r>
            <a:r>
              <a:rPr lang="en-US" baseline="0" dirty="0"/>
              <a:t> By letting them read only level J texts we deny them access to more complex text that they could access and learn from on a topic on which they have knowledge.</a:t>
            </a:r>
            <a:r>
              <a:rPr lang="en-US" dirty="0"/>
              <a:t> </a:t>
            </a:r>
          </a:p>
        </p:txBody>
      </p:sp>
      <p:sp>
        <p:nvSpPr>
          <p:cNvPr id="4" name="Slide Number Placeholder 3"/>
          <p:cNvSpPr>
            <a:spLocks noGrp="1"/>
          </p:cNvSpPr>
          <p:nvPr>
            <p:ph type="sldNum" sz="quarter" idx="10"/>
          </p:nvPr>
        </p:nvSpPr>
        <p:spPr/>
        <p:txBody>
          <a:bodyPr/>
          <a:lstStyle/>
          <a:p>
            <a:fld id="{2B62058F-CD89-483D-B87A-45828702BF93}" type="slidenum">
              <a:rPr lang="en-US" smtClean="0"/>
              <a:t>20</a:t>
            </a:fld>
            <a:endParaRPr lang="en-US"/>
          </a:p>
        </p:txBody>
      </p:sp>
    </p:spTree>
    <p:extLst>
      <p:ext uri="{BB962C8B-B14F-4D97-AF65-F5344CB8AC3E}">
        <p14:creationId xmlns:p14="http://schemas.microsoft.com/office/powerpoint/2010/main" val="80653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Campaign and Session Objectives </a:t>
            </a:r>
          </a:p>
        </p:txBody>
      </p:sp>
      <p:sp>
        <p:nvSpPr>
          <p:cNvPr id="4" name="Slide Number Placeholder 3"/>
          <p:cNvSpPr>
            <a:spLocks noGrp="1"/>
          </p:cNvSpPr>
          <p:nvPr>
            <p:ph type="sldNum" sz="quarter" idx="10"/>
          </p:nvPr>
        </p:nvSpPr>
        <p:spPr/>
        <p:txBody>
          <a:bodyPr/>
          <a:lstStyle/>
          <a:p>
            <a:fld id="{31E5F743-C687-4C31-8346-57C48F9F8F82}" type="slidenum">
              <a:rPr lang="en-US" smtClean="0"/>
              <a:t>2</a:t>
            </a:fld>
            <a:endParaRPr lang="en-US"/>
          </a:p>
        </p:txBody>
      </p:sp>
    </p:spTree>
    <p:extLst>
      <p:ext uri="{BB962C8B-B14F-4D97-AF65-F5344CB8AC3E}">
        <p14:creationId xmlns:p14="http://schemas.microsoft.com/office/powerpoint/2010/main" val="181713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FCBD8-3E57-5D40-8A7E-C93C88E11B89}" type="slidenum">
              <a:rPr lang="en-US" smtClean="0"/>
              <a:t>21</a:t>
            </a:fld>
            <a:endParaRPr lang="en-US"/>
          </a:p>
        </p:txBody>
      </p:sp>
    </p:spTree>
    <p:extLst>
      <p:ext uri="{BB962C8B-B14F-4D97-AF65-F5344CB8AC3E}">
        <p14:creationId xmlns:p14="http://schemas.microsoft.com/office/powerpoint/2010/main" val="1936644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FCBD8-3E57-5D40-8A7E-C93C88E11B89}" type="slidenum">
              <a:rPr lang="en-US" smtClean="0"/>
              <a:t>22</a:t>
            </a:fld>
            <a:endParaRPr lang="en-US"/>
          </a:p>
        </p:txBody>
      </p:sp>
    </p:spTree>
    <p:extLst>
      <p:ext uri="{BB962C8B-B14F-4D97-AF65-F5344CB8AC3E}">
        <p14:creationId xmlns:p14="http://schemas.microsoft.com/office/powerpoint/2010/main" val="1916932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CB92E288-0D9A-42D5-9361-C908F019CCF0}" type="slidenum">
              <a:rPr lang="en-US" smtClean="0"/>
              <a:t>23</a:t>
            </a:fld>
            <a:endParaRPr lang="en-US"/>
          </a:p>
        </p:txBody>
      </p:sp>
    </p:spTree>
    <p:extLst>
      <p:ext uri="{BB962C8B-B14F-4D97-AF65-F5344CB8AC3E}">
        <p14:creationId xmlns:p14="http://schemas.microsoft.com/office/powerpoint/2010/main" val="274288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30</a:t>
            </a:r>
            <a:r>
              <a:rPr lang="en-US" b="1" baseline="0" dirty="0"/>
              <a:t> million word Gap </a:t>
            </a:r>
            <a:r>
              <a:rPr lang="en-US" baseline="0" dirty="0"/>
              <a:t>- </a:t>
            </a:r>
            <a:r>
              <a:rPr lang="en-US" dirty="0"/>
              <a:t>Contrast</a:t>
            </a:r>
            <a:r>
              <a:rPr lang="en-US" baseline="0" dirty="0"/>
              <a:t> this to the typical way we do business where we skip around from topic to topic, plants today, tree mammal tomorrow, the colonies the day after.  Instead we need to spend time reading several texts </a:t>
            </a:r>
            <a:r>
              <a:rPr lang="en-US" b="1" baseline="0" dirty="0"/>
              <a:t>within the same topic</a:t>
            </a:r>
            <a:r>
              <a:rPr lang="en-US" b="0" baseline="0" dirty="0"/>
              <a:t> in order to build knowledge and vocabulary faster.  With the huge volume of words and huge bodies of knowledge that students need to learn, we </a:t>
            </a:r>
            <a:r>
              <a:rPr lang="en-US" b="1" baseline="0" dirty="0"/>
              <a:t>can’t afford</a:t>
            </a:r>
            <a:r>
              <a:rPr lang="en-US" b="0" baseline="0" dirty="0"/>
              <a:t> to not use the most effective, fastest way to gain this knowledge.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The research referenced here is what led to the creation of the idea of text sets:  a thoughtfully sequenced series of texts designed to build knowledge and vocabulary.  </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24</a:t>
            </a:fld>
            <a:endParaRPr lang="en-US"/>
          </a:p>
        </p:txBody>
      </p:sp>
    </p:spTree>
    <p:extLst>
      <p:ext uri="{BB962C8B-B14F-4D97-AF65-F5344CB8AC3E}">
        <p14:creationId xmlns:p14="http://schemas.microsoft.com/office/powerpoint/2010/main" val="3118426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7BEC42-D54B-404D-9FFA-17015DA1F8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1294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Level Support</a:t>
            </a:r>
          </a:p>
        </p:txBody>
      </p:sp>
      <p:sp>
        <p:nvSpPr>
          <p:cNvPr id="4" name="Slide Number Placeholder 3"/>
          <p:cNvSpPr>
            <a:spLocks noGrp="1"/>
          </p:cNvSpPr>
          <p:nvPr>
            <p:ph type="sldNum" sz="quarter" idx="10"/>
          </p:nvPr>
        </p:nvSpPr>
        <p:spPr/>
        <p:txBody>
          <a:bodyPr/>
          <a:lstStyle/>
          <a:p>
            <a:fld id="{0ACFCBD8-3E57-5D40-8A7E-C93C88E11B89}" type="slidenum">
              <a:rPr lang="en-US" smtClean="0"/>
              <a:t>26</a:t>
            </a:fld>
            <a:endParaRPr lang="en-US"/>
          </a:p>
        </p:txBody>
      </p:sp>
    </p:spTree>
    <p:extLst>
      <p:ext uri="{BB962C8B-B14F-4D97-AF65-F5344CB8AC3E}">
        <p14:creationId xmlns:p14="http://schemas.microsoft.com/office/powerpoint/2010/main" val="811412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BEC42-D54B-404D-9FFA-17015DA1F862}"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276202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There are many ways in which classroom teachers and school librarians make decisions about how to display and organize texts for independent reading in the classroom.  Organizing book baskets, selecting texts to go in student book baggies, and/or setting up shelves in school and classroom libraries are just a few of the many options under consideration.</a:t>
            </a:r>
          </a:p>
        </p:txBody>
      </p:sp>
      <p:sp>
        <p:nvSpPr>
          <p:cNvPr id="252" name="Shape 25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28</a:t>
            </a:fld>
            <a:endParaRPr lang="en-US"/>
          </a:p>
        </p:txBody>
      </p:sp>
    </p:spTree>
    <p:extLst>
      <p:ext uri="{BB962C8B-B14F-4D97-AF65-F5344CB8AC3E}">
        <p14:creationId xmlns:p14="http://schemas.microsoft.com/office/powerpoint/2010/main" val="700763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dirty="0"/>
          </a:p>
        </p:txBody>
      </p:sp>
      <p:sp>
        <p:nvSpPr>
          <p:cNvPr id="362" name="Shape 36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Tree>
    <p:extLst>
      <p:ext uri="{BB962C8B-B14F-4D97-AF65-F5344CB8AC3E}">
        <p14:creationId xmlns:p14="http://schemas.microsoft.com/office/powerpoint/2010/main" val="639931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Here are the steps to making your own book baskets.  Let’s review the process! (continued on the next slide)</a:t>
            </a:r>
          </a:p>
        </p:txBody>
      </p:sp>
      <p:sp>
        <p:nvSpPr>
          <p:cNvPr id="370" name="Shape 37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31</a:t>
            </a:fld>
            <a:endParaRPr lang="en-US"/>
          </a:p>
        </p:txBody>
      </p:sp>
    </p:spTree>
    <p:extLst>
      <p:ext uri="{BB962C8B-B14F-4D97-AF65-F5344CB8AC3E}">
        <p14:creationId xmlns:p14="http://schemas.microsoft.com/office/powerpoint/2010/main" val="2836052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endParaRPr lang="en-US" dirty="0"/>
          </a:p>
          <a:p>
            <a:r>
              <a:rPr lang="en-US" dirty="0"/>
              <a:t>Hernandez</a:t>
            </a:r>
            <a:r>
              <a:rPr lang="en-US" baseline="0" dirty="0"/>
              <a:t> 2011 from the Annie E. Casey Foundation showed that students that are not reading proficient by third grade are </a:t>
            </a:r>
            <a:r>
              <a:rPr lang="en-US" b="1" baseline="0" dirty="0"/>
              <a:t>4 times less likely to graduate from high school on time</a:t>
            </a:r>
            <a:r>
              <a:rPr lang="en-US" b="0" baseline="0" dirty="0"/>
              <a:t> than students who are reading proficiently in 3</a:t>
            </a:r>
            <a:r>
              <a:rPr lang="en-US" b="0" baseline="30000" dirty="0"/>
              <a:t>rd</a:t>
            </a:r>
            <a:r>
              <a:rPr lang="en-US" b="0" baseline="0" dirty="0"/>
              <a:t> grade.</a:t>
            </a:r>
          </a:p>
          <a:p>
            <a:endParaRPr lang="en-US" dirty="0"/>
          </a:p>
          <a:p>
            <a:r>
              <a:rPr lang="en-US" dirty="0"/>
              <a:t>These 5</a:t>
            </a:r>
            <a:r>
              <a:rPr lang="en-US" baseline="0" dirty="0"/>
              <a:t> studies all suggest that if you are not reading successfully by at least the third grade your chances of catching up are low.  This is both distressing and puzzling.  Why would scores so early be such a strong predictor of outcomes later?</a:t>
            </a:r>
            <a:endParaRPr lang="en-US" dirty="0"/>
          </a:p>
        </p:txBody>
      </p:sp>
      <p:sp>
        <p:nvSpPr>
          <p:cNvPr id="4" name="Slide Number Placeholder 3"/>
          <p:cNvSpPr>
            <a:spLocks noGrp="1"/>
          </p:cNvSpPr>
          <p:nvPr>
            <p:ph type="sldNum" sz="quarter" idx="10"/>
          </p:nvPr>
        </p:nvSpPr>
        <p:spPr/>
        <p:txBody>
          <a:bodyPr/>
          <a:lstStyle/>
          <a:p>
            <a:fld id="{87F99869-26C8-406B-91DD-630EF6E5A82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672343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You may want to give your teams time to discuss number 5 - what considerations for teaching emerge?  What will they have to do differently to introduce independent reading this way?</a:t>
            </a:r>
          </a:p>
        </p:txBody>
      </p:sp>
      <p:sp>
        <p:nvSpPr>
          <p:cNvPr id="378" name="Shape 37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32</a:t>
            </a:fld>
            <a:endParaRPr lang="en-US"/>
          </a:p>
        </p:txBody>
      </p:sp>
    </p:spTree>
    <p:extLst>
      <p:ext uri="{BB962C8B-B14F-4D97-AF65-F5344CB8AC3E}">
        <p14:creationId xmlns:p14="http://schemas.microsoft.com/office/powerpoint/2010/main" val="2769169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US" dirty="0"/>
          </a:p>
        </p:txBody>
      </p:sp>
      <p:sp>
        <p:nvSpPr>
          <p:cNvPr id="385" name="Shape 38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33</a:t>
            </a:fld>
            <a:endParaRPr lang="en-US"/>
          </a:p>
        </p:txBody>
      </p:sp>
    </p:spTree>
    <p:extLst>
      <p:ext uri="{BB962C8B-B14F-4D97-AF65-F5344CB8AC3E}">
        <p14:creationId xmlns:p14="http://schemas.microsoft.com/office/powerpoint/2010/main" val="1060580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Big Idea</a:t>
            </a:r>
            <a:r>
              <a:rPr lang="en-US" dirty="0"/>
              <a:t>:</a:t>
            </a:r>
            <a:r>
              <a:rPr lang="en-US" baseline="0" dirty="0"/>
              <a:t> We all can relate to this!</a:t>
            </a:r>
          </a:p>
          <a:p>
            <a:endParaRPr lang="en-US" baseline="0" dirty="0"/>
          </a:p>
          <a:p>
            <a:r>
              <a:rPr lang="en-US" b="0" dirty="0"/>
              <a:t>Though</a:t>
            </a:r>
            <a:r>
              <a:rPr lang="en-US" b="0" baseline="0" dirty="0"/>
              <a:t> this is just a comic, this is the idea behind text sets. To take what students already know something about and build on it.</a:t>
            </a:r>
            <a:endParaRPr lang="en-US" b="0" dirty="0"/>
          </a:p>
        </p:txBody>
      </p:sp>
      <p:sp>
        <p:nvSpPr>
          <p:cNvPr id="4" name="Slide Number Placeholder 3"/>
          <p:cNvSpPr>
            <a:spLocks noGrp="1"/>
          </p:cNvSpPr>
          <p:nvPr>
            <p:ph type="sldNum" sz="quarter" idx="10"/>
          </p:nvPr>
        </p:nvSpPr>
        <p:spPr/>
        <p:txBody>
          <a:bodyPr/>
          <a:lstStyle/>
          <a:p>
            <a:fld id="{CB92E288-0D9A-42D5-9361-C908F019CCF0}" type="slidenum">
              <a:rPr lang="en-US" smtClean="0"/>
              <a:t>34</a:t>
            </a:fld>
            <a:endParaRPr lang="en-US"/>
          </a:p>
        </p:txBody>
      </p:sp>
    </p:spTree>
    <p:extLst>
      <p:ext uri="{BB962C8B-B14F-4D97-AF65-F5344CB8AC3E}">
        <p14:creationId xmlns:p14="http://schemas.microsoft.com/office/powerpoint/2010/main" val="1594742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FCBD8-3E57-5D40-8A7E-C93C88E11B89}" type="slidenum">
              <a:rPr lang="en-US" smtClean="0"/>
              <a:t>35</a:t>
            </a:fld>
            <a:endParaRPr lang="en-US"/>
          </a:p>
        </p:txBody>
      </p:sp>
    </p:spTree>
    <p:extLst>
      <p:ext uri="{BB962C8B-B14F-4D97-AF65-F5344CB8AC3E}">
        <p14:creationId xmlns:p14="http://schemas.microsoft.com/office/powerpoint/2010/main" val="1523643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endParaRPr lang="en-US" dirty="0"/>
          </a:p>
          <a:p>
            <a:r>
              <a:rPr lang="en-US" dirty="0"/>
              <a:t>Chart ideas and share out – ideas and brainstorming</a:t>
            </a:r>
          </a:p>
          <a:p>
            <a:endParaRPr lang="en-US" dirty="0"/>
          </a:p>
          <a:p>
            <a:r>
              <a:rPr lang="en-US" dirty="0"/>
              <a:t>Give</a:t>
            </a:r>
            <a:r>
              <a:rPr lang="en-US" baseline="0" dirty="0"/>
              <a:t> participants time to think on their own about each of these questions and to discuss or share out.  In particular emphasis to them the point implied by the 4</a:t>
            </a:r>
            <a:r>
              <a:rPr lang="en-US" baseline="30000" dirty="0"/>
              <a:t>th</a:t>
            </a:r>
            <a:r>
              <a:rPr lang="en-US" baseline="0" dirty="0"/>
              <a:t> question: the gap </a:t>
            </a:r>
            <a:r>
              <a:rPr lang="en-US" b="1" baseline="0" dirty="0"/>
              <a:t>grows</a:t>
            </a:r>
            <a:r>
              <a:rPr lang="en-US" b="0" baseline="0" dirty="0"/>
              <a:t> the longer students are in school.  </a:t>
            </a:r>
            <a:endParaRPr lang="en-US" dirty="0"/>
          </a:p>
        </p:txBody>
      </p:sp>
      <p:sp>
        <p:nvSpPr>
          <p:cNvPr id="4" name="Slide Number Placeholder 3"/>
          <p:cNvSpPr>
            <a:spLocks noGrp="1"/>
          </p:cNvSpPr>
          <p:nvPr>
            <p:ph type="sldNum" sz="quarter" idx="10"/>
          </p:nvPr>
        </p:nvSpPr>
        <p:spPr/>
        <p:txBody>
          <a:bodyPr/>
          <a:lstStyle/>
          <a:p>
            <a:fld id="{87F99869-26C8-406B-91DD-630EF6E5A82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71673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a:t>Tell them that we are going to look at some research and illustrations to explore this question more thoroughly, but that it’s worth starting with some common sense.</a:t>
            </a:r>
          </a:p>
          <a:p>
            <a:pPr marL="0" indent="0">
              <a:buNone/>
            </a:pPr>
            <a:endParaRPr lang="en-US" baseline="0" dirty="0"/>
          </a:p>
          <a:p>
            <a:pPr marL="0" indent="0">
              <a:buNone/>
            </a:pPr>
            <a:r>
              <a:rPr lang="en-US" b="1" baseline="0" dirty="0"/>
              <a:t>Lack of critical thinking</a:t>
            </a:r>
            <a:r>
              <a:rPr lang="en-US" b="0" baseline="0" dirty="0"/>
              <a:t> is not likely to be the issue for at least two reasons:</a:t>
            </a:r>
            <a:endParaRPr lang="en-US" b="1" baseline="0"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a:t>Third grade reading tests don’t do a terribly good job of testing critical thinking.  Mostly they seem to be tests of simple recall or comprehension, yet they are still predicting a wide variety of future outcomes.</a:t>
            </a:r>
          </a:p>
          <a:p>
            <a:pPr marL="228600" indent="-228600">
              <a:buAutoNum type="arabicParenR"/>
            </a:pPr>
            <a:r>
              <a:rPr lang="en-US" baseline="0" dirty="0"/>
              <a:t>Students seem to be able to think critically about a wide variety of topics that interest them. They routinely make inferences, analyze, draw connections and synthesize when talking about their sports, their arts, their social lives.  For example, how quickly are students able to infer your moods or predict your behavior based on subtle clues from just a look on your face.  But as soon as you put a piece of paper with text in front of them they seem to suddenly lose their ability to think critically.</a:t>
            </a:r>
          </a:p>
          <a:p>
            <a:endParaRPr lang="en-US" baseline="0" dirty="0"/>
          </a:p>
          <a:p>
            <a:r>
              <a:rPr lang="en-US" b="1" baseline="0" dirty="0"/>
              <a:t>Failure to know or use comprehension strategies</a:t>
            </a:r>
            <a:r>
              <a:rPr lang="en-US" b="0" baseline="0" dirty="0"/>
              <a:t> also doesn’t seem like the likely cause.</a:t>
            </a:r>
          </a:p>
          <a:p>
            <a:pPr marL="228600" indent="-228600">
              <a:buAutoNum type="arabicParenR"/>
            </a:pPr>
            <a:r>
              <a:rPr lang="en-US" b="0" baseline="0" dirty="0"/>
              <a:t>Comprehension strategies are a lot like critical thinking i.e. making inferences, asking questions, predicting.  Again students seem to do these things a lot, just not about material in print.</a:t>
            </a:r>
          </a:p>
          <a:p>
            <a:pPr marL="228600" indent="-228600">
              <a:buAutoNum type="arabicParenR"/>
            </a:pPr>
            <a:r>
              <a:rPr lang="en-US" b="0" baseline="0" dirty="0"/>
              <a:t>We have spent at least a decade or more heavily focusing our instruction on comprehension strategies. In fact it’s one of the dominant focus points of American educational practice across the country. And yet it seems not to have had much impact on this problem at all.  If comprehension strategies were the problem, our efforts would likely have improved the problem, but so far they haven’t, as evidenced by studies a decade or more apart showing very similar results.</a:t>
            </a:r>
          </a:p>
          <a:p>
            <a:pPr marL="228600" indent="-228600">
              <a:buAutoNum type="arabicParenR"/>
            </a:pPr>
            <a:endParaRPr lang="en-US" b="0" baseline="0" dirty="0"/>
          </a:p>
          <a:p>
            <a:pPr marL="0" indent="0">
              <a:buNone/>
            </a:pPr>
            <a:r>
              <a:rPr lang="en-US" b="1" baseline="0" dirty="0"/>
              <a:t>Failure to master the standards </a:t>
            </a:r>
            <a:r>
              <a:rPr lang="en-US" b="0" baseline="0" dirty="0"/>
              <a:t>is probably not the issue either.  </a:t>
            </a:r>
          </a:p>
          <a:p>
            <a:pPr marL="228600" indent="-228600">
              <a:buAutoNum type="arabicParenR"/>
            </a:pPr>
            <a:r>
              <a:rPr lang="en-US" b="0" baseline="0" dirty="0"/>
              <a:t>Once again the standards are similar to comprehension strategies are similar to critical thinking.</a:t>
            </a:r>
          </a:p>
          <a:p>
            <a:pPr marL="228600" indent="-228600">
              <a:buAutoNum type="arabicParenR"/>
            </a:pPr>
            <a:r>
              <a:rPr lang="en-US" b="0" baseline="0" dirty="0"/>
              <a:t>Moreover, much of this research occurred before most states even had standards.  In addition standards have varied widely across states, but these results are remarkably consistent across geography.  The advent of nationwide standards-based reform in the 90’s to the 2000’s didn’t seem to change this relationship.</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7F99869-26C8-406B-91DD-630EF6E5A82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81770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FCBD8-3E57-5D40-8A7E-C93C88E11B89}" type="slidenum">
              <a:rPr lang="en-US" smtClean="0"/>
              <a:t>7</a:t>
            </a:fld>
            <a:endParaRPr lang="en-US"/>
          </a:p>
        </p:txBody>
      </p:sp>
    </p:spTree>
    <p:extLst>
      <p:ext uri="{BB962C8B-B14F-4D97-AF65-F5344CB8AC3E}">
        <p14:creationId xmlns:p14="http://schemas.microsoft.com/office/powerpoint/2010/main" val="3640970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a:t>
            </a:r>
            <a:r>
              <a:rPr lang="en-US" baseline="0" dirty="0"/>
              <a:t> that restating or paraphrasing is a very low-level skill that doesn’t require much critical thinking.</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8</a:t>
            </a:fld>
            <a:endParaRPr lang="en-US"/>
          </a:p>
        </p:txBody>
      </p:sp>
    </p:spTree>
    <p:extLst>
      <p:ext uri="{BB962C8B-B14F-4D97-AF65-F5344CB8AC3E}">
        <p14:creationId xmlns:p14="http://schemas.microsoft.com/office/powerpoint/2010/main" val="3937398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Passage taken from </a:t>
            </a:r>
            <a:r>
              <a:rPr lang="en-US" b="1" dirty="0"/>
              <a:t>pg.</a:t>
            </a:r>
            <a:r>
              <a:rPr lang="en-US" b="1" baseline="0" dirty="0"/>
              <a:t> 1 </a:t>
            </a:r>
            <a:r>
              <a:rPr lang="en-US" baseline="0" dirty="0"/>
              <a:t>of Immanuel Kant’s </a:t>
            </a:r>
            <a:r>
              <a:rPr lang="en-US" i="1" baseline="0" dirty="0"/>
              <a:t>Critique of Judgment.</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9</a:t>
            </a:fld>
            <a:endParaRPr lang="en-US"/>
          </a:p>
        </p:txBody>
      </p:sp>
    </p:spTree>
    <p:extLst>
      <p:ext uri="{BB962C8B-B14F-4D97-AF65-F5344CB8AC3E}">
        <p14:creationId xmlns:p14="http://schemas.microsoft.com/office/powerpoint/2010/main" val="3839148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a:t>
            </a:r>
            <a:r>
              <a:rPr lang="en-US" baseline="0" dirty="0"/>
              <a:t> that this task asks students to do a wide range of critical thinking including, inferring a character’s attitude based on their behavior, generalizing that to a set of moral values, then predicting what such a character might say in defense of those values, thinking about the audience of newspaper editor, and composing a piece of writing that presents an argument. Seems very difficult.</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10</a:t>
            </a:fld>
            <a:endParaRPr lang="en-US"/>
          </a:p>
        </p:txBody>
      </p:sp>
    </p:spTree>
    <p:extLst>
      <p:ext uri="{BB962C8B-B14F-4D97-AF65-F5344CB8AC3E}">
        <p14:creationId xmlns:p14="http://schemas.microsoft.com/office/powerpoint/2010/main" val="389184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5576A5F-1491-0943-A737-DA102FAE90EB}"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297674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76A5F-1491-0943-A737-DA102FAE90EB}"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185060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76A5F-1491-0943-A737-DA102FAE90EB}"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1148458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5576A5F-1491-0943-A737-DA102FAE90EB}"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3903064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76A5F-1491-0943-A737-DA102FAE90EB}"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739152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576A5F-1491-0943-A737-DA102FAE90EB}"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1318980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576A5F-1491-0943-A737-DA102FAE90EB}"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276621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576A5F-1491-0943-A737-DA102FAE90EB}" type="datetimeFigureOut">
              <a:rPr lang="en-US" smtClean="0"/>
              <a:t>1/25/19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2748068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576A5F-1491-0943-A737-DA102FAE90EB}" type="datetimeFigureOut">
              <a:rPr lang="en-US" smtClean="0"/>
              <a:t>1/25/19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499379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76A5F-1491-0943-A737-DA102FAE90EB}" type="datetimeFigureOut">
              <a:rPr lang="en-US" smtClean="0"/>
              <a:t>1/25/19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2546391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5576A5F-1491-0943-A737-DA102FAE90EB}"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294112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76A5F-1491-0943-A737-DA102FAE90EB}"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1518680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5576A5F-1491-0943-A737-DA102FAE90EB}"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2727054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76A5F-1491-0943-A737-DA102FAE90EB}"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4170010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76A5F-1491-0943-A737-DA102FAE90EB}"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158551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576A5F-1491-0943-A737-DA102FAE90EB}"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162215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576A5F-1491-0943-A737-DA102FAE90EB}"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1227194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576A5F-1491-0943-A737-DA102FAE90EB}" type="datetimeFigureOut">
              <a:rPr lang="en-US" smtClean="0"/>
              <a:t>1/25/19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102153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576A5F-1491-0943-A737-DA102FAE90EB}" type="datetimeFigureOut">
              <a:rPr lang="en-US" smtClean="0"/>
              <a:t>1/25/19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198242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76A5F-1491-0943-A737-DA102FAE90EB}" type="datetimeFigureOut">
              <a:rPr lang="en-US" smtClean="0"/>
              <a:t>1/25/19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339669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5576A5F-1491-0943-A737-DA102FAE90EB}"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816374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5576A5F-1491-0943-A737-DA102FAE90EB}"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EA46E-AD4E-3E40-82CC-BF6B2F6A17B4}" type="slidenum">
              <a:rPr lang="en-US" smtClean="0"/>
              <a:t>‹#›</a:t>
            </a:fld>
            <a:endParaRPr lang="en-US"/>
          </a:p>
        </p:txBody>
      </p:sp>
    </p:spTree>
    <p:extLst>
      <p:ext uri="{BB962C8B-B14F-4D97-AF65-F5344CB8AC3E}">
        <p14:creationId xmlns:p14="http://schemas.microsoft.com/office/powerpoint/2010/main" val="53599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5576A5F-1491-0943-A737-DA102FAE90EB}" type="datetimeFigureOut">
              <a:rPr lang="en-US" smtClean="0"/>
              <a:t>1/25/19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9EA46E-AD4E-3E40-82CC-BF6B2F6A17B4}" type="slidenum">
              <a:rPr lang="en-US" smtClean="0"/>
              <a:t>‹#›</a:t>
            </a:fld>
            <a:endParaRPr lang="en-US"/>
          </a:p>
        </p:txBody>
      </p:sp>
    </p:spTree>
    <p:extLst>
      <p:ext uri="{BB962C8B-B14F-4D97-AF65-F5344CB8AC3E}">
        <p14:creationId xmlns:p14="http://schemas.microsoft.com/office/powerpoint/2010/main" val="1213607268"/>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5576A5F-1491-0943-A737-DA102FAE90EB}" type="datetimeFigureOut">
              <a:rPr lang="en-US" smtClean="0"/>
              <a:t>1/25/19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9EA46E-AD4E-3E40-82CC-BF6B2F6A17B4}" type="slidenum">
              <a:rPr lang="en-US" smtClean="0"/>
              <a:t>‹#›</a:t>
            </a:fld>
            <a:endParaRPr lang="en-US"/>
          </a:p>
        </p:txBody>
      </p:sp>
    </p:spTree>
    <p:extLst>
      <p:ext uri="{BB962C8B-B14F-4D97-AF65-F5344CB8AC3E}">
        <p14:creationId xmlns:p14="http://schemas.microsoft.com/office/powerpoint/2010/main" val="1106799753"/>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chievethecore.org/page/3081/book-basket-project"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s://achievethecore.org/category/411/ela-literacy-lessons?filter_cat=1192" TargetMode="External"/><Relationship Id="rId5" Type="http://schemas.openxmlformats.org/officeDocument/2006/relationships/hyperlink" Target="https://achievethecore.org/category/411/ela-literacy-lessons?filter_cat=1112" TargetMode="External"/><Relationship Id="rId4" Type="http://schemas.openxmlformats.org/officeDocument/2006/relationships/hyperlink" Target="https://achievethecore.org/category/411/ela-literacy-lessons?filter_cat=1207"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brarycommission.wv.gov/Patrons/Collections/Pages/Teacher-Set-Request-Form.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hyperlink" Target="http://achievethecore.org/page/1112/text-set-project-building-knowledge-and-vocabulary"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s://achievethecore.org/search?q=Companion+Text+Sets" TargetMode="External"/><Relationship Id="rId4" Type="http://schemas.openxmlformats.org/officeDocument/2006/relationships/hyperlink" Target="https://achievethecore.org/category/411/ela-literacy-lessons?filter_cat=119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52KuhCpiOUE&amp;t=1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chievethecore.org/aligned/how-to-create-book-baskets/" TargetMode="External"/><Relationship Id="rId2" Type="http://schemas.openxmlformats.org/officeDocument/2006/relationships/hyperlink" Target="https://achievethecore.org/aligned/designing-classroom-libraries-that-build-knowledge-vocabulary-and-engagement/" TargetMode="External"/><Relationship Id="rId1" Type="http://schemas.openxmlformats.org/officeDocument/2006/relationships/slideLayout" Target="../slideLayouts/slideLayout2.xml"/><Relationship Id="rId5" Type="http://schemas.openxmlformats.org/officeDocument/2006/relationships/hyperlink" Target="https://achievethecore.org/page/3081/book-basket-project" TargetMode="External"/><Relationship Id="rId4" Type="http://schemas.openxmlformats.org/officeDocument/2006/relationships/hyperlink" Target="https://achievethecore.org/content/upload/Book_Basket_Instructions.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2172" y="3674379"/>
            <a:ext cx="8131377" cy="1593907"/>
          </a:xfrm>
        </p:spPr>
        <p:txBody>
          <a:bodyPr>
            <a:normAutofit fontScale="90000"/>
          </a:bodyPr>
          <a:lstStyle/>
          <a:p>
            <a:r>
              <a:rPr lang="en-US" sz="6000">
                <a:solidFill>
                  <a:schemeClr val="bg1"/>
                </a:solidFill>
                <a:latin typeface="Avenir Book" charset="0"/>
                <a:ea typeface="Avenir Book" charset="0"/>
                <a:cs typeface="Avenir Book" charset="0"/>
              </a:rPr>
              <a:t>Text Sets: </a:t>
            </a:r>
            <a:br>
              <a:rPr lang="en-US">
                <a:solidFill>
                  <a:schemeClr val="bg1"/>
                </a:solidFill>
                <a:latin typeface="Avenir Book" charset="0"/>
                <a:ea typeface="Avenir Book" charset="0"/>
                <a:cs typeface="Avenir Book" charset="0"/>
              </a:rPr>
            </a:br>
            <a:r>
              <a:rPr lang="en-US" sz="4000">
                <a:solidFill>
                  <a:schemeClr val="bg1"/>
                </a:solidFill>
                <a:latin typeface="Avenir Book" charset="0"/>
                <a:ea typeface="Avenir Book" charset="0"/>
                <a:cs typeface="Avenir Book" charset="0"/>
              </a:rPr>
              <a:t>Building Knowledge and Vocabulary</a:t>
            </a:r>
          </a:p>
        </p:txBody>
      </p:sp>
    </p:spTree>
    <p:extLst>
      <p:ext uri="{BB962C8B-B14F-4D97-AF65-F5344CB8AC3E}">
        <p14:creationId xmlns:p14="http://schemas.microsoft.com/office/powerpoint/2010/main" val="1618057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401099"/>
            <a:ext cx="8229600" cy="1143000"/>
          </a:xfrm>
        </p:spPr>
        <p:txBody>
          <a:bodyPr>
            <a:noAutofit/>
          </a:bodyPr>
          <a:lstStyle/>
          <a:p>
            <a:r>
              <a:rPr lang="en-US" sz="4400" b="1" dirty="0">
                <a:solidFill>
                  <a:schemeClr val="accent1">
                    <a:lumMod val="50000"/>
                  </a:schemeClr>
                </a:solidFill>
                <a:latin typeface="Avenir Book" charset="0"/>
                <a:ea typeface="Avenir Book" charset="0"/>
                <a:cs typeface="Avenir Book" charset="0"/>
              </a:rPr>
              <a:t>Question 2: Synthesis</a:t>
            </a:r>
            <a:br>
              <a:rPr lang="en-US" sz="4400" b="1" dirty="0">
                <a:solidFill>
                  <a:schemeClr val="accent1">
                    <a:lumMod val="50000"/>
                  </a:schemeClr>
                </a:solidFill>
                <a:latin typeface="Avenir Book" charset="0"/>
                <a:ea typeface="Avenir Book" charset="0"/>
                <a:cs typeface="Avenir Book" charset="0"/>
              </a:rPr>
            </a:br>
            <a:r>
              <a:rPr lang="en-US" sz="3200" i="1" dirty="0">
                <a:solidFill>
                  <a:schemeClr val="accent1">
                    <a:lumMod val="50000"/>
                  </a:schemeClr>
                </a:solidFill>
                <a:latin typeface="Avenir Book" charset="0"/>
                <a:ea typeface="Avenir Book" charset="0"/>
                <a:cs typeface="Avenir Book" charset="0"/>
              </a:rPr>
              <a:t>High on Bloom’s Taxonomy</a:t>
            </a:r>
          </a:p>
        </p:txBody>
      </p:sp>
      <p:sp>
        <p:nvSpPr>
          <p:cNvPr id="3" name="Content Placeholder 2"/>
          <p:cNvSpPr>
            <a:spLocks noGrp="1"/>
          </p:cNvSpPr>
          <p:nvPr>
            <p:ph idx="1"/>
          </p:nvPr>
        </p:nvSpPr>
        <p:spPr>
          <a:xfrm>
            <a:off x="476250" y="2332037"/>
            <a:ext cx="8229600" cy="4525963"/>
          </a:xfrm>
        </p:spPr>
        <p:txBody>
          <a:bodyPr>
            <a:normAutofit/>
          </a:bodyPr>
          <a:lstStyle/>
          <a:p>
            <a:pPr marL="0" indent="0">
              <a:buNone/>
            </a:pPr>
            <a:r>
              <a:rPr lang="en-US" sz="4000" dirty="0">
                <a:solidFill>
                  <a:schemeClr val="bg1">
                    <a:lumMod val="50000"/>
                  </a:schemeClr>
                </a:solidFill>
                <a:latin typeface="Avenir Book" charset="0"/>
                <a:ea typeface="Avenir Book" charset="0"/>
                <a:cs typeface="Avenir Book" charset="0"/>
              </a:rPr>
              <a:t>Read the following passage, then write a letter to the editor defending the moral values the main character displays with regard to animals.</a:t>
            </a:r>
            <a:endParaRPr lang="en-US" sz="4000" b="1" dirty="0">
              <a:solidFill>
                <a:schemeClr val="bg1">
                  <a:lumMod val="50000"/>
                </a:schemeClr>
              </a:solidFill>
              <a:latin typeface="Avenir Book" charset="0"/>
              <a:ea typeface="Avenir Book" charset="0"/>
              <a:cs typeface="Avenir Book" charset="0"/>
            </a:endParaRPr>
          </a:p>
          <a:p>
            <a:pPr marL="0" indent="0" algn="r">
              <a:buNone/>
            </a:pPr>
            <a:endParaRPr lang="en-US" dirty="0"/>
          </a:p>
          <a:p>
            <a:pPr marL="0" indent="0" algn="r">
              <a:buNone/>
            </a:pPr>
            <a:r>
              <a:rPr lang="en-US" dirty="0"/>
              <a:t>		</a:t>
            </a:r>
          </a:p>
        </p:txBody>
      </p:sp>
    </p:spTree>
    <p:extLst>
      <p:ext uri="{BB962C8B-B14F-4D97-AF65-F5344CB8AC3E}">
        <p14:creationId xmlns:p14="http://schemas.microsoft.com/office/powerpoint/2010/main" val="2674144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24632"/>
            <a:ext cx="8686800" cy="4623767"/>
          </a:xfrm>
        </p:spPr>
        <p:txBody>
          <a:bodyPr>
            <a:noAutofit/>
          </a:bodyPr>
          <a:lstStyle/>
          <a:p>
            <a:pPr marL="0" indent="0">
              <a:buNone/>
            </a:pPr>
            <a:r>
              <a:rPr lang="en-US" sz="3400" dirty="0">
                <a:solidFill>
                  <a:schemeClr val="bg1">
                    <a:lumMod val="50000"/>
                  </a:schemeClr>
                </a:solidFill>
                <a:latin typeface="Avenir Book" charset="0"/>
                <a:ea typeface="Avenir Book" charset="0"/>
                <a:cs typeface="Avenir Book" charset="0"/>
              </a:rPr>
              <a:t>“Where's Papa going with that ax?" said Fern to her mother as they were setting the table for breakfast.</a:t>
            </a:r>
          </a:p>
          <a:p>
            <a:pPr marL="0" indent="0">
              <a:buNone/>
            </a:pPr>
            <a:r>
              <a:rPr lang="en-US" sz="3400" dirty="0">
                <a:solidFill>
                  <a:schemeClr val="bg1">
                    <a:lumMod val="50000"/>
                  </a:schemeClr>
                </a:solidFill>
                <a:latin typeface="Avenir Book" charset="0"/>
                <a:ea typeface="Avenir Book" charset="0"/>
                <a:cs typeface="Avenir Book" charset="0"/>
              </a:rPr>
              <a:t>"Out to the hog house," replied Mrs. Arable. "Some pigs were born last night.“</a:t>
            </a:r>
          </a:p>
          <a:p>
            <a:pPr marL="0" indent="0">
              <a:buNone/>
            </a:pPr>
            <a:r>
              <a:rPr lang="en-US" sz="3400" dirty="0">
                <a:solidFill>
                  <a:schemeClr val="bg1">
                    <a:lumMod val="50000"/>
                  </a:schemeClr>
                </a:solidFill>
                <a:latin typeface="Avenir Book" charset="0"/>
                <a:ea typeface="Avenir Book" charset="0"/>
                <a:cs typeface="Avenir Book" charset="0"/>
              </a:rPr>
              <a:t>"I don't see why he needs an ax," continued Fern, who was only eight.</a:t>
            </a:r>
          </a:p>
        </p:txBody>
      </p:sp>
    </p:spTree>
    <p:extLst>
      <p:ext uri="{BB962C8B-B14F-4D97-AF65-F5344CB8AC3E}">
        <p14:creationId xmlns:p14="http://schemas.microsoft.com/office/powerpoint/2010/main" val="2953226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36674"/>
            <a:ext cx="8686800" cy="4587925"/>
          </a:xfrm>
        </p:spPr>
        <p:txBody>
          <a:bodyPr>
            <a:noAutofit/>
          </a:bodyPr>
          <a:lstStyle/>
          <a:p>
            <a:pPr marL="0" indent="0">
              <a:buNone/>
            </a:pPr>
            <a:r>
              <a:rPr lang="en-US" sz="3400" dirty="0">
                <a:solidFill>
                  <a:schemeClr val="bg1">
                    <a:lumMod val="50000"/>
                  </a:schemeClr>
                </a:solidFill>
                <a:latin typeface="Avenir Book" charset="0"/>
                <a:ea typeface="Avenir Book" charset="0"/>
                <a:cs typeface="Avenir Book" charset="0"/>
              </a:rPr>
              <a:t>"Well," said her mother, "one of the pigs is a runt. It's very small and weak, and it will never amount to anything. So your father has decided to do away with it.”</a:t>
            </a:r>
          </a:p>
          <a:p>
            <a:pPr marL="0" indent="0">
              <a:buNone/>
            </a:pPr>
            <a:r>
              <a:rPr lang="en-US" sz="3400" dirty="0">
                <a:solidFill>
                  <a:schemeClr val="bg1">
                    <a:lumMod val="50000"/>
                  </a:schemeClr>
                </a:solidFill>
                <a:latin typeface="Avenir Book" charset="0"/>
                <a:ea typeface="Avenir Book" charset="0"/>
                <a:cs typeface="Avenir Book" charset="0"/>
              </a:rPr>
              <a:t>"Do away with it?" shrieked Fern. "You mean kill it? Just because it's smaller than the others?"</a:t>
            </a:r>
          </a:p>
        </p:txBody>
      </p:sp>
    </p:spTree>
    <p:extLst>
      <p:ext uri="{BB962C8B-B14F-4D97-AF65-F5344CB8AC3E}">
        <p14:creationId xmlns:p14="http://schemas.microsoft.com/office/powerpoint/2010/main" val="2946078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66956"/>
            <a:ext cx="8763000" cy="6077170"/>
          </a:xfrm>
        </p:spPr>
        <p:txBody>
          <a:bodyPr>
            <a:noAutofit/>
          </a:bodyPr>
          <a:lstStyle/>
          <a:p>
            <a:pPr marL="0" indent="0">
              <a:buNone/>
            </a:pPr>
            <a:r>
              <a:rPr lang="en-US" sz="4000" dirty="0">
                <a:solidFill>
                  <a:schemeClr val="accent1">
                    <a:lumMod val="50000"/>
                  </a:schemeClr>
                </a:solidFill>
                <a:latin typeface="Avenir Book" charset="0"/>
                <a:ea typeface="Avenir Book" charset="0"/>
                <a:cs typeface="Avenir Book" charset="0"/>
              </a:rPr>
              <a:t>Which question was easier?</a:t>
            </a:r>
          </a:p>
          <a:p>
            <a:endParaRPr lang="en-US" sz="4000" dirty="0">
              <a:latin typeface="Avenir Book" charset="0"/>
              <a:ea typeface="Avenir Book" charset="0"/>
              <a:cs typeface="Avenir Book" charset="0"/>
            </a:endParaRPr>
          </a:p>
          <a:p>
            <a:r>
              <a:rPr lang="en-US" sz="4000" dirty="0">
                <a:solidFill>
                  <a:schemeClr val="bg1">
                    <a:lumMod val="50000"/>
                  </a:schemeClr>
                </a:solidFill>
                <a:latin typeface="Avenir Book" charset="0"/>
                <a:ea typeface="Avenir Book" charset="0"/>
                <a:cs typeface="Avenir Book" charset="0"/>
              </a:rPr>
              <a:t>Why?</a:t>
            </a:r>
          </a:p>
          <a:p>
            <a:r>
              <a:rPr lang="en-US" sz="4000" dirty="0">
                <a:solidFill>
                  <a:schemeClr val="bg1">
                    <a:lumMod val="50000"/>
                  </a:schemeClr>
                </a:solidFill>
                <a:latin typeface="Avenir Book" charset="0"/>
                <a:ea typeface="Avenir Book" charset="0"/>
                <a:cs typeface="Avenir Book" charset="0"/>
              </a:rPr>
              <a:t>Would a lesson (or a whole week of lessons) on “</a:t>
            </a:r>
            <a:r>
              <a:rPr lang="en-US" sz="4000" i="1" dirty="0">
                <a:solidFill>
                  <a:schemeClr val="bg1">
                    <a:lumMod val="50000"/>
                  </a:schemeClr>
                </a:solidFill>
                <a:latin typeface="Avenir Book" charset="0"/>
                <a:ea typeface="Avenir Book" charset="0"/>
                <a:cs typeface="Avenir Book" charset="0"/>
              </a:rPr>
              <a:t>finding main idea</a:t>
            </a:r>
            <a:r>
              <a:rPr lang="en-US" sz="4000" dirty="0">
                <a:solidFill>
                  <a:schemeClr val="bg1">
                    <a:lumMod val="50000"/>
                  </a:schemeClr>
                </a:solidFill>
                <a:latin typeface="Avenir Book" charset="0"/>
                <a:ea typeface="Avenir Book" charset="0"/>
                <a:cs typeface="Avenir Book" charset="0"/>
              </a:rPr>
              <a:t>” or “</a:t>
            </a:r>
            <a:r>
              <a:rPr lang="en-US" sz="4000" i="1" dirty="0">
                <a:solidFill>
                  <a:schemeClr val="bg1">
                    <a:lumMod val="50000"/>
                  </a:schemeClr>
                </a:solidFill>
                <a:latin typeface="Avenir Book" charset="0"/>
                <a:ea typeface="Avenir Book" charset="0"/>
                <a:cs typeface="Avenir Book" charset="0"/>
              </a:rPr>
              <a:t>making inferences</a:t>
            </a:r>
            <a:r>
              <a:rPr lang="en-US" sz="4000" dirty="0">
                <a:solidFill>
                  <a:schemeClr val="bg1">
                    <a:lumMod val="50000"/>
                  </a:schemeClr>
                </a:solidFill>
                <a:latin typeface="Avenir Book" charset="0"/>
                <a:ea typeface="Avenir Book" charset="0"/>
                <a:cs typeface="Avenir Book" charset="0"/>
              </a:rPr>
              <a:t>” help you to answer question 1?</a:t>
            </a:r>
          </a:p>
        </p:txBody>
      </p:sp>
    </p:spTree>
    <p:extLst>
      <p:ext uri="{BB962C8B-B14F-4D97-AF65-F5344CB8AC3E}">
        <p14:creationId xmlns:p14="http://schemas.microsoft.com/office/powerpoint/2010/main" val="207777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435"/>
            <a:ext cx="8229600" cy="1143000"/>
          </a:xfrm>
        </p:spPr>
        <p:txBody>
          <a:bodyPr>
            <a:noAutofit/>
          </a:bodyPr>
          <a:lstStyle/>
          <a:p>
            <a:pPr algn="ctr"/>
            <a:r>
              <a:rPr lang="en-US" sz="4800" dirty="0">
                <a:solidFill>
                  <a:schemeClr val="accent1">
                    <a:lumMod val="50000"/>
                  </a:schemeClr>
                </a:solidFill>
                <a:latin typeface="Avenir Book" charset="0"/>
                <a:ea typeface="Avenir Book" charset="0"/>
                <a:cs typeface="Avenir Book" charset="0"/>
              </a:rPr>
              <a:t>What are </a:t>
            </a:r>
            <a:r>
              <a:rPr lang="en-US" sz="4800" b="1" dirty="0">
                <a:solidFill>
                  <a:schemeClr val="accent1">
                    <a:lumMod val="50000"/>
                  </a:schemeClr>
                </a:solidFill>
                <a:latin typeface="Avenir Book" charset="0"/>
                <a:ea typeface="Avenir Book" charset="0"/>
                <a:cs typeface="Avenir Book" charset="0"/>
              </a:rPr>
              <a:t>not</a:t>
            </a:r>
            <a:r>
              <a:rPr lang="en-US" sz="4800" dirty="0">
                <a:solidFill>
                  <a:schemeClr val="accent1">
                    <a:lumMod val="50000"/>
                  </a:schemeClr>
                </a:solidFill>
                <a:latin typeface="Avenir Book" charset="0"/>
                <a:ea typeface="Avenir Book" charset="0"/>
                <a:cs typeface="Avenir Book" charset="0"/>
              </a:rPr>
              <a:t> the causes?</a:t>
            </a:r>
          </a:p>
        </p:txBody>
      </p:sp>
      <p:sp>
        <p:nvSpPr>
          <p:cNvPr id="3" name="Content Placeholder 2"/>
          <p:cNvSpPr>
            <a:spLocks noGrp="1"/>
          </p:cNvSpPr>
          <p:nvPr>
            <p:ph idx="1"/>
          </p:nvPr>
        </p:nvSpPr>
        <p:spPr>
          <a:xfrm>
            <a:off x="304800" y="1914648"/>
            <a:ext cx="8458200" cy="4572000"/>
          </a:xfrm>
        </p:spPr>
        <p:txBody>
          <a:bodyPr>
            <a:noAutofit/>
          </a:bodyPr>
          <a:lstStyle/>
          <a:p>
            <a:r>
              <a:rPr lang="en-US" sz="4000" dirty="0">
                <a:solidFill>
                  <a:schemeClr val="bg1">
                    <a:lumMod val="50000"/>
                  </a:schemeClr>
                </a:solidFill>
                <a:latin typeface="Avenir Book" charset="0"/>
                <a:ea typeface="Avenir Book" charset="0"/>
                <a:cs typeface="Avenir Book" charset="0"/>
              </a:rPr>
              <a:t>Lack of critical thinking </a:t>
            </a:r>
          </a:p>
          <a:p>
            <a:r>
              <a:rPr lang="en-US" sz="4000" dirty="0">
                <a:solidFill>
                  <a:schemeClr val="bg1">
                    <a:lumMod val="50000"/>
                  </a:schemeClr>
                </a:solidFill>
                <a:latin typeface="Avenir Book" charset="0"/>
                <a:ea typeface="Avenir Book" charset="0"/>
                <a:cs typeface="Avenir Book" charset="0"/>
              </a:rPr>
              <a:t>Failure to know or use comprehension strategies</a:t>
            </a:r>
          </a:p>
          <a:p>
            <a:r>
              <a:rPr lang="en-US" sz="4000" dirty="0">
                <a:solidFill>
                  <a:schemeClr val="bg1">
                    <a:lumMod val="50000"/>
                  </a:schemeClr>
                </a:solidFill>
                <a:latin typeface="Avenir Book" charset="0"/>
                <a:ea typeface="Avenir Book" charset="0"/>
                <a:cs typeface="Avenir Book" charset="0"/>
              </a:rPr>
              <a:t>Failure to master the standards</a:t>
            </a:r>
          </a:p>
          <a:p>
            <a:endParaRPr lang="en-US" sz="4000" dirty="0">
              <a:solidFill>
                <a:schemeClr val="tx1">
                  <a:lumMod val="75000"/>
                  <a:lumOff val="25000"/>
                </a:schemeClr>
              </a:solidFill>
              <a:latin typeface="Avenir Book" charset="0"/>
              <a:ea typeface="Avenir Book" charset="0"/>
              <a:cs typeface="Avenir Book" charset="0"/>
            </a:endParaRPr>
          </a:p>
        </p:txBody>
      </p:sp>
    </p:spTree>
    <p:extLst>
      <p:ext uri="{BB962C8B-B14F-4D97-AF65-F5344CB8AC3E}">
        <p14:creationId xmlns:p14="http://schemas.microsoft.com/office/powerpoint/2010/main" val="280508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245" y="1392964"/>
            <a:ext cx="7723926" cy="2640651"/>
          </a:xfrm>
        </p:spPr>
        <p:txBody>
          <a:bodyPr>
            <a:noAutofit/>
          </a:bodyPr>
          <a:lstStyle/>
          <a:p>
            <a:pPr algn="ctr"/>
            <a:r>
              <a:rPr lang="en-US" sz="4000" i="1" dirty="0">
                <a:solidFill>
                  <a:schemeClr val="bg1">
                    <a:lumMod val="50000"/>
                  </a:schemeClr>
                </a:solidFill>
                <a:latin typeface="Avenir Book" charset="0"/>
                <a:ea typeface="Avenir Book" charset="0"/>
                <a:cs typeface="Avenir Book" charset="0"/>
              </a:rPr>
              <a:t>Everyone knows knowledge plays a role in comprehension, but how </a:t>
            </a:r>
            <a:r>
              <a:rPr lang="en-US" sz="4000" b="1" i="1" u="sng" dirty="0">
                <a:solidFill>
                  <a:schemeClr val="bg1">
                    <a:lumMod val="50000"/>
                  </a:schemeClr>
                </a:solidFill>
                <a:latin typeface="Avenir Book" charset="0"/>
                <a:ea typeface="Avenir Book" charset="0"/>
                <a:cs typeface="Avenir Book" charset="0"/>
              </a:rPr>
              <a:t>big</a:t>
            </a:r>
            <a:r>
              <a:rPr lang="en-US" sz="4000" i="1" dirty="0">
                <a:solidFill>
                  <a:schemeClr val="bg1">
                    <a:lumMod val="50000"/>
                  </a:schemeClr>
                </a:solidFill>
                <a:latin typeface="Avenir Book" charset="0"/>
                <a:ea typeface="Avenir Book" charset="0"/>
                <a:cs typeface="Avenir Book" charset="0"/>
              </a:rPr>
              <a:t> of a role?</a:t>
            </a:r>
          </a:p>
        </p:txBody>
      </p:sp>
    </p:spTree>
    <p:extLst>
      <p:ext uri="{BB962C8B-B14F-4D97-AF65-F5344CB8AC3E}">
        <p14:creationId xmlns:p14="http://schemas.microsoft.com/office/powerpoint/2010/main" val="3926327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solidFill>
                  <a:schemeClr val="accent1">
                    <a:lumMod val="50000"/>
                  </a:schemeClr>
                </a:solidFill>
                <a:latin typeface="Avenir Book" charset="0"/>
                <a:ea typeface="Avenir Book" charset="0"/>
                <a:cs typeface="Avenir Book" charset="0"/>
              </a:rPr>
              <a:t>“The Baseball Study,” </a:t>
            </a:r>
            <a:br>
              <a:rPr lang="en-US" sz="4400" dirty="0">
                <a:solidFill>
                  <a:schemeClr val="accent1">
                    <a:lumMod val="50000"/>
                  </a:schemeClr>
                </a:solidFill>
                <a:latin typeface="Avenir Book" charset="0"/>
                <a:ea typeface="Avenir Book" charset="0"/>
                <a:cs typeface="Avenir Book" charset="0"/>
              </a:rPr>
            </a:br>
            <a:r>
              <a:rPr lang="en-US" sz="4400" dirty="0" err="1">
                <a:solidFill>
                  <a:schemeClr val="accent1">
                    <a:lumMod val="50000"/>
                  </a:schemeClr>
                </a:solidFill>
                <a:latin typeface="Avenir Book" charset="0"/>
                <a:ea typeface="Avenir Book" charset="0"/>
                <a:cs typeface="Avenir Book" charset="0"/>
              </a:rPr>
              <a:t>Recht</a:t>
            </a:r>
            <a:r>
              <a:rPr lang="en-US" sz="4400" dirty="0">
                <a:solidFill>
                  <a:schemeClr val="accent1">
                    <a:lumMod val="50000"/>
                  </a:schemeClr>
                </a:solidFill>
                <a:latin typeface="Avenir Book" charset="0"/>
                <a:ea typeface="Avenir Book" charset="0"/>
                <a:cs typeface="Avenir Book" charset="0"/>
              </a:rPr>
              <a:t> &amp; Leslie (1988)</a:t>
            </a:r>
          </a:p>
        </p:txBody>
      </p:sp>
      <p:pic>
        <p:nvPicPr>
          <p:cNvPr id="4" name="Picture 3"/>
          <p:cNvPicPr>
            <a:picLocks noChangeAspect="1"/>
          </p:cNvPicPr>
          <p:nvPr/>
        </p:nvPicPr>
        <p:blipFill>
          <a:blip r:embed="rId3"/>
          <a:stretch>
            <a:fillRect/>
          </a:stretch>
        </p:blipFill>
        <p:spPr>
          <a:xfrm>
            <a:off x="1587419" y="1759303"/>
            <a:ext cx="5749217" cy="4079436"/>
          </a:xfrm>
          <a:prstGeom prst="rect">
            <a:avLst/>
          </a:prstGeom>
        </p:spPr>
      </p:pic>
    </p:spTree>
    <p:extLst>
      <p:ext uri="{BB962C8B-B14F-4D97-AF65-F5344CB8AC3E}">
        <p14:creationId xmlns:p14="http://schemas.microsoft.com/office/powerpoint/2010/main" val="673346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solidFill>
                  <a:schemeClr val="accent1">
                    <a:lumMod val="50000"/>
                  </a:schemeClr>
                </a:solidFill>
                <a:latin typeface="Avenir Book" charset="0"/>
                <a:ea typeface="Avenir Book" charset="0"/>
                <a:cs typeface="Avenir Book" charset="0"/>
              </a:rPr>
              <a:t>“The Baseball Study,”  </a:t>
            </a:r>
            <a:br>
              <a:rPr lang="en-US" sz="4400" dirty="0">
                <a:solidFill>
                  <a:schemeClr val="accent1">
                    <a:lumMod val="50000"/>
                  </a:schemeClr>
                </a:solidFill>
                <a:latin typeface="Avenir Book" charset="0"/>
                <a:ea typeface="Avenir Book" charset="0"/>
                <a:cs typeface="Avenir Book" charset="0"/>
              </a:rPr>
            </a:br>
            <a:r>
              <a:rPr lang="en-US" sz="4400" dirty="0" err="1">
                <a:solidFill>
                  <a:schemeClr val="accent1">
                    <a:lumMod val="50000"/>
                  </a:schemeClr>
                </a:solidFill>
                <a:latin typeface="Avenir Book" charset="0"/>
                <a:ea typeface="Avenir Book" charset="0"/>
                <a:cs typeface="Avenir Book" charset="0"/>
              </a:rPr>
              <a:t>Recht</a:t>
            </a:r>
            <a:r>
              <a:rPr lang="en-US" sz="4400" dirty="0">
                <a:solidFill>
                  <a:schemeClr val="accent1">
                    <a:lumMod val="50000"/>
                  </a:schemeClr>
                </a:solidFill>
                <a:latin typeface="Avenir Book" charset="0"/>
                <a:ea typeface="Avenir Book" charset="0"/>
                <a:cs typeface="Avenir Book" charset="0"/>
              </a:rPr>
              <a:t> &amp; Leslie (1988)</a:t>
            </a:r>
          </a:p>
        </p:txBody>
      </p:sp>
      <p:sp>
        <p:nvSpPr>
          <p:cNvPr id="3" name="Content Placeholder 2"/>
          <p:cNvSpPr>
            <a:spLocks noGrp="1"/>
          </p:cNvSpPr>
          <p:nvPr>
            <p:ph idx="1"/>
          </p:nvPr>
        </p:nvSpPr>
        <p:spPr>
          <a:xfrm>
            <a:off x="900112" y="1736675"/>
            <a:ext cx="7345363" cy="4328846"/>
          </a:xfrm>
        </p:spPr>
        <p:txBody>
          <a:bodyPr>
            <a:noAutofit/>
          </a:bodyPr>
          <a:lstStyle/>
          <a:p>
            <a:r>
              <a:rPr lang="en-US" dirty="0">
                <a:solidFill>
                  <a:schemeClr val="bg1">
                    <a:lumMod val="50000"/>
                  </a:schemeClr>
                </a:solidFill>
                <a:latin typeface="Avenir Book" charset="0"/>
                <a:ea typeface="Avenir Book" charset="0"/>
                <a:cs typeface="Avenir Book" charset="0"/>
              </a:rPr>
              <a:t>Compared reading comprehension for four categories of students:</a:t>
            </a:r>
          </a:p>
          <a:p>
            <a:pPr marL="514350" indent="-514350">
              <a:buFont typeface="+mj-lt"/>
              <a:buAutoNum type="arabicParenR"/>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96921288"/>
              </p:ext>
            </p:extLst>
          </p:nvPr>
        </p:nvGraphicFramePr>
        <p:xfrm>
          <a:off x="1500187" y="2404122"/>
          <a:ext cx="6143626" cy="3143114"/>
        </p:xfrm>
        <a:graphic>
          <a:graphicData uri="http://schemas.openxmlformats.org/drawingml/2006/table">
            <a:tbl>
              <a:tblPr firstRow="1" bandRow="1">
                <a:tableStyleId>{5C22544A-7EE6-4342-B048-85BDC9FD1C3A}</a:tableStyleId>
              </a:tblPr>
              <a:tblGrid>
                <a:gridCol w="3071813">
                  <a:extLst>
                    <a:ext uri="{9D8B030D-6E8A-4147-A177-3AD203B41FA5}">
                      <a16:colId xmlns:a16="http://schemas.microsoft.com/office/drawing/2014/main" val="20000"/>
                    </a:ext>
                  </a:extLst>
                </a:gridCol>
                <a:gridCol w="3071813">
                  <a:extLst>
                    <a:ext uri="{9D8B030D-6E8A-4147-A177-3AD203B41FA5}">
                      <a16:colId xmlns:a16="http://schemas.microsoft.com/office/drawing/2014/main" val="20001"/>
                    </a:ext>
                  </a:extLst>
                </a:gridCol>
              </a:tblGrid>
              <a:tr h="1588634">
                <a:tc>
                  <a:txBody>
                    <a:bodyPr/>
                    <a:lstStyle/>
                    <a:p>
                      <a:r>
                        <a:rPr lang="en-US" sz="2400" b="0" dirty="0">
                          <a:solidFill>
                            <a:schemeClr val="bg1"/>
                          </a:solidFill>
                          <a:latin typeface="Lucida Sans" panose="020B0602030504020204" pitchFamily="34" charset="0"/>
                        </a:rPr>
                        <a:t>High</a:t>
                      </a:r>
                      <a:r>
                        <a:rPr lang="en-US" sz="2400" b="0" baseline="0" dirty="0">
                          <a:solidFill>
                            <a:schemeClr val="bg1"/>
                          </a:solidFill>
                          <a:latin typeface="Lucida Sans" panose="020B0602030504020204" pitchFamily="34" charset="0"/>
                        </a:rPr>
                        <a:t> reading ability</a:t>
                      </a:r>
                    </a:p>
                    <a:p>
                      <a:r>
                        <a:rPr lang="en-US" sz="2400" b="0" baseline="0" dirty="0">
                          <a:solidFill>
                            <a:schemeClr val="bg1"/>
                          </a:solidFill>
                          <a:latin typeface="Lucida Sans" panose="020B0602030504020204" pitchFamily="34" charset="0"/>
                        </a:rPr>
                        <a:t>High knowledge of baseball</a:t>
                      </a:r>
                      <a:endParaRPr lang="en-US" sz="2400" b="0" dirty="0">
                        <a:solidFill>
                          <a:schemeClr val="bg1"/>
                        </a:solidFill>
                        <a:latin typeface="Lucida Sans" panose="020B0602030504020204" pitchFamily="34" charset="0"/>
                      </a:endParaRPr>
                    </a:p>
                  </a:txBody>
                  <a:tcPr marL="68580" marR="68580"/>
                </a:tc>
                <a:tc>
                  <a:txBody>
                    <a:bodyPr/>
                    <a:lstStyle/>
                    <a:p>
                      <a:r>
                        <a:rPr lang="en-US" sz="2400" b="0">
                          <a:solidFill>
                            <a:schemeClr val="accent4">
                              <a:lumMod val="40000"/>
                              <a:lumOff val="60000"/>
                            </a:schemeClr>
                          </a:solidFill>
                          <a:latin typeface="Lucida Sans" panose="020B0602030504020204" pitchFamily="34" charset="0"/>
                        </a:rPr>
                        <a:t>High</a:t>
                      </a:r>
                      <a:r>
                        <a:rPr lang="en-US" sz="2400" b="0" baseline="0">
                          <a:solidFill>
                            <a:schemeClr val="accent4">
                              <a:lumMod val="40000"/>
                              <a:lumOff val="60000"/>
                            </a:schemeClr>
                          </a:solidFill>
                          <a:latin typeface="Lucida Sans" panose="020B0602030504020204" pitchFamily="34" charset="0"/>
                        </a:rPr>
                        <a:t> reading ability</a:t>
                      </a:r>
                    </a:p>
                    <a:p>
                      <a:r>
                        <a:rPr lang="en-US" sz="2400" b="0" baseline="0">
                          <a:solidFill>
                            <a:schemeClr val="accent4">
                              <a:lumMod val="40000"/>
                              <a:lumOff val="60000"/>
                            </a:schemeClr>
                          </a:solidFill>
                          <a:latin typeface="Lucida Sans" panose="020B0602030504020204" pitchFamily="34" charset="0"/>
                        </a:rPr>
                        <a:t>Low knowledge of baseball</a:t>
                      </a:r>
                      <a:endParaRPr lang="en-US" sz="2400" b="0">
                        <a:solidFill>
                          <a:schemeClr val="accent4">
                            <a:lumMod val="40000"/>
                            <a:lumOff val="60000"/>
                          </a:schemeClr>
                        </a:solidFill>
                        <a:latin typeface="Lucida Sans" panose="020B0602030504020204" pitchFamily="34" charset="0"/>
                      </a:endParaRPr>
                    </a:p>
                    <a:p>
                      <a:endParaRPr lang="en-US" sz="2400" b="0">
                        <a:latin typeface="Lucida Sans" panose="020B0602030504020204" pitchFamily="34" charset="0"/>
                      </a:endParaRPr>
                    </a:p>
                  </a:txBody>
                  <a:tcPr marL="68580" marR="68580"/>
                </a:tc>
                <a:extLst>
                  <a:ext uri="{0D108BD9-81ED-4DB2-BD59-A6C34878D82A}">
                    <a16:rowId xmlns:a16="http://schemas.microsoft.com/office/drawing/2014/main" val="10000"/>
                  </a:ext>
                </a:extLst>
              </a:tr>
              <a:tr h="1447981">
                <a:tc>
                  <a:txBody>
                    <a:bodyPr/>
                    <a:lstStyle/>
                    <a:p>
                      <a:r>
                        <a:rPr lang="en-US" sz="2400">
                          <a:solidFill>
                            <a:schemeClr val="accent2">
                              <a:lumMod val="50000"/>
                            </a:schemeClr>
                          </a:solidFill>
                          <a:latin typeface="Lucida Sans" panose="020B0602030504020204" pitchFamily="34" charset="0"/>
                        </a:rPr>
                        <a:t>Low</a:t>
                      </a:r>
                      <a:r>
                        <a:rPr lang="en-US" sz="2400" baseline="0">
                          <a:solidFill>
                            <a:schemeClr val="accent2">
                              <a:lumMod val="50000"/>
                            </a:schemeClr>
                          </a:solidFill>
                          <a:latin typeface="Lucida Sans" panose="020B0602030504020204" pitchFamily="34" charset="0"/>
                        </a:rPr>
                        <a:t> reading ability</a:t>
                      </a:r>
                    </a:p>
                    <a:p>
                      <a:r>
                        <a:rPr lang="en-US" sz="2400" baseline="0">
                          <a:solidFill>
                            <a:schemeClr val="accent2">
                              <a:lumMod val="50000"/>
                            </a:schemeClr>
                          </a:solidFill>
                          <a:latin typeface="Lucida Sans" panose="020B0602030504020204" pitchFamily="34" charset="0"/>
                        </a:rPr>
                        <a:t>High knowledge of baseball</a:t>
                      </a:r>
                      <a:endParaRPr lang="en-US" sz="2400">
                        <a:solidFill>
                          <a:schemeClr val="accent2">
                            <a:lumMod val="50000"/>
                          </a:schemeClr>
                        </a:solidFill>
                        <a:latin typeface="Lucida Sans" panose="020B0602030504020204" pitchFamily="34" charset="0"/>
                      </a:endParaRPr>
                    </a:p>
                    <a:p>
                      <a:endParaRPr lang="en-US" sz="2400">
                        <a:latin typeface="Lucida Sans" panose="020B0602030504020204" pitchFamily="34" charset="0"/>
                      </a:endParaRPr>
                    </a:p>
                  </a:txBody>
                  <a:tcPr marL="68580" marR="68580"/>
                </a:tc>
                <a:tc>
                  <a:txBody>
                    <a:bodyPr/>
                    <a:lstStyle/>
                    <a:p>
                      <a:r>
                        <a:rPr lang="en-US" sz="2400" dirty="0">
                          <a:solidFill>
                            <a:schemeClr val="accent6">
                              <a:lumMod val="50000"/>
                            </a:schemeClr>
                          </a:solidFill>
                          <a:latin typeface="Lucida Sans" panose="020B0602030504020204" pitchFamily="34" charset="0"/>
                        </a:rPr>
                        <a:t>Low </a:t>
                      </a:r>
                      <a:r>
                        <a:rPr lang="en-US" sz="2400" baseline="0" dirty="0">
                          <a:solidFill>
                            <a:schemeClr val="accent6">
                              <a:lumMod val="50000"/>
                            </a:schemeClr>
                          </a:solidFill>
                          <a:latin typeface="Lucida Sans" panose="020B0602030504020204" pitchFamily="34" charset="0"/>
                        </a:rPr>
                        <a:t>reading ability</a:t>
                      </a:r>
                    </a:p>
                    <a:p>
                      <a:r>
                        <a:rPr lang="en-US" sz="2400" baseline="0" dirty="0">
                          <a:solidFill>
                            <a:schemeClr val="accent6">
                              <a:lumMod val="50000"/>
                            </a:schemeClr>
                          </a:solidFill>
                          <a:latin typeface="Lucida Sans" panose="020B0602030504020204" pitchFamily="34" charset="0"/>
                        </a:rPr>
                        <a:t>Low knowledge of baseball</a:t>
                      </a:r>
                      <a:endParaRPr lang="en-US" sz="2400" dirty="0">
                        <a:solidFill>
                          <a:schemeClr val="accent6">
                            <a:lumMod val="50000"/>
                          </a:schemeClr>
                        </a:solidFill>
                        <a:latin typeface="Lucida Sans" panose="020B0602030504020204" pitchFamily="34" charset="0"/>
                      </a:endParaRPr>
                    </a:p>
                    <a:p>
                      <a:endParaRPr lang="en-US" sz="2400" dirty="0">
                        <a:latin typeface="Lucida Sans" panose="020B0602030504020204" pitchFamily="34" charset="0"/>
                      </a:endParaRPr>
                    </a:p>
                  </a:txBody>
                  <a:tcPr marL="68580" marR="6858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80887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p:cNvGraphicFramePr>
            <a:graphicFrameLocks noGrp="1"/>
          </p:cNvGraphicFramePr>
          <p:nvPr>
            <p:ph idx="4294967295"/>
            <p:extLst>
              <p:ext uri="{D42A27DB-BD31-4B8C-83A1-F6EECF244321}">
                <p14:modId xmlns:p14="http://schemas.microsoft.com/office/powerpoint/2010/main" val="469756774"/>
              </p:ext>
            </p:extLst>
          </p:nvPr>
        </p:nvGraphicFramePr>
        <p:xfrm>
          <a:off x="528506" y="192947"/>
          <a:ext cx="8187655" cy="56541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4982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77780"/>
          </a:xfrm>
        </p:spPr>
        <p:txBody>
          <a:bodyPr>
            <a:normAutofit/>
          </a:bodyPr>
          <a:lstStyle/>
          <a:p>
            <a:pPr algn="ctr"/>
            <a:r>
              <a:rPr lang="en-US" dirty="0">
                <a:solidFill>
                  <a:schemeClr val="accent1">
                    <a:lumMod val="50000"/>
                  </a:schemeClr>
                </a:solidFill>
                <a:latin typeface="Avenir Book" charset="0"/>
                <a:ea typeface="Avenir Book" charset="0"/>
                <a:cs typeface="Avenir Book" charset="0"/>
              </a:rPr>
              <a:t>Findings</a:t>
            </a:r>
          </a:p>
        </p:txBody>
      </p:sp>
      <p:sp>
        <p:nvSpPr>
          <p:cNvPr id="3" name="Content Placeholder 2"/>
          <p:cNvSpPr>
            <a:spLocks noGrp="1"/>
          </p:cNvSpPr>
          <p:nvPr>
            <p:ph idx="1"/>
          </p:nvPr>
        </p:nvSpPr>
        <p:spPr>
          <a:xfrm>
            <a:off x="559558" y="1359017"/>
            <a:ext cx="8127242" cy="4353886"/>
          </a:xfrm>
        </p:spPr>
        <p:txBody>
          <a:bodyPr>
            <a:normAutofit fontScale="92500"/>
          </a:bodyPr>
          <a:lstStyle/>
          <a:p>
            <a:r>
              <a:rPr lang="en-US" sz="3500" dirty="0">
                <a:solidFill>
                  <a:schemeClr val="bg1">
                    <a:lumMod val="50000"/>
                  </a:schemeClr>
                </a:solidFill>
                <a:latin typeface="Avenir Book" charset="0"/>
                <a:ea typeface="Avenir Book" charset="0"/>
                <a:cs typeface="Avenir Book" charset="0"/>
              </a:rPr>
              <a:t>Knowledge of the topic had a MUCH bigger impact on comprehension than generalized reading ability did. (pg. 18)</a:t>
            </a:r>
          </a:p>
          <a:p>
            <a:endParaRPr lang="en-US" sz="3500" dirty="0">
              <a:solidFill>
                <a:schemeClr val="bg1">
                  <a:lumMod val="50000"/>
                </a:schemeClr>
              </a:solidFill>
            </a:endParaRPr>
          </a:p>
          <a:p>
            <a:r>
              <a:rPr lang="en-US" sz="3500" dirty="0">
                <a:solidFill>
                  <a:schemeClr val="bg1">
                    <a:lumMod val="50000"/>
                  </a:schemeClr>
                </a:solidFill>
                <a:latin typeface="Avenir Book" charset="0"/>
                <a:ea typeface="Avenir Book" charset="0"/>
                <a:cs typeface="Avenir Book" charset="0"/>
              </a:rPr>
              <a:t>With sufficient prior knowledge, “low ability” students performed similarly to higher ability students. (pg. 19) The difference in their performance was not statistically significant.</a:t>
            </a:r>
          </a:p>
          <a:p>
            <a:endParaRPr lang="en-US" dirty="0"/>
          </a:p>
        </p:txBody>
      </p:sp>
    </p:spTree>
    <p:extLst>
      <p:ext uri="{BB962C8B-B14F-4D97-AF65-F5344CB8AC3E}">
        <p14:creationId xmlns:p14="http://schemas.microsoft.com/office/powerpoint/2010/main" val="311864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51670"/>
            <a:ext cx="7543800" cy="1115736"/>
          </a:xfrm>
        </p:spPr>
        <p:txBody>
          <a:bodyPr>
            <a:normAutofit/>
          </a:bodyPr>
          <a:lstStyle/>
          <a:p>
            <a:pPr algn="ctr"/>
            <a:r>
              <a:rPr lang="en-US" dirty="0">
                <a:solidFill>
                  <a:schemeClr val="accent1">
                    <a:lumMod val="50000"/>
                  </a:schemeClr>
                </a:solidFill>
                <a:latin typeface="Avenir Book" charset="0"/>
                <a:ea typeface="Avenir Book" charset="0"/>
                <a:cs typeface="Avenir Book" charset="0"/>
              </a:rPr>
              <a:t>WV Leaders of Literacy</a:t>
            </a:r>
            <a:br>
              <a:rPr lang="en-US" dirty="0">
                <a:solidFill>
                  <a:schemeClr val="accent1">
                    <a:lumMod val="50000"/>
                  </a:schemeClr>
                </a:solidFill>
                <a:latin typeface="Avenir Book" charset="0"/>
                <a:ea typeface="Avenir Book" charset="0"/>
                <a:cs typeface="Avenir Book" charset="0"/>
              </a:rPr>
            </a:br>
            <a:r>
              <a:rPr lang="en-US" sz="2700" dirty="0">
                <a:solidFill>
                  <a:schemeClr val="accent1">
                    <a:lumMod val="50000"/>
                  </a:schemeClr>
                </a:solidFill>
                <a:latin typeface="Avenir Book" charset="0"/>
                <a:ea typeface="Avenir Book" charset="0"/>
                <a:cs typeface="Avenir Book" charset="0"/>
              </a:rPr>
              <a:t>Campaign for Grade-Level Reading</a:t>
            </a:r>
          </a:p>
        </p:txBody>
      </p:sp>
      <p:pic>
        <p:nvPicPr>
          <p:cNvPr id="6" name="Content Placeholder 5"/>
          <p:cNvPicPr>
            <a:picLocks noGrp="1" noChangeAspect="1"/>
          </p:cNvPicPr>
          <p:nvPr>
            <p:ph idx="1"/>
          </p:nvPr>
        </p:nvPicPr>
        <p:blipFill>
          <a:blip r:embed="rId3"/>
          <a:stretch>
            <a:fillRect/>
          </a:stretch>
        </p:blipFill>
        <p:spPr>
          <a:xfrm>
            <a:off x="800100" y="2343355"/>
            <a:ext cx="2760980" cy="2534478"/>
          </a:xfrm>
          <a:prstGeom prst="rect">
            <a:avLst/>
          </a:prstGeom>
        </p:spPr>
      </p:pic>
      <p:sp>
        <p:nvSpPr>
          <p:cNvPr id="7" name="TextBox 6"/>
          <p:cNvSpPr txBox="1"/>
          <p:nvPr/>
        </p:nvSpPr>
        <p:spPr>
          <a:xfrm>
            <a:off x="4355824" y="3211728"/>
            <a:ext cx="3988076" cy="2108269"/>
          </a:xfrm>
          <a:prstGeom prst="rect">
            <a:avLst/>
          </a:prstGeom>
          <a:noFill/>
        </p:spPr>
        <p:txBody>
          <a:bodyPr wrap="square" rtlCol="0">
            <a:spAutoFit/>
          </a:bodyPr>
          <a:lstStyle/>
          <a:p>
            <a:pPr marL="385763" indent="-385763">
              <a:spcAft>
                <a:spcPts val="1350"/>
              </a:spcAft>
              <a:buFont typeface="Arial" panose="020B0604020202020204" pitchFamily="34" charset="0"/>
              <a:buChar char="•"/>
            </a:pPr>
            <a:r>
              <a:rPr lang="en-US" sz="2400" dirty="0">
                <a:solidFill>
                  <a:schemeClr val="bg1">
                    <a:lumMod val="50000"/>
                  </a:schemeClr>
                </a:solidFill>
                <a:latin typeface="Avenir Book" charset="0"/>
                <a:ea typeface="Avenir Book" charset="0"/>
                <a:cs typeface="Avenir Book" charset="0"/>
              </a:rPr>
              <a:t>School Readiness</a:t>
            </a:r>
          </a:p>
          <a:p>
            <a:pPr marL="385763" indent="-385763">
              <a:spcAft>
                <a:spcPts val="1350"/>
              </a:spcAft>
              <a:buFont typeface="Arial" panose="020B0604020202020204" pitchFamily="34" charset="0"/>
              <a:buChar char="•"/>
            </a:pPr>
            <a:r>
              <a:rPr lang="en-US" sz="2400" dirty="0">
                <a:solidFill>
                  <a:schemeClr val="bg1">
                    <a:lumMod val="50000"/>
                  </a:schemeClr>
                </a:solidFill>
                <a:latin typeface="Avenir Book" charset="0"/>
                <a:ea typeface="Avenir Book" charset="0"/>
                <a:cs typeface="Avenir Book" charset="0"/>
              </a:rPr>
              <a:t>Attendance</a:t>
            </a:r>
          </a:p>
          <a:p>
            <a:pPr marL="385763" indent="-385763">
              <a:spcAft>
                <a:spcPts val="1350"/>
              </a:spcAft>
              <a:buFont typeface="Arial" panose="020B0604020202020204" pitchFamily="34" charset="0"/>
              <a:buChar char="•"/>
            </a:pPr>
            <a:r>
              <a:rPr lang="en-US" sz="2400" dirty="0">
                <a:solidFill>
                  <a:schemeClr val="bg1">
                    <a:lumMod val="50000"/>
                  </a:schemeClr>
                </a:solidFill>
                <a:latin typeface="Avenir Book" charset="0"/>
                <a:ea typeface="Avenir Book" charset="0"/>
                <a:cs typeface="Avenir Book" charset="0"/>
              </a:rPr>
              <a:t>Extended Learning</a:t>
            </a:r>
          </a:p>
          <a:p>
            <a:pPr marL="385763" indent="-385763">
              <a:spcAft>
                <a:spcPts val="1350"/>
              </a:spcAft>
              <a:buFont typeface="Arial" panose="020B0604020202020204" pitchFamily="34" charset="0"/>
              <a:buChar char="•"/>
            </a:pPr>
            <a:r>
              <a:rPr lang="en-US" sz="2400" dirty="0">
                <a:solidFill>
                  <a:schemeClr val="bg1">
                    <a:lumMod val="50000"/>
                  </a:schemeClr>
                </a:solidFill>
                <a:latin typeface="Avenir Book" charset="0"/>
                <a:ea typeface="Avenir Book" charset="0"/>
                <a:cs typeface="Avenir Book" charset="0"/>
              </a:rPr>
              <a:t>High Quality Instruction</a:t>
            </a:r>
          </a:p>
        </p:txBody>
      </p:sp>
      <p:sp>
        <p:nvSpPr>
          <p:cNvPr id="8" name="TextBox 7"/>
          <p:cNvSpPr txBox="1"/>
          <p:nvPr/>
        </p:nvSpPr>
        <p:spPr>
          <a:xfrm>
            <a:off x="4065337" y="2534292"/>
            <a:ext cx="4124739" cy="553998"/>
          </a:xfrm>
          <a:prstGeom prst="rect">
            <a:avLst/>
          </a:prstGeom>
          <a:noFill/>
        </p:spPr>
        <p:txBody>
          <a:bodyPr wrap="square" rtlCol="0">
            <a:spAutoFit/>
          </a:bodyPr>
          <a:lstStyle/>
          <a:p>
            <a:pPr algn="ctr"/>
            <a:r>
              <a:rPr lang="en-US" sz="3000" b="1" dirty="0">
                <a:solidFill>
                  <a:schemeClr val="bg1">
                    <a:lumMod val="50000"/>
                  </a:schemeClr>
                </a:solidFill>
                <a:latin typeface="Avenir Book" charset="0"/>
                <a:ea typeface="Avenir Book" charset="0"/>
                <a:cs typeface="Avenir Book" charset="0"/>
              </a:rPr>
              <a:t>Components</a:t>
            </a:r>
          </a:p>
        </p:txBody>
      </p:sp>
    </p:spTree>
    <p:extLst>
      <p:ext uri="{BB962C8B-B14F-4D97-AF65-F5344CB8AC3E}">
        <p14:creationId xmlns:p14="http://schemas.microsoft.com/office/powerpoint/2010/main" val="1358622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7856" y="764966"/>
            <a:ext cx="8028288" cy="3464654"/>
          </a:xfrm>
        </p:spPr>
        <p:txBody>
          <a:bodyPr>
            <a:noAutofit/>
          </a:bodyPr>
          <a:lstStyle/>
          <a:p>
            <a:r>
              <a:rPr lang="en-US" sz="3600" dirty="0">
                <a:solidFill>
                  <a:schemeClr val="bg1">
                    <a:lumMod val="50000"/>
                  </a:schemeClr>
                </a:solidFill>
                <a:latin typeface="Avenir Book" charset="0"/>
                <a:ea typeface="Avenir Book" charset="0"/>
                <a:cs typeface="Avenir Book" charset="0"/>
              </a:rPr>
              <a:t>A student doesn’t have ONE level.</a:t>
            </a:r>
            <a:br>
              <a:rPr lang="en-US" sz="3600" dirty="0">
                <a:solidFill>
                  <a:schemeClr val="bg1">
                    <a:lumMod val="50000"/>
                  </a:schemeClr>
                </a:solidFill>
                <a:latin typeface="Avenir Book" charset="0"/>
                <a:ea typeface="Avenir Book" charset="0"/>
                <a:cs typeface="Avenir Book" charset="0"/>
              </a:rPr>
            </a:br>
            <a:br>
              <a:rPr lang="en-US" sz="3600" dirty="0">
                <a:solidFill>
                  <a:schemeClr val="bg1">
                    <a:lumMod val="50000"/>
                  </a:schemeClr>
                </a:solidFill>
                <a:latin typeface="Avenir Book" charset="0"/>
                <a:ea typeface="Avenir Book" charset="0"/>
                <a:cs typeface="Avenir Book" charset="0"/>
              </a:rPr>
            </a:br>
            <a:r>
              <a:rPr lang="en-US" sz="3600" dirty="0">
                <a:solidFill>
                  <a:schemeClr val="bg1">
                    <a:lumMod val="50000"/>
                  </a:schemeClr>
                </a:solidFill>
                <a:latin typeface="Avenir Book" charset="0"/>
                <a:ea typeface="Avenir Book" charset="0"/>
                <a:cs typeface="Avenir Book" charset="0"/>
              </a:rPr>
              <a:t>Each student has MANY LEVELS</a:t>
            </a:r>
            <a:br>
              <a:rPr lang="en-US" sz="3600" dirty="0">
                <a:solidFill>
                  <a:schemeClr val="bg1">
                    <a:lumMod val="50000"/>
                  </a:schemeClr>
                </a:solidFill>
                <a:latin typeface="Avenir Book" charset="0"/>
                <a:ea typeface="Avenir Book" charset="0"/>
                <a:cs typeface="Avenir Book" charset="0"/>
              </a:rPr>
            </a:br>
            <a:br>
              <a:rPr lang="en-US" sz="3600" dirty="0">
                <a:solidFill>
                  <a:schemeClr val="bg1">
                    <a:lumMod val="50000"/>
                  </a:schemeClr>
                </a:solidFill>
                <a:latin typeface="Avenir Book" charset="0"/>
                <a:ea typeface="Avenir Book" charset="0"/>
                <a:cs typeface="Avenir Book" charset="0"/>
              </a:rPr>
            </a:br>
            <a:r>
              <a:rPr lang="en-US" sz="3600" dirty="0">
                <a:solidFill>
                  <a:schemeClr val="bg1">
                    <a:lumMod val="50000"/>
                  </a:schemeClr>
                </a:solidFill>
                <a:latin typeface="Avenir Book" charset="0"/>
                <a:ea typeface="Avenir Book" charset="0"/>
                <a:cs typeface="Avenir Book" charset="0"/>
              </a:rPr>
              <a:t>depending on topic &amp; knowledge.</a:t>
            </a:r>
          </a:p>
        </p:txBody>
      </p:sp>
    </p:spTree>
    <p:extLst>
      <p:ext uri="{BB962C8B-B14F-4D97-AF65-F5344CB8AC3E}">
        <p14:creationId xmlns:p14="http://schemas.microsoft.com/office/powerpoint/2010/main" val="1950634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41324"/>
            <a:ext cx="7886700" cy="1325563"/>
          </a:xfrm>
        </p:spPr>
        <p:txBody>
          <a:bodyPr/>
          <a:lstStyle/>
          <a:p>
            <a:pPr algn="ctr"/>
            <a:r>
              <a:rPr lang="en-US" b="1" dirty="0">
                <a:solidFill>
                  <a:schemeClr val="accent1">
                    <a:lumMod val="50000"/>
                  </a:schemeClr>
                </a:solidFill>
                <a:latin typeface="Avenir Book" charset="0"/>
                <a:ea typeface="Avenir Book" charset="0"/>
                <a:cs typeface="Avenir Book" charset="0"/>
              </a:rPr>
              <a:t>Vocabulary</a:t>
            </a:r>
          </a:p>
        </p:txBody>
      </p:sp>
      <p:sp>
        <p:nvSpPr>
          <p:cNvPr id="4" name="Content Placeholder 3"/>
          <p:cNvSpPr>
            <a:spLocks noGrp="1"/>
          </p:cNvSpPr>
          <p:nvPr>
            <p:ph idx="1"/>
          </p:nvPr>
        </p:nvSpPr>
        <p:spPr>
          <a:xfrm>
            <a:off x="628650" y="1366887"/>
            <a:ext cx="7886700" cy="4810076"/>
          </a:xfrm>
        </p:spPr>
        <p:txBody>
          <a:bodyPr>
            <a:normAutofit/>
          </a:bodyPr>
          <a:lstStyle/>
          <a:p>
            <a:pPr algn="ctr">
              <a:spcAft>
                <a:spcPts val="3000"/>
              </a:spcAft>
            </a:pPr>
            <a:r>
              <a:rPr lang="en-US" sz="2800" dirty="0">
                <a:solidFill>
                  <a:schemeClr val="bg1">
                    <a:lumMod val="50000"/>
                  </a:schemeClr>
                </a:solidFill>
                <a:latin typeface="Avenir Book" charset="0"/>
                <a:ea typeface="Avenir Book" charset="0"/>
                <a:cs typeface="Avenir Book" charset="0"/>
              </a:rPr>
              <a:t>Research has shown that when it comes to risk factors for vocabulary development, </a:t>
            </a:r>
            <a:r>
              <a:rPr lang="en-US" sz="2800" b="1" i="1" dirty="0">
                <a:solidFill>
                  <a:schemeClr val="bg1">
                    <a:lumMod val="50000"/>
                  </a:schemeClr>
                </a:solidFill>
                <a:latin typeface="Avenir Book" charset="0"/>
                <a:ea typeface="Avenir Book" charset="0"/>
                <a:cs typeface="Avenir Book" charset="0"/>
              </a:rPr>
              <a:t>poverty</a:t>
            </a:r>
            <a:r>
              <a:rPr lang="en-US" sz="2800" dirty="0">
                <a:solidFill>
                  <a:schemeClr val="bg1">
                    <a:lumMod val="50000"/>
                  </a:schemeClr>
                </a:solidFill>
                <a:latin typeface="Avenir Book" charset="0"/>
                <a:ea typeface="Avenir Book" charset="0"/>
                <a:cs typeface="Avenir Book" charset="0"/>
              </a:rPr>
              <a:t> trumps race, urban vs. rural community, limited English proficiency, and language impairments.</a:t>
            </a:r>
          </a:p>
          <a:p>
            <a:pPr algn="ctr"/>
            <a:r>
              <a:rPr lang="en-US" sz="2800" dirty="0">
                <a:solidFill>
                  <a:schemeClr val="bg1">
                    <a:lumMod val="50000"/>
                  </a:schemeClr>
                </a:solidFill>
                <a:latin typeface="Avenir Book" charset="0"/>
                <a:ea typeface="Avenir Book" charset="0"/>
                <a:cs typeface="Avenir Book" charset="0"/>
              </a:rPr>
              <a:t>Vocabulary interventions have to be powerful enough to accelerate, not just incrementally advance word learning for students coming from low-income households to narrow the achievement gap.</a:t>
            </a:r>
          </a:p>
          <a:p>
            <a:pPr marL="0" indent="0" algn="ctr">
              <a:buNone/>
            </a:pPr>
            <a:r>
              <a:rPr lang="en-US" sz="2800" dirty="0">
                <a:solidFill>
                  <a:schemeClr val="bg1">
                    <a:lumMod val="50000"/>
                  </a:schemeClr>
                </a:solidFill>
                <a:latin typeface="Avenir Book" charset="0"/>
                <a:ea typeface="Avenir Book" charset="0"/>
                <a:cs typeface="Avenir Book" charset="0"/>
              </a:rPr>
              <a:t>(</a:t>
            </a:r>
            <a:r>
              <a:rPr lang="en-US" sz="2800" dirty="0" err="1">
                <a:solidFill>
                  <a:schemeClr val="bg1">
                    <a:lumMod val="50000"/>
                  </a:schemeClr>
                </a:solidFill>
                <a:latin typeface="Avenir Book" charset="0"/>
                <a:ea typeface="Avenir Book" charset="0"/>
                <a:cs typeface="Avenir Book" charset="0"/>
              </a:rPr>
              <a:t>Marulis</a:t>
            </a:r>
            <a:r>
              <a:rPr lang="en-US" sz="2800" dirty="0">
                <a:solidFill>
                  <a:schemeClr val="bg1">
                    <a:lumMod val="50000"/>
                  </a:schemeClr>
                </a:solidFill>
                <a:latin typeface="Avenir Book" charset="0"/>
                <a:ea typeface="Avenir Book" charset="0"/>
                <a:cs typeface="Avenir Book" charset="0"/>
              </a:rPr>
              <a:t> and </a:t>
            </a:r>
            <a:r>
              <a:rPr lang="en-US" sz="2800" dirty="0" err="1">
                <a:solidFill>
                  <a:schemeClr val="bg1">
                    <a:lumMod val="50000"/>
                  </a:schemeClr>
                </a:solidFill>
                <a:latin typeface="Avenir Book" charset="0"/>
                <a:ea typeface="Avenir Book" charset="0"/>
                <a:cs typeface="Avenir Book" charset="0"/>
              </a:rPr>
              <a:t>Neuman</a:t>
            </a:r>
            <a:r>
              <a:rPr lang="en-US" sz="2800" dirty="0">
                <a:solidFill>
                  <a:schemeClr val="bg1">
                    <a:lumMod val="50000"/>
                  </a:schemeClr>
                </a:solidFill>
                <a:latin typeface="Avenir Book" charset="0"/>
                <a:ea typeface="Avenir Book" charset="0"/>
                <a:cs typeface="Avenir Book" charset="0"/>
              </a:rPr>
              <a:t>, 2011)</a:t>
            </a:r>
          </a:p>
          <a:p>
            <a:endParaRPr lang="en-US" dirty="0"/>
          </a:p>
        </p:txBody>
      </p:sp>
    </p:spTree>
    <p:extLst>
      <p:ext uri="{BB962C8B-B14F-4D97-AF65-F5344CB8AC3E}">
        <p14:creationId xmlns:p14="http://schemas.microsoft.com/office/powerpoint/2010/main" val="384916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accent1">
                    <a:lumMod val="50000"/>
                  </a:schemeClr>
                </a:solidFill>
              </a:rPr>
              <a:t>Vocabulary</a:t>
            </a:r>
          </a:p>
        </p:txBody>
      </p:sp>
      <p:sp>
        <p:nvSpPr>
          <p:cNvPr id="3" name="Content Placeholder 2"/>
          <p:cNvSpPr>
            <a:spLocks noGrp="1"/>
          </p:cNvSpPr>
          <p:nvPr>
            <p:ph idx="1"/>
          </p:nvPr>
        </p:nvSpPr>
        <p:spPr/>
        <p:txBody>
          <a:bodyPr/>
          <a:lstStyle/>
          <a:p>
            <a:r>
              <a:rPr lang="en-US" sz="3200" dirty="0">
                <a:solidFill>
                  <a:schemeClr val="bg1">
                    <a:lumMod val="50000"/>
                  </a:schemeClr>
                </a:solidFill>
              </a:rPr>
              <a:t>By the time they reach school age, low-income children have heard fewer words than higher-income children.</a:t>
            </a:r>
          </a:p>
          <a:p>
            <a:endParaRPr lang="en-US" dirty="0">
              <a:solidFill>
                <a:schemeClr val="bg1">
                  <a:lumMod val="50000"/>
                </a:schemeClr>
              </a:solidFill>
            </a:endParaRPr>
          </a:p>
          <a:p>
            <a:pPr marL="0" indent="0" algn="ctr">
              <a:buNone/>
            </a:pPr>
            <a:r>
              <a:rPr lang="en-US" sz="5400" b="1" dirty="0">
                <a:solidFill>
                  <a:srgbClr val="FF0000"/>
                </a:solidFill>
              </a:rPr>
              <a:t>30,000,000</a:t>
            </a:r>
          </a:p>
          <a:p>
            <a:pPr marL="0" indent="0" algn="ctr">
              <a:buNone/>
            </a:pPr>
            <a:r>
              <a:rPr lang="en-US" sz="800" b="1" dirty="0">
                <a:solidFill>
                  <a:srgbClr val="FF0000"/>
                </a:solidFill>
              </a:rPr>
              <a:t>fewer</a:t>
            </a:r>
          </a:p>
        </p:txBody>
      </p:sp>
    </p:spTree>
    <p:extLst>
      <p:ext uri="{BB962C8B-B14F-4D97-AF65-F5344CB8AC3E}">
        <p14:creationId xmlns:p14="http://schemas.microsoft.com/office/powerpoint/2010/main" val="195300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1490" y="1171308"/>
            <a:ext cx="6141492" cy="3912321"/>
          </a:xfrm>
        </p:spPr>
        <p:txBody>
          <a:bodyPr>
            <a:normAutofit/>
          </a:bodyPr>
          <a:lstStyle/>
          <a:p>
            <a:pPr marL="0" indent="0">
              <a:buNone/>
            </a:pPr>
            <a:r>
              <a:rPr lang="en-US" sz="2400" dirty="0">
                <a:solidFill>
                  <a:schemeClr val="bg1">
                    <a:lumMod val="50000"/>
                  </a:schemeClr>
                </a:solidFill>
                <a:latin typeface="Avenir Light" panose="020B0402020203020204" pitchFamily="34" charset="77"/>
              </a:rPr>
              <a:t>Students cannot build knowledge and vocabulary without a high volume of reading.</a:t>
            </a:r>
          </a:p>
          <a:p>
            <a:endParaRPr lang="en-US" sz="2400" dirty="0">
              <a:solidFill>
                <a:schemeClr val="bg1">
                  <a:lumMod val="50000"/>
                </a:schemeClr>
              </a:solidFill>
              <a:latin typeface="Avenir Light" panose="020B0402020203020204" pitchFamily="34" charset="77"/>
            </a:endParaRPr>
          </a:p>
          <a:p>
            <a:pPr marL="0" indent="0">
              <a:buNone/>
            </a:pPr>
            <a:r>
              <a:rPr lang="en-US" sz="2400" dirty="0">
                <a:solidFill>
                  <a:schemeClr val="bg1">
                    <a:lumMod val="50000"/>
                  </a:schemeClr>
                </a:solidFill>
                <a:latin typeface="Avenir Light" panose="020B0402020203020204" pitchFamily="34" charset="77"/>
              </a:rPr>
              <a:t>Most words are learned through reading or being read to.</a:t>
            </a:r>
          </a:p>
          <a:p>
            <a:endParaRPr lang="en-US" sz="2400" dirty="0">
              <a:solidFill>
                <a:schemeClr val="bg1">
                  <a:lumMod val="50000"/>
                </a:schemeClr>
              </a:solidFill>
              <a:latin typeface="Avenir Light" panose="020B0402020203020204" pitchFamily="34" charset="77"/>
            </a:endParaRPr>
          </a:p>
          <a:p>
            <a:pPr marL="0" indent="0">
              <a:buNone/>
            </a:pPr>
            <a:r>
              <a:rPr lang="en-US" sz="2400" dirty="0">
                <a:solidFill>
                  <a:schemeClr val="bg1">
                    <a:lumMod val="50000"/>
                  </a:schemeClr>
                </a:solidFill>
                <a:latin typeface="Avenir Light" panose="020B0402020203020204" pitchFamily="34" charset="77"/>
              </a:rPr>
              <a:t>Building knowledge helps level the playing field for students.</a:t>
            </a:r>
          </a:p>
          <a:p>
            <a:endParaRPr lang="en-US" dirty="0"/>
          </a:p>
          <a:p>
            <a:endParaRPr lang="en-US" dirty="0"/>
          </a:p>
          <a:p>
            <a:endParaRPr lang="en-US" dirty="0"/>
          </a:p>
        </p:txBody>
      </p:sp>
    </p:spTree>
    <p:extLst>
      <p:ext uri="{BB962C8B-B14F-4D97-AF65-F5344CB8AC3E}">
        <p14:creationId xmlns:p14="http://schemas.microsoft.com/office/powerpoint/2010/main" val="3302608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b="1" dirty="0">
                <a:solidFill>
                  <a:schemeClr val="accent1">
                    <a:lumMod val="50000"/>
                  </a:schemeClr>
                </a:solidFill>
                <a:latin typeface="Avenir Light" panose="020B0402020203020204" pitchFamily="34" charset="77"/>
              </a:rPr>
              <a:t>Not all high-volume reading is equally effective!</a:t>
            </a:r>
          </a:p>
        </p:txBody>
      </p:sp>
      <p:sp>
        <p:nvSpPr>
          <p:cNvPr id="3" name="Content Placeholder 2"/>
          <p:cNvSpPr>
            <a:spLocks noGrp="1"/>
          </p:cNvSpPr>
          <p:nvPr>
            <p:ph idx="1"/>
          </p:nvPr>
        </p:nvSpPr>
        <p:spPr>
          <a:xfrm>
            <a:off x="1562668" y="1876337"/>
            <a:ext cx="6095432" cy="3409772"/>
          </a:xfrm>
        </p:spPr>
        <p:txBody>
          <a:bodyPr>
            <a:normAutofit lnSpcReduction="10000"/>
          </a:bodyPr>
          <a:lstStyle/>
          <a:p>
            <a:pPr marL="0" indent="0">
              <a:buNone/>
            </a:pPr>
            <a:r>
              <a:rPr lang="en-US" sz="2400" dirty="0">
                <a:solidFill>
                  <a:schemeClr val="bg1">
                    <a:lumMod val="50000"/>
                  </a:schemeClr>
                </a:solidFill>
                <a:latin typeface="Avenir Light" panose="020B0402020203020204" pitchFamily="34" charset="77"/>
              </a:rPr>
              <a:t>Research into vocabulary acquisition shows that students acquire vocabulary up to four times faster when they read a series of related texts.</a:t>
            </a:r>
          </a:p>
          <a:p>
            <a:pPr marL="0" indent="0">
              <a:buNone/>
            </a:pPr>
            <a:endParaRPr lang="en-US" sz="2400" dirty="0">
              <a:solidFill>
                <a:schemeClr val="bg1">
                  <a:lumMod val="50000"/>
                </a:schemeClr>
              </a:solidFill>
              <a:latin typeface="Avenir Light" panose="020B0402020203020204" pitchFamily="34" charset="77"/>
            </a:endParaRPr>
          </a:p>
          <a:p>
            <a:pPr marL="0" indent="0">
              <a:buNone/>
            </a:pPr>
            <a:r>
              <a:rPr lang="en-US" sz="2400" dirty="0">
                <a:solidFill>
                  <a:schemeClr val="bg1">
                    <a:lumMod val="50000"/>
                  </a:schemeClr>
                </a:solidFill>
                <a:latin typeface="Avenir Light" panose="020B0402020203020204" pitchFamily="34" charset="77"/>
              </a:rPr>
              <a:t>Reading a number of texts within a topic grows knowledge and vocabulary far faster than any other approach. </a:t>
            </a:r>
          </a:p>
          <a:p>
            <a:endParaRPr lang="en-US" sz="2400" dirty="0">
              <a:solidFill>
                <a:schemeClr val="bg1">
                  <a:lumMod val="50000"/>
                </a:schemeClr>
              </a:solidFill>
            </a:endParaRPr>
          </a:p>
          <a:p>
            <a:pPr marL="2743200" lvl="8" indent="0">
              <a:buNone/>
            </a:pPr>
            <a:r>
              <a:rPr lang="en-US" dirty="0">
                <a:solidFill>
                  <a:schemeClr val="bg1">
                    <a:lumMod val="50000"/>
                  </a:schemeClr>
                </a:solidFill>
              </a:rPr>
              <a:t>                           </a:t>
            </a:r>
            <a:r>
              <a:rPr lang="en-US" dirty="0">
                <a:solidFill>
                  <a:schemeClr val="bg1">
                    <a:lumMod val="50000"/>
                  </a:schemeClr>
                </a:solidFill>
                <a:latin typeface="Avenir Light" panose="020B0402020203020204" pitchFamily="34" charset="77"/>
              </a:rPr>
              <a:t>(</a:t>
            </a:r>
            <a:r>
              <a:rPr lang="en-US" dirty="0" err="1">
                <a:solidFill>
                  <a:schemeClr val="bg1">
                    <a:lumMod val="50000"/>
                  </a:schemeClr>
                </a:solidFill>
                <a:latin typeface="Avenir Light" panose="020B0402020203020204" pitchFamily="34" charset="77"/>
              </a:rPr>
              <a:t>Landauer</a:t>
            </a:r>
            <a:r>
              <a:rPr lang="en-US" dirty="0">
                <a:solidFill>
                  <a:schemeClr val="bg1">
                    <a:lumMod val="50000"/>
                  </a:schemeClr>
                </a:solidFill>
                <a:latin typeface="Avenir Light" panose="020B0402020203020204" pitchFamily="34" charset="77"/>
              </a:rPr>
              <a:t> and </a:t>
            </a:r>
            <a:r>
              <a:rPr lang="en-US" dirty="0" err="1">
                <a:solidFill>
                  <a:schemeClr val="bg1">
                    <a:lumMod val="50000"/>
                  </a:schemeClr>
                </a:solidFill>
                <a:latin typeface="Avenir Light" panose="020B0402020203020204" pitchFamily="34" charset="77"/>
              </a:rPr>
              <a:t>Dumais</a:t>
            </a:r>
            <a:r>
              <a:rPr lang="en-US" dirty="0">
                <a:solidFill>
                  <a:schemeClr val="bg1">
                    <a:lumMod val="50000"/>
                  </a:schemeClr>
                </a:solidFill>
                <a:latin typeface="Avenir Light" panose="020B0402020203020204" pitchFamily="34" charset="77"/>
              </a:rPr>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647540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43191" y="141403"/>
            <a:ext cx="8799209" cy="5987022"/>
          </a:xfrm>
        </p:spPr>
        <p:txBody>
          <a:bodyPr vert="horz" lIns="91440" tIns="45720" rIns="91440" bIns="45720" rtlCol="0" anchor="t">
            <a:normAutofit fontScale="92500" lnSpcReduction="20000"/>
          </a:bodyPr>
          <a:lstStyle/>
          <a:p>
            <a:r>
              <a:rPr lang="en-US" sz="4500" dirty="0">
                <a:solidFill>
                  <a:schemeClr val="accent1">
                    <a:lumMod val="50000"/>
                  </a:schemeClr>
                </a:solidFill>
              </a:rPr>
              <a:t>Text Sets</a:t>
            </a:r>
            <a:endParaRPr lang="en-US" dirty="0">
              <a:solidFill>
                <a:schemeClr val="accent1">
                  <a:lumMod val="50000"/>
                </a:schemeClr>
              </a:solidFill>
            </a:endParaRPr>
          </a:p>
          <a:p>
            <a:pPr algn="l"/>
            <a:r>
              <a:rPr lang="en-US" sz="2200" dirty="0">
                <a:solidFill>
                  <a:schemeClr val="tx1"/>
                </a:solidFill>
                <a:hlinkClick r:id="rId3"/>
              </a:rPr>
              <a:t>Book Baskets</a:t>
            </a:r>
            <a:endParaRPr lang="en-US" sz="2200" dirty="0">
              <a:solidFill>
                <a:schemeClr val="tx1"/>
              </a:solidFill>
            </a:endParaRPr>
          </a:p>
          <a:p>
            <a:pPr marL="342900" indent="-342900" algn="l">
              <a:buFont typeface="Arial" panose="020B0604020202020204" pitchFamily="34" charset="0"/>
              <a:buChar char="•"/>
            </a:pPr>
            <a:r>
              <a:rPr lang="en-US" sz="2000" dirty="0">
                <a:solidFill>
                  <a:schemeClr val="bg1">
                    <a:lumMod val="50000"/>
                  </a:schemeClr>
                </a:solidFill>
              </a:rPr>
              <a:t>Library of informational texts organized by topic</a:t>
            </a:r>
          </a:p>
          <a:p>
            <a:pPr marL="342900" indent="-342900" algn="l">
              <a:spcAft>
                <a:spcPts val="1200"/>
              </a:spcAft>
              <a:buFont typeface="Arial" panose="020B0604020202020204" pitchFamily="34" charset="0"/>
              <a:buChar char="•"/>
            </a:pPr>
            <a:r>
              <a:rPr lang="en-US" sz="2000" dirty="0">
                <a:solidFill>
                  <a:schemeClr val="bg1">
                    <a:lumMod val="50000"/>
                  </a:schemeClr>
                </a:solidFill>
              </a:rPr>
              <a:t>Each basket is organized from least complex to most complex</a:t>
            </a:r>
          </a:p>
          <a:p>
            <a:pPr algn="l"/>
            <a:r>
              <a:rPr lang="en-US" sz="2200" dirty="0">
                <a:hlinkClick r:id="rId4"/>
              </a:rPr>
              <a:t>Companion Text Sets</a:t>
            </a:r>
            <a:r>
              <a:rPr lang="en-US" sz="2200" dirty="0"/>
              <a:t> </a:t>
            </a:r>
          </a:p>
          <a:p>
            <a:pPr marL="342900" indent="-342900" algn="l">
              <a:buFont typeface="Arial" panose="020B0604020202020204" pitchFamily="34" charset="0"/>
              <a:buChar char="•"/>
            </a:pPr>
            <a:r>
              <a:rPr lang="en-US" sz="2000" dirty="0">
                <a:solidFill>
                  <a:schemeClr val="bg1">
                    <a:lumMod val="50000"/>
                  </a:schemeClr>
                </a:solidFill>
              </a:rPr>
              <a:t>Set of related texts that go along with an existing close reading lesson to build additional knowledge about the topic</a:t>
            </a:r>
          </a:p>
          <a:p>
            <a:pPr marL="342900" indent="-342900" algn="l">
              <a:spcAft>
                <a:spcPts val="1200"/>
              </a:spcAft>
              <a:buFont typeface="Arial" panose="020B0604020202020204" pitchFamily="34" charset="0"/>
              <a:buChar char="•"/>
            </a:pPr>
            <a:r>
              <a:rPr lang="en-US" sz="2000" dirty="0">
                <a:solidFill>
                  <a:schemeClr val="bg1">
                    <a:lumMod val="50000"/>
                  </a:schemeClr>
                </a:solidFill>
              </a:rPr>
              <a:t>Include short culminating writing tasks</a:t>
            </a:r>
          </a:p>
          <a:p>
            <a:pPr algn="l"/>
            <a:r>
              <a:rPr lang="en-US" sz="2200" dirty="0">
                <a:solidFill>
                  <a:schemeClr val="tx1"/>
                </a:solidFill>
                <a:hlinkClick r:id="rId5"/>
              </a:rPr>
              <a:t>Expert Packs</a:t>
            </a:r>
            <a:endParaRPr lang="en-US" sz="2200" dirty="0">
              <a:solidFill>
                <a:schemeClr val="tx1"/>
              </a:solidFill>
            </a:endParaRPr>
          </a:p>
          <a:p>
            <a:pPr marL="342900" indent="-342900" algn="l">
              <a:buFont typeface="Arial" panose="020B0604020202020204" pitchFamily="34" charset="0"/>
              <a:buChar char="•"/>
            </a:pPr>
            <a:r>
              <a:rPr lang="en-US" sz="2000" dirty="0">
                <a:solidFill>
                  <a:schemeClr val="bg1">
                    <a:lumMod val="50000"/>
                  </a:schemeClr>
                </a:solidFill>
              </a:rPr>
              <a:t>Build knowledge to create “experts” on an informational topic</a:t>
            </a:r>
          </a:p>
          <a:p>
            <a:pPr marL="342900" indent="-342900" algn="l">
              <a:buFont typeface="Arial" panose="020B0604020202020204" pitchFamily="34" charset="0"/>
              <a:buChar char="•"/>
            </a:pPr>
            <a:r>
              <a:rPr lang="en-US" sz="2000" dirty="0">
                <a:solidFill>
                  <a:schemeClr val="bg1">
                    <a:lumMod val="50000"/>
                  </a:schemeClr>
                </a:solidFill>
              </a:rPr>
              <a:t>Include an annotated bibliography and text complexity that gradually increases </a:t>
            </a:r>
          </a:p>
          <a:p>
            <a:pPr marL="342900" indent="-342900" algn="l">
              <a:spcAft>
                <a:spcPts val="1200"/>
              </a:spcAft>
              <a:buFont typeface="Arial" panose="020B0604020202020204" pitchFamily="34" charset="0"/>
              <a:buChar char="•"/>
            </a:pPr>
            <a:r>
              <a:rPr lang="en-US" sz="2000" dirty="0">
                <a:solidFill>
                  <a:schemeClr val="bg1">
                    <a:lumMod val="50000"/>
                  </a:schemeClr>
                </a:solidFill>
              </a:rPr>
              <a:t>Offer activities that can be structured in a variety of ways</a:t>
            </a:r>
            <a:endParaRPr lang="en-US" dirty="0">
              <a:solidFill>
                <a:schemeClr val="bg1">
                  <a:lumMod val="50000"/>
                </a:schemeClr>
              </a:solidFill>
            </a:endParaRPr>
          </a:p>
          <a:p>
            <a:pPr algn="l"/>
            <a:r>
              <a:rPr lang="en-US" sz="2200" dirty="0">
                <a:solidFill>
                  <a:schemeClr val="tx1"/>
                </a:solidFill>
                <a:hlinkClick r:id="rId6"/>
              </a:rPr>
              <a:t>Research Packs</a:t>
            </a:r>
            <a:endParaRPr lang="en-US" sz="2200" dirty="0">
              <a:solidFill>
                <a:schemeClr val="tx1"/>
              </a:solidFill>
            </a:endParaRPr>
          </a:p>
          <a:p>
            <a:pPr marL="342900" indent="-342900" algn="l">
              <a:buFont typeface="Arial" panose="020B0604020202020204" pitchFamily="34" charset="0"/>
              <a:buChar char="•"/>
            </a:pPr>
            <a:r>
              <a:rPr lang="en-US" sz="2000" dirty="0">
                <a:solidFill>
                  <a:schemeClr val="bg1">
                    <a:lumMod val="50000"/>
                  </a:schemeClr>
                </a:solidFill>
              </a:rPr>
              <a:t>Build knowledge in preparation for writing about a Next Gen. science topic</a:t>
            </a:r>
          </a:p>
          <a:p>
            <a:pPr marL="342900" indent="-342900" algn="l">
              <a:buFont typeface="Arial" panose="020B0604020202020204" pitchFamily="34" charset="0"/>
              <a:buChar char="•"/>
            </a:pPr>
            <a:r>
              <a:rPr lang="en-US" sz="2000" dirty="0">
                <a:solidFill>
                  <a:schemeClr val="bg1">
                    <a:lumMod val="50000"/>
                  </a:schemeClr>
                </a:solidFill>
              </a:rPr>
              <a:t>Include writing component with scaffolds for teachers and students</a:t>
            </a:r>
          </a:p>
          <a:p>
            <a:pPr marL="342900" indent="-342900" algn="l">
              <a:buFont typeface="Arial" panose="020B0604020202020204" pitchFamily="34" charset="0"/>
              <a:buChar char="•"/>
            </a:pPr>
            <a:r>
              <a:rPr lang="en-US" sz="2000" dirty="0">
                <a:solidFill>
                  <a:schemeClr val="bg1">
                    <a:lumMod val="50000"/>
                  </a:schemeClr>
                </a:solidFill>
              </a:rPr>
              <a:t>Encourage a gradual release of responsibility with whole group, small group, and individual activities</a:t>
            </a:r>
          </a:p>
          <a:p>
            <a:endParaRPr lang="en-US" dirty="0">
              <a:solidFill>
                <a:schemeClr val="tx1"/>
              </a:solidFill>
            </a:endParaRPr>
          </a:p>
        </p:txBody>
      </p:sp>
    </p:spTree>
    <p:extLst>
      <p:ext uri="{BB962C8B-B14F-4D97-AF65-F5344CB8AC3E}">
        <p14:creationId xmlns:p14="http://schemas.microsoft.com/office/powerpoint/2010/main" val="3854602927"/>
      </p:ext>
    </p:extLst>
  </p:cSld>
  <p:clrMapOvr>
    <a:masterClrMapping/>
  </p:clrMapOvr>
  <mc:AlternateContent xmlns:mc="http://schemas.openxmlformats.org/markup-compatibility/2006" xmlns:p14="http://schemas.microsoft.com/office/powerpoint/2010/main">
    <mc:Choice Requires="p14">
      <p:transition spd="slow" p14:dur="2000" advClick="0" advTm="163953"/>
    </mc:Choice>
    <mc:Fallback xmlns="">
      <p:transition spd="slow" advClick="0" advTm="16395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1">
                    <a:lumMod val="50000"/>
                  </a:schemeClr>
                </a:solidFill>
                <a:latin typeface="Avenir Book" charset="0"/>
                <a:ea typeface="Avenir Book" charset="0"/>
                <a:cs typeface="Avenir Book" charset="0"/>
              </a:rPr>
              <a:t>WV Library Commission</a:t>
            </a:r>
          </a:p>
        </p:txBody>
      </p:sp>
      <p:sp>
        <p:nvSpPr>
          <p:cNvPr id="3" name="Content Placeholder 2"/>
          <p:cNvSpPr>
            <a:spLocks noGrp="1"/>
          </p:cNvSpPr>
          <p:nvPr>
            <p:ph idx="1"/>
          </p:nvPr>
        </p:nvSpPr>
        <p:spPr>
          <a:xfrm>
            <a:off x="994116" y="2219059"/>
            <a:ext cx="7345363" cy="3931920"/>
          </a:xfrm>
        </p:spPr>
        <p:txBody>
          <a:bodyPr>
            <a:normAutofit/>
          </a:bodyPr>
          <a:lstStyle/>
          <a:p>
            <a:pPr algn="ctr"/>
            <a:r>
              <a:rPr lang="en-US" sz="3600" dirty="0">
                <a:latin typeface="Avenir Book" charset="0"/>
                <a:ea typeface="Avenir Book" charset="0"/>
                <a:cs typeface="Avenir Book" charset="0"/>
                <a:hlinkClick r:id="rId3"/>
              </a:rPr>
              <a:t>Text Set Lending Library - Request Form</a:t>
            </a:r>
            <a:endParaRPr lang="en-US" sz="3600" dirty="0">
              <a:latin typeface="Avenir Book" charset="0"/>
              <a:ea typeface="Avenir Book" charset="0"/>
              <a:cs typeface="Avenir Book" charset="0"/>
            </a:endParaRPr>
          </a:p>
          <a:p>
            <a:pPr algn="ctr"/>
            <a:endParaRPr lang="en-US" sz="40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1208" y="3695818"/>
            <a:ext cx="3644900" cy="2235200"/>
          </a:xfrm>
          <a:prstGeom prst="rect">
            <a:avLst/>
          </a:prstGeom>
        </p:spPr>
      </p:pic>
    </p:spTree>
    <p:extLst>
      <p:ext uri="{BB962C8B-B14F-4D97-AF65-F5344CB8AC3E}">
        <p14:creationId xmlns:p14="http://schemas.microsoft.com/office/powerpoint/2010/main" val="969636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62025" y="1179320"/>
            <a:ext cx="7342188" cy="4067798"/>
          </a:xfrm>
        </p:spPr>
        <p:txBody>
          <a:bodyPr>
            <a:normAutofit/>
          </a:bodyPr>
          <a:lstStyle/>
          <a:p>
            <a:r>
              <a:rPr lang="en-US" sz="4000" dirty="0">
                <a:latin typeface="Avenir Book" charset="0"/>
                <a:ea typeface="Avenir Book" charset="0"/>
                <a:cs typeface="Avenir Book" charset="0"/>
                <a:hlinkClick r:id="rId3"/>
              </a:rPr>
              <a:t>Text Set Project</a:t>
            </a:r>
            <a:r>
              <a:rPr lang="en-US" sz="4000" dirty="0">
                <a:latin typeface="Avenir Book" charset="0"/>
                <a:ea typeface="Avenir Book" charset="0"/>
                <a:cs typeface="Avenir Book" charset="0"/>
              </a:rPr>
              <a:t> </a:t>
            </a:r>
            <a:r>
              <a:rPr lang="en-US" sz="4000" dirty="0">
                <a:solidFill>
                  <a:schemeClr val="bg1">
                    <a:lumMod val="50000"/>
                  </a:schemeClr>
                </a:solidFill>
                <a:latin typeface="Avenir Book" charset="0"/>
                <a:ea typeface="Avenir Book" charset="0"/>
                <a:cs typeface="Avenir Book" charset="0"/>
              </a:rPr>
              <a:t>Expert Packs</a:t>
            </a:r>
          </a:p>
          <a:p>
            <a:endParaRPr lang="en-US" sz="4000" dirty="0">
              <a:latin typeface="Avenir Book" charset="0"/>
              <a:ea typeface="Avenir Book" charset="0"/>
              <a:cs typeface="Avenir Book" charset="0"/>
            </a:endParaRPr>
          </a:p>
          <a:p>
            <a:r>
              <a:rPr lang="en-US" sz="4000" dirty="0">
                <a:latin typeface="Avenir Book" charset="0"/>
                <a:ea typeface="Avenir Book" charset="0"/>
                <a:cs typeface="Avenir Book" charset="0"/>
                <a:hlinkClick r:id="rId4"/>
              </a:rPr>
              <a:t>Research Packs</a:t>
            </a:r>
            <a:endParaRPr lang="en-US" sz="4000" dirty="0">
              <a:latin typeface="Avenir Book" charset="0"/>
              <a:ea typeface="Avenir Book" charset="0"/>
              <a:cs typeface="Avenir Book" charset="0"/>
            </a:endParaRPr>
          </a:p>
          <a:p>
            <a:endParaRPr lang="en-US" sz="4000" dirty="0">
              <a:latin typeface="Avenir Book" charset="0"/>
              <a:ea typeface="Avenir Book" charset="0"/>
              <a:cs typeface="Avenir Book" charset="0"/>
            </a:endParaRPr>
          </a:p>
          <a:p>
            <a:r>
              <a:rPr lang="en-US" sz="4000" dirty="0">
                <a:latin typeface="Avenir Book" charset="0"/>
                <a:ea typeface="Avenir Book" charset="0"/>
                <a:cs typeface="Avenir Book" charset="0"/>
                <a:hlinkClick r:id="rId5"/>
              </a:rPr>
              <a:t>Companion Text Sets</a:t>
            </a:r>
            <a:endParaRPr lang="en-US" sz="4000" dirty="0">
              <a:latin typeface="Avenir Book" charset="0"/>
              <a:ea typeface="Avenir Book" charset="0"/>
              <a:cs typeface="Avenir Book" charset="0"/>
            </a:endParaRPr>
          </a:p>
          <a:p>
            <a:endParaRPr lang="en-US" dirty="0"/>
          </a:p>
        </p:txBody>
      </p:sp>
    </p:spTree>
    <p:extLst>
      <p:ext uri="{BB962C8B-B14F-4D97-AF65-F5344CB8AC3E}">
        <p14:creationId xmlns:p14="http://schemas.microsoft.com/office/powerpoint/2010/main" val="1475483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74638"/>
            <a:ext cx="8229600" cy="1143000"/>
          </a:xfrm>
          <a:prstGeom prst="rect">
            <a:avLst/>
          </a:prstGeom>
        </p:spPr>
        <p:txBody>
          <a:bodyPr lIns="91425" tIns="91425" rIns="91425" bIns="91425" anchor="ctr" anchorCtr="0">
            <a:noAutofit/>
          </a:bodyPr>
          <a:lstStyle/>
          <a:p>
            <a:pPr lvl="0" algn="ctr">
              <a:spcBef>
                <a:spcPts val="0"/>
              </a:spcBef>
              <a:buNone/>
            </a:pPr>
            <a:r>
              <a:rPr lang="en-US" b="1" dirty="0">
                <a:solidFill>
                  <a:schemeClr val="accent1">
                    <a:lumMod val="50000"/>
                  </a:schemeClr>
                </a:solidFill>
              </a:rPr>
              <a:t>Book Baskets, Libraries, and Book Bags </a:t>
            </a:r>
          </a:p>
        </p:txBody>
      </p:sp>
      <p:pic>
        <p:nvPicPr>
          <p:cNvPr id="255" name="Shape 255" descr="organizebooklabels.jpg"/>
          <p:cNvPicPr preferRelativeResize="0"/>
          <p:nvPr/>
        </p:nvPicPr>
        <p:blipFill rotWithShape="1">
          <a:blip r:embed="rId3">
            <a:alphaModFix/>
          </a:blip>
          <a:srcRect l="49929"/>
          <a:stretch/>
        </p:blipFill>
        <p:spPr>
          <a:xfrm rot="3">
            <a:off x="6147749" y="2146501"/>
            <a:ext cx="2891724" cy="3208571"/>
          </a:xfrm>
          <a:prstGeom prst="rect">
            <a:avLst/>
          </a:prstGeom>
          <a:noFill/>
          <a:ln>
            <a:noFill/>
          </a:ln>
        </p:spPr>
      </p:pic>
      <p:pic>
        <p:nvPicPr>
          <p:cNvPr id="256" name="Shape 256" descr="Book Cart.jpg"/>
          <p:cNvPicPr preferRelativeResize="0"/>
          <p:nvPr/>
        </p:nvPicPr>
        <p:blipFill>
          <a:blip r:embed="rId4">
            <a:alphaModFix/>
          </a:blip>
          <a:stretch>
            <a:fillRect/>
          </a:stretch>
        </p:blipFill>
        <p:spPr>
          <a:xfrm rot="-2">
            <a:off x="79426" y="2080862"/>
            <a:ext cx="2505974" cy="3339849"/>
          </a:xfrm>
          <a:prstGeom prst="rect">
            <a:avLst/>
          </a:prstGeom>
          <a:noFill/>
          <a:ln>
            <a:noFill/>
          </a:ln>
        </p:spPr>
      </p:pic>
      <p:pic>
        <p:nvPicPr>
          <p:cNvPr id="257" name="Shape 257" descr="Children's book shelf.jpg"/>
          <p:cNvPicPr preferRelativeResize="0"/>
          <p:nvPr/>
        </p:nvPicPr>
        <p:blipFill>
          <a:blip r:embed="rId5">
            <a:alphaModFix/>
          </a:blip>
          <a:stretch>
            <a:fillRect/>
          </a:stretch>
        </p:blipFill>
        <p:spPr>
          <a:xfrm>
            <a:off x="3089202" y="1417650"/>
            <a:ext cx="2682182" cy="4777152"/>
          </a:xfrm>
          <a:prstGeom prst="rect">
            <a:avLst/>
          </a:prstGeom>
          <a:noFill/>
          <a:ln>
            <a:noFill/>
          </a:ln>
        </p:spPr>
      </p:pic>
    </p:spTree>
    <p:extLst>
      <p:ext uri="{BB962C8B-B14F-4D97-AF65-F5344CB8AC3E}">
        <p14:creationId xmlns:p14="http://schemas.microsoft.com/office/powerpoint/2010/main" val="464212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457200" y="274638"/>
            <a:ext cx="8229600" cy="1143000"/>
          </a:xfrm>
          <a:prstGeom prst="rect">
            <a:avLst/>
          </a:prstGeom>
        </p:spPr>
        <p:txBody>
          <a:bodyPr lIns="91425" tIns="91425" rIns="91425" bIns="91425" anchor="ctr" anchorCtr="0">
            <a:noAutofit/>
          </a:bodyPr>
          <a:lstStyle/>
          <a:p>
            <a:pPr lvl="0" algn="ctr">
              <a:spcBef>
                <a:spcPts val="0"/>
              </a:spcBef>
              <a:buNone/>
            </a:pPr>
            <a:r>
              <a:rPr lang="en-US" b="1" dirty="0">
                <a:solidFill>
                  <a:schemeClr val="accent1">
                    <a:lumMod val="50000"/>
                  </a:schemeClr>
                </a:solidFill>
              </a:rPr>
              <a:t>Time to change the libraries!</a:t>
            </a:r>
          </a:p>
        </p:txBody>
      </p:sp>
      <p:sp>
        <p:nvSpPr>
          <p:cNvPr id="365" name="Shape 365"/>
          <p:cNvSpPr txBox="1">
            <a:spLocks noGrp="1"/>
          </p:cNvSpPr>
          <p:nvPr>
            <p:ph type="body" idx="1"/>
          </p:nvPr>
        </p:nvSpPr>
        <p:spPr>
          <a:xfrm>
            <a:off x="457200" y="1331550"/>
            <a:ext cx="8229600" cy="4526100"/>
          </a:xfrm>
          <a:prstGeom prst="rect">
            <a:avLst/>
          </a:prstGeom>
        </p:spPr>
        <p:txBody>
          <a:bodyPr lIns="91425" tIns="91425" rIns="91425" bIns="91425" anchor="t" anchorCtr="0">
            <a:noAutofit/>
          </a:bodyPr>
          <a:lstStyle/>
          <a:p>
            <a:pPr lvl="0">
              <a:spcBef>
                <a:spcPts val="0"/>
              </a:spcBef>
              <a:buNone/>
            </a:pPr>
            <a:r>
              <a:rPr lang="en-US" sz="2000" dirty="0">
                <a:solidFill>
                  <a:schemeClr val="bg1">
                    <a:lumMod val="50000"/>
                  </a:schemeClr>
                </a:solidFill>
              </a:rPr>
              <a:t>Instead of levels-- try TOPICS!</a:t>
            </a:r>
          </a:p>
          <a:p>
            <a:pPr lvl="0">
              <a:spcBef>
                <a:spcPts val="0"/>
              </a:spcBef>
              <a:buNone/>
            </a:pPr>
            <a:endParaRPr sz="2000" dirty="0">
              <a:solidFill>
                <a:schemeClr val="bg1">
                  <a:lumMod val="50000"/>
                </a:schemeClr>
              </a:solidFill>
            </a:endParaRPr>
          </a:p>
          <a:p>
            <a:pPr lvl="0">
              <a:spcBef>
                <a:spcPts val="0"/>
              </a:spcBef>
              <a:buNone/>
            </a:pPr>
            <a:r>
              <a:rPr lang="en-US" sz="2000" dirty="0">
                <a:solidFill>
                  <a:schemeClr val="bg1">
                    <a:lumMod val="50000"/>
                  </a:schemeClr>
                </a:solidFill>
              </a:rPr>
              <a:t>  Let’s see what happens to students’ reading engagement, enthusiasm, and motivation when they select books based on what they want to read about, rather than their level!</a:t>
            </a:r>
          </a:p>
          <a:p>
            <a:pPr marL="152400" lvl="0" indent="0">
              <a:spcBef>
                <a:spcPts val="0"/>
              </a:spcBef>
              <a:buNone/>
            </a:pPr>
            <a:endParaRPr sz="2000" b="1" dirty="0"/>
          </a:p>
        </p:txBody>
      </p:sp>
      <p:pic>
        <p:nvPicPr>
          <p:cNvPr id="366" name="Shape 366" descr="Book_Basket_Graphic.jpg"/>
          <p:cNvPicPr preferRelativeResize="0"/>
          <p:nvPr/>
        </p:nvPicPr>
        <p:blipFill>
          <a:blip r:embed="rId3">
            <a:alphaModFix/>
          </a:blip>
          <a:stretch>
            <a:fillRect/>
          </a:stretch>
        </p:blipFill>
        <p:spPr>
          <a:xfrm>
            <a:off x="1912025" y="3319499"/>
            <a:ext cx="4961774" cy="2791000"/>
          </a:xfrm>
          <a:prstGeom prst="rect">
            <a:avLst/>
          </a:prstGeom>
          <a:noFill/>
          <a:ln>
            <a:noFill/>
          </a:ln>
        </p:spPr>
      </p:pic>
    </p:spTree>
    <p:extLst>
      <p:ext uri="{BB962C8B-B14F-4D97-AF65-F5344CB8AC3E}">
        <p14:creationId xmlns:p14="http://schemas.microsoft.com/office/powerpoint/2010/main" val="508866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18991"/>
            <a:ext cx="7345362" cy="1339850"/>
          </a:xfrm>
        </p:spPr>
        <p:txBody>
          <a:bodyPr/>
          <a:lstStyle/>
          <a:p>
            <a:r>
              <a:rPr lang="en-US" dirty="0">
                <a:solidFill>
                  <a:schemeClr val="accent1">
                    <a:lumMod val="50000"/>
                  </a:schemeClr>
                </a:solidFill>
                <a:latin typeface="Avenir Book" charset="0"/>
                <a:ea typeface="Avenir Book" charset="0"/>
                <a:cs typeface="Avenir Book" charset="0"/>
              </a:rPr>
              <a:t>The Goal</a:t>
            </a:r>
          </a:p>
        </p:txBody>
      </p:sp>
      <p:sp>
        <p:nvSpPr>
          <p:cNvPr id="3" name="Content Placeholder 2"/>
          <p:cNvSpPr>
            <a:spLocks noGrp="1"/>
          </p:cNvSpPr>
          <p:nvPr>
            <p:ph idx="1"/>
          </p:nvPr>
        </p:nvSpPr>
        <p:spPr/>
        <p:txBody>
          <a:bodyPr/>
          <a:lstStyle/>
          <a:p>
            <a:pPr algn="ctr"/>
            <a:endParaRPr lang="en-US" sz="3200" i="1" dirty="0">
              <a:solidFill>
                <a:schemeClr val="tx2"/>
              </a:solidFill>
              <a:cs typeface="American Typewriter"/>
            </a:endParaRPr>
          </a:p>
          <a:p>
            <a:pPr algn="ctr"/>
            <a:r>
              <a:rPr lang="en-US" sz="3200" i="1" dirty="0">
                <a:solidFill>
                  <a:schemeClr val="bg1">
                    <a:lumMod val="50000"/>
                  </a:schemeClr>
                </a:solidFill>
                <a:cs typeface="American Typewriter"/>
              </a:rPr>
              <a:t>Increase the number of WV children reading proficiently by the end of third grade</a:t>
            </a:r>
          </a:p>
          <a:p>
            <a:pPr marL="0" indent="0" algn="ctr">
              <a:buNone/>
            </a:pPr>
            <a:endParaRPr lang="en-US" dirty="0">
              <a:hlinkClick r:id="rId2"/>
            </a:endParaRPr>
          </a:p>
          <a:p>
            <a:pPr marL="0" indent="0" algn="ctr">
              <a:buNone/>
            </a:pPr>
            <a:r>
              <a:rPr lang="en-US" dirty="0">
                <a:hlinkClick r:id="rId2"/>
              </a:rPr>
              <a:t>Zip Code Lottery</a:t>
            </a:r>
            <a:endParaRPr lang="en-US" dirty="0"/>
          </a:p>
        </p:txBody>
      </p:sp>
    </p:spTree>
    <p:extLst>
      <p:ext uri="{BB962C8B-B14F-4D97-AF65-F5344CB8AC3E}">
        <p14:creationId xmlns:p14="http://schemas.microsoft.com/office/powerpoint/2010/main" val="1284225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50000"/>
                  </a:schemeClr>
                </a:solidFill>
              </a:rPr>
              <a:t>Getting Started with Book Baskets</a:t>
            </a:r>
          </a:p>
        </p:txBody>
      </p:sp>
      <p:sp>
        <p:nvSpPr>
          <p:cNvPr id="3" name="Content Placeholder 2"/>
          <p:cNvSpPr>
            <a:spLocks noGrp="1"/>
          </p:cNvSpPr>
          <p:nvPr>
            <p:ph idx="1"/>
          </p:nvPr>
        </p:nvSpPr>
        <p:spPr/>
        <p:txBody>
          <a:bodyPr/>
          <a:lstStyle/>
          <a:p>
            <a:pPr marL="0" indent="0">
              <a:buNone/>
            </a:pPr>
            <a:r>
              <a:rPr lang="en-US" b="1" dirty="0">
                <a:solidFill>
                  <a:schemeClr val="bg1">
                    <a:lumMod val="50000"/>
                  </a:schemeClr>
                </a:solidFill>
              </a:rPr>
              <a:t>Articles</a:t>
            </a:r>
            <a:endParaRPr lang="en-US" dirty="0">
              <a:hlinkClick r:id="rId2"/>
            </a:endParaRPr>
          </a:p>
          <a:p>
            <a:r>
              <a:rPr lang="en-US" dirty="0">
                <a:hlinkClick r:id="rId2"/>
              </a:rPr>
              <a:t>Designing Classroom Libraries that Build Knowledge, Vocabulary, and Engagement</a:t>
            </a:r>
            <a:endParaRPr lang="en-US" dirty="0"/>
          </a:p>
          <a:p>
            <a:r>
              <a:rPr lang="en-US" dirty="0">
                <a:hlinkClick r:id="rId3"/>
              </a:rPr>
              <a:t>How to Create Book Baskets</a:t>
            </a:r>
            <a:endParaRPr lang="en-US" dirty="0"/>
          </a:p>
          <a:p>
            <a:pPr marL="0" indent="0">
              <a:buNone/>
            </a:pPr>
            <a:endParaRPr lang="en-US" b="1" dirty="0">
              <a:solidFill>
                <a:schemeClr val="bg1">
                  <a:lumMod val="50000"/>
                </a:schemeClr>
              </a:solidFill>
            </a:endParaRPr>
          </a:p>
          <a:p>
            <a:pPr marL="0" indent="0">
              <a:buNone/>
            </a:pPr>
            <a:r>
              <a:rPr lang="en-US" b="1" dirty="0">
                <a:solidFill>
                  <a:schemeClr val="bg1">
                    <a:lumMod val="50000"/>
                  </a:schemeClr>
                </a:solidFill>
              </a:rPr>
              <a:t>Handout</a:t>
            </a:r>
            <a:endParaRPr lang="en-US" dirty="0"/>
          </a:p>
          <a:p>
            <a:r>
              <a:rPr lang="en-US" dirty="0">
                <a:hlinkClick r:id="rId4"/>
              </a:rPr>
              <a:t>Create a Successful Book Basket</a:t>
            </a:r>
            <a:endParaRPr lang="en-US" dirty="0"/>
          </a:p>
          <a:p>
            <a:pPr marL="0" indent="0">
              <a:buNone/>
            </a:pPr>
            <a:endParaRPr lang="en-US" b="1" dirty="0">
              <a:solidFill>
                <a:schemeClr val="bg1">
                  <a:lumMod val="50000"/>
                </a:schemeClr>
              </a:solidFill>
            </a:endParaRPr>
          </a:p>
          <a:p>
            <a:pPr marL="0" indent="0">
              <a:buNone/>
            </a:pPr>
            <a:r>
              <a:rPr lang="en-US" b="1" dirty="0">
                <a:solidFill>
                  <a:schemeClr val="bg1">
                    <a:lumMod val="50000"/>
                  </a:schemeClr>
                </a:solidFill>
              </a:rPr>
              <a:t>Start a School-Wide Project</a:t>
            </a:r>
            <a:endParaRPr lang="en-US" dirty="0">
              <a:hlinkClick r:id="rId5"/>
            </a:endParaRPr>
          </a:p>
          <a:p>
            <a:r>
              <a:rPr lang="en-US" dirty="0">
                <a:hlinkClick r:id="rId5"/>
              </a:rPr>
              <a:t>Book Basket Project</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075362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457200" y="274638"/>
            <a:ext cx="8229600" cy="1143000"/>
          </a:xfrm>
          <a:prstGeom prst="rect">
            <a:avLst/>
          </a:prstGeom>
        </p:spPr>
        <p:txBody>
          <a:bodyPr lIns="91425" tIns="91425" rIns="91425" bIns="91425" anchor="ctr" anchorCtr="0">
            <a:noAutofit/>
          </a:bodyPr>
          <a:lstStyle/>
          <a:p>
            <a:pPr lvl="0" algn="ctr">
              <a:spcBef>
                <a:spcPts val="0"/>
              </a:spcBef>
              <a:buNone/>
            </a:pPr>
            <a:r>
              <a:rPr lang="en-US" b="1" dirty="0">
                <a:solidFill>
                  <a:schemeClr val="accent1">
                    <a:lumMod val="50000"/>
                  </a:schemeClr>
                </a:solidFill>
              </a:rPr>
              <a:t>How to create topically coherent Book Baskets</a:t>
            </a:r>
            <a:r>
              <a:rPr lang="en-US" dirty="0"/>
              <a:t>	</a:t>
            </a:r>
          </a:p>
        </p:txBody>
      </p:sp>
      <p:sp>
        <p:nvSpPr>
          <p:cNvPr id="373" name="Shape 373"/>
          <p:cNvSpPr txBox="1">
            <a:spLocks noGrp="1"/>
          </p:cNvSpPr>
          <p:nvPr>
            <p:ph type="body" idx="1"/>
          </p:nvPr>
        </p:nvSpPr>
        <p:spPr>
          <a:xfrm>
            <a:off x="0" y="1001441"/>
            <a:ext cx="6811800" cy="5459180"/>
          </a:xfrm>
          <a:prstGeom prst="rect">
            <a:avLst/>
          </a:prstGeom>
        </p:spPr>
        <p:txBody>
          <a:bodyPr lIns="91425" tIns="91425" rIns="91425" bIns="91425" anchor="t" anchorCtr="0">
            <a:noAutofit/>
          </a:bodyPr>
          <a:lstStyle/>
          <a:p>
            <a:pPr marL="120650" lvl="0" indent="0" rtl="0">
              <a:lnSpc>
                <a:spcPct val="115000"/>
              </a:lnSpc>
              <a:spcBef>
                <a:spcPts val="0"/>
              </a:spcBef>
              <a:buClr>
                <a:schemeClr val="dk1"/>
              </a:buClr>
              <a:buSzPct val="100000"/>
              <a:buNone/>
            </a:pPr>
            <a:r>
              <a:rPr lang="en-US" sz="1700" b="1" dirty="0">
                <a:solidFill>
                  <a:schemeClr val="bg1">
                    <a:lumMod val="50000"/>
                  </a:schemeClr>
                </a:solidFill>
                <a:latin typeface="Arial"/>
                <a:ea typeface="Arial"/>
                <a:cs typeface="Arial"/>
                <a:sym typeface="Arial"/>
              </a:rPr>
              <a:t>1.	</a:t>
            </a:r>
            <a:r>
              <a:rPr lang="en-US" sz="1600" b="1" dirty="0">
                <a:solidFill>
                  <a:schemeClr val="bg1">
                    <a:lumMod val="50000"/>
                  </a:schemeClr>
                </a:solidFill>
                <a:latin typeface="Arial"/>
                <a:ea typeface="Arial"/>
                <a:cs typeface="Arial"/>
                <a:sym typeface="Arial"/>
              </a:rPr>
              <a:t>Identify great texts. </a:t>
            </a:r>
            <a:r>
              <a:rPr lang="en-US" sz="1600" dirty="0">
                <a:solidFill>
                  <a:schemeClr val="bg1">
                    <a:lumMod val="50000"/>
                  </a:schemeClr>
                </a:solidFill>
                <a:latin typeface="Arial"/>
                <a:ea typeface="Arial"/>
                <a:cs typeface="Arial"/>
                <a:sym typeface="Arial"/>
              </a:rPr>
              <a:t>Sort your existing classroom library into 	collections of 3 or more texts. Can you group your existing texts 	by the same conceptually connected topic? Wherever possible, 	ensure that the texts have similar vocabulary and content. </a:t>
            </a:r>
            <a:r>
              <a:rPr lang="en-US" sz="1600" i="1" dirty="0">
                <a:solidFill>
                  <a:schemeClr val="bg1">
                    <a:lumMod val="50000"/>
                  </a:schemeClr>
                </a:solidFill>
                <a:latin typeface="Arial"/>
                <a:ea typeface="Arial"/>
                <a:cs typeface="Arial"/>
                <a:sym typeface="Arial"/>
              </a:rPr>
              <a:t>The 	depth and nuance of the topic will vary based on the grade level 	and resources</a:t>
            </a:r>
            <a:r>
              <a:rPr lang="en-US" sz="1600" dirty="0">
                <a:solidFill>
                  <a:schemeClr val="bg1">
                    <a:lumMod val="50000"/>
                  </a:schemeClr>
                </a:solidFill>
                <a:latin typeface="Arial"/>
                <a:ea typeface="Arial"/>
                <a:cs typeface="Arial"/>
                <a:sym typeface="Arial"/>
              </a:rPr>
              <a:t>)</a:t>
            </a:r>
          </a:p>
          <a:p>
            <a:pPr marL="120650" lvl="0" indent="0" rtl="0">
              <a:lnSpc>
                <a:spcPct val="115000"/>
              </a:lnSpc>
              <a:spcBef>
                <a:spcPts val="0"/>
              </a:spcBef>
              <a:buClr>
                <a:schemeClr val="dk1"/>
              </a:buClr>
              <a:buSzPct val="100000"/>
              <a:buNone/>
            </a:pPr>
            <a:r>
              <a:rPr lang="en-US" sz="1600" dirty="0">
                <a:solidFill>
                  <a:schemeClr val="bg1">
                    <a:lumMod val="50000"/>
                  </a:schemeClr>
                </a:solidFill>
                <a:latin typeface="Arial"/>
                <a:ea typeface="Arial"/>
                <a:cs typeface="Arial"/>
                <a:sym typeface="Arial"/>
              </a:rPr>
              <a:t>2.	If needed, </a:t>
            </a:r>
            <a:r>
              <a:rPr lang="en-US" sz="1600" b="1" dirty="0">
                <a:solidFill>
                  <a:schemeClr val="bg1">
                    <a:lumMod val="50000"/>
                  </a:schemeClr>
                </a:solidFill>
                <a:latin typeface="Arial"/>
                <a:ea typeface="Arial"/>
                <a:cs typeface="Arial"/>
                <a:sym typeface="Arial"/>
              </a:rPr>
              <a:t>expand the text set</a:t>
            </a:r>
            <a:r>
              <a:rPr lang="en-US" sz="1600" dirty="0">
                <a:solidFill>
                  <a:schemeClr val="bg1">
                    <a:lumMod val="50000"/>
                  </a:schemeClr>
                </a:solidFill>
                <a:latin typeface="Arial"/>
                <a:ea typeface="Arial"/>
                <a:cs typeface="Arial"/>
                <a:sym typeface="Arial"/>
              </a:rPr>
              <a:t> with additional resources. Looking 	for more free texts to round out your collections? Try:</a:t>
            </a:r>
          </a:p>
          <a:p>
            <a:pPr marL="577850" lvl="1" indent="0" rtl="0">
              <a:lnSpc>
                <a:spcPct val="115000"/>
              </a:lnSpc>
              <a:spcBef>
                <a:spcPts val="0"/>
              </a:spcBef>
              <a:buClr>
                <a:schemeClr val="dk1"/>
              </a:buClr>
              <a:buSzPct val="100000"/>
              <a:buNone/>
            </a:pPr>
            <a:r>
              <a:rPr lang="en-US" sz="1600" dirty="0">
                <a:solidFill>
                  <a:schemeClr val="bg1">
                    <a:lumMod val="50000"/>
                  </a:schemeClr>
                </a:solidFill>
                <a:latin typeface="Arial"/>
                <a:ea typeface="Arial"/>
                <a:cs typeface="Arial"/>
                <a:sym typeface="Arial"/>
              </a:rPr>
              <a:t>		</a:t>
            </a:r>
            <a:r>
              <a:rPr lang="en-US" sz="1600" dirty="0" err="1">
                <a:solidFill>
                  <a:schemeClr val="bg1">
                    <a:lumMod val="50000"/>
                  </a:schemeClr>
                </a:solidFill>
                <a:latin typeface="Arial"/>
                <a:ea typeface="Arial"/>
                <a:cs typeface="Arial"/>
                <a:sym typeface="Arial"/>
              </a:rPr>
              <a:t>Readworks.org</a:t>
            </a:r>
            <a:endParaRPr lang="en-US" sz="1600" dirty="0">
              <a:solidFill>
                <a:schemeClr val="bg1">
                  <a:lumMod val="50000"/>
                </a:schemeClr>
              </a:solidFill>
              <a:latin typeface="Arial"/>
              <a:ea typeface="Arial"/>
              <a:cs typeface="Arial"/>
              <a:sym typeface="Arial"/>
            </a:endParaRPr>
          </a:p>
          <a:p>
            <a:pPr marL="577850" lvl="1" indent="0" rtl="0">
              <a:lnSpc>
                <a:spcPct val="115000"/>
              </a:lnSpc>
              <a:spcBef>
                <a:spcPts val="0"/>
              </a:spcBef>
              <a:buClr>
                <a:schemeClr val="dk1"/>
              </a:buClr>
              <a:buSzPct val="100000"/>
              <a:buNone/>
            </a:pPr>
            <a:r>
              <a:rPr lang="en-US" sz="1600" dirty="0">
                <a:solidFill>
                  <a:schemeClr val="bg1">
                    <a:lumMod val="50000"/>
                  </a:schemeClr>
                </a:solidFill>
                <a:latin typeface="Arial"/>
                <a:ea typeface="Arial"/>
                <a:cs typeface="Arial"/>
                <a:sym typeface="Arial"/>
              </a:rPr>
              <a:t>		</a:t>
            </a:r>
            <a:r>
              <a:rPr lang="en-US" sz="1600" dirty="0" err="1">
                <a:solidFill>
                  <a:schemeClr val="bg1">
                    <a:lumMod val="50000"/>
                  </a:schemeClr>
                </a:solidFill>
                <a:latin typeface="Arial"/>
                <a:ea typeface="Arial"/>
                <a:cs typeface="Arial"/>
                <a:sym typeface="Arial"/>
              </a:rPr>
              <a:t>Newsela.org</a:t>
            </a:r>
            <a:endParaRPr lang="en-US" sz="1600" dirty="0">
              <a:solidFill>
                <a:schemeClr val="bg1">
                  <a:lumMod val="50000"/>
                </a:schemeClr>
              </a:solidFill>
              <a:latin typeface="Arial"/>
              <a:ea typeface="Arial"/>
              <a:cs typeface="Arial"/>
              <a:sym typeface="Arial"/>
            </a:endParaRPr>
          </a:p>
          <a:p>
            <a:pPr marL="577850" lvl="1" indent="0" rtl="0">
              <a:lnSpc>
                <a:spcPct val="115000"/>
              </a:lnSpc>
              <a:spcBef>
                <a:spcPts val="0"/>
              </a:spcBef>
              <a:buClr>
                <a:schemeClr val="dk1"/>
              </a:buClr>
              <a:buSzPct val="100000"/>
              <a:buNone/>
            </a:pPr>
            <a:r>
              <a:rPr lang="en-US" sz="1600" dirty="0">
                <a:solidFill>
                  <a:schemeClr val="bg1">
                    <a:lumMod val="50000"/>
                  </a:schemeClr>
                </a:solidFill>
                <a:latin typeface="Arial"/>
                <a:ea typeface="Arial"/>
                <a:cs typeface="Arial"/>
                <a:sym typeface="Arial"/>
              </a:rPr>
              <a:t>		</a:t>
            </a:r>
            <a:r>
              <a:rPr lang="en-US" sz="1600" dirty="0" err="1">
                <a:solidFill>
                  <a:schemeClr val="bg1">
                    <a:lumMod val="50000"/>
                  </a:schemeClr>
                </a:solidFill>
                <a:latin typeface="Arial"/>
                <a:ea typeface="Arial"/>
                <a:cs typeface="Arial"/>
                <a:sym typeface="Arial"/>
              </a:rPr>
              <a:t>Activelylearn.com</a:t>
            </a:r>
            <a:endParaRPr lang="en-US" sz="1600" dirty="0">
              <a:solidFill>
                <a:schemeClr val="bg1">
                  <a:lumMod val="50000"/>
                </a:schemeClr>
              </a:solidFill>
              <a:latin typeface="Arial"/>
              <a:ea typeface="Arial"/>
              <a:cs typeface="Arial"/>
              <a:sym typeface="Arial"/>
            </a:endParaRPr>
          </a:p>
          <a:p>
            <a:pPr marL="577850" lvl="1" indent="0" rtl="0">
              <a:lnSpc>
                <a:spcPct val="115000"/>
              </a:lnSpc>
              <a:spcBef>
                <a:spcPts val="0"/>
              </a:spcBef>
              <a:buClr>
                <a:schemeClr val="dk1"/>
              </a:buClr>
              <a:buSzPct val="100000"/>
              <a:buNone/>
            </a:pPr>
            <a:r>
              <a:rPr lang="en-US" sz="1600" dirty="0">
                <a:solidFill>
                  <a:schemeClr val="bg1">
                    <a:lumMod val="50000"/>
                  </a:schemeClr>
                </a:solidFill>
                <a:latin typeface="Arial"/>
                <a:ea typeface="Arial"/>
                <a:cs typeface="Arial"/>
                <a:sym typeface="Arial"/>
              </a:rPr>
              <a:t>		</a:t>
            </a:r>
            <a:r>
              <a:rPr lang="en-US" sz="1600" dirty="0" err="1">
                <a:solidFill>
                  <a:schemeClr val="bg1">
                    <a:lumMod val="50000"/>
                  </a:schemeClr>
                </a:solidFill>
                <a:latin typeface="Arial"/>
                <a:ea typeface="Arial"/>
                <a:cs typeface="Arial"/>
                <a:sym typeface="Arial"/>
              </a:rPr>
              <a:t>Commonlit.org</a:t>
            </a:r>
            <a:endParaRPr lang="en-US" sz="1600" dirty="0">
              <a:solidFill>
                <a:schemeClr val="bg1">
                  <a:lumMod val="50000"/>
                </a:schemeClr>
              </a:solidFill>
              <a:latin typeface="Arial"/>
              <a:ea typeface="Arial"/>
              <a:cs typeface="Arial"/>
              <a:sym typeface="Arial"/>
            </a:endParaRPr>
          </a:p>
          <a:p>
            <a:pPr marL="577850" lvl="1" indent="0" rtl="0">
              <a:lnSpc>
                <a:spcPct val="115000"/>
              </a:lnSpc>
              <a:spcBef>
                <a:spcPts val="0"/>
              </a:spcBef>
              <a:buClr>
                <a:schemeClr val="dk1"/>
              </a:buClr>
              <a:buSzPct val="100000"/>
              <a:buNone/>
            </a:pPr>
            <a:r>
              <a:rPr lang="en-US" sz="1600" dirty="0">
                <a:solidFill>
                  <a:schemeClr val="bg1">
                    <a:lumMod val="50000"/>
                  </a:schemeClr>
                </a:solidFill>
                <a:latin typeface="Arial"/>
                <a:ea typeface="Arial"/>
                <a:cs typeface="Arial"/>
                <a:sym typeface="Arial"/>
              </a:rPr>
              <a:t>		</a:t>
            </a:r>
            <a:r>
              <a:rPr lang="en-US" sz="1600" dirty="0" err="1">
                <a:solidFill>
                  <a:schemeClr val="bg1">
                    <a:lumMod val="50000"/>
                  </a:schemeClr>
                </a:solidFill>
                <a:latin typeface="Arial"/>
                <a:ea typeface="Arial"/>
                <a:cs typeface="Arial"/>
                <a:sym typeface="Arial"/>
              </a:rPr>
              <a:t>Getepic.com</a:t>
            </a:r>
            <a:r>
              <a:rPr lang="en-US" sz="1600" dirty="0">
                <a:solidFill>
                  <a:schemeClr val="bg1">
                    <a:lumMod val="50000"/>
                  </a:schemeClr>
                </a:solidFill>
                <a:latin typeface="Arial"/>
                <a:ea typeface="Arial"/>
                <a:cs typeface="Arial"/>
                <a:sym typeface="Arial"/>
              </a:rPr>
              <a:t> (free for elementary school teachers and 		librarians)</a:t>
            </a:r>
          </a:p>
          <a:p>
            <a:pPr marL="577850" lvl="1" indent="0" rtl="0">
              <a:lnSpc>
                <a:spcPct val="115000"/>
              </a:lnSpc>
              <a:spcBef>
                <a:spcPts val="0"/>
              </a:spcBef>
              <a:buClr>
                <a:schemeClr val="dk1"/>
              </a:buClr>
              <a:buSzPct val="100000"/>
              <a:buNone/>
            </a:pPr>
            <a:r>
              <a:rPr lang="en-US" sz="1600" dirty="0">
                <a:solidFill>
                  <a:schemeClr val="bg1">
                    <a:lumMod val="50000"/>
                  </a:schemeClr>
                </a:solidFill>
                <a:latin typeface="Arial"/>
                <a:ea typeface="Arial"/>
                <a:cs typeface="Arial"/>
                <a:sym typeface="Arial"/>
              </a:rPr>
              <a:t>		Any additional website that provides clear, readable 			information on a topic</a:t>
            </a:r>
          </a:p>
          <a:p>
            <a:pPr marL="0" lvl="0" indent="0" rtl="0">
              <a:lnSpc>
                <a:spcPct val="115000"/>
              </a:lnSpc>
              <a:spcBef>
                <a:spcPts val="0"/>
              </a:spcBef>
              <a:buNone/>
            </a:pPr>
            <a:endParaRPr sz="1700" dirty="0"/>
          </a:p>
        </p:txBody>
      </p:sp>
      <p:pic>
        <p:nvPicPr>
          <p:cNvPr id="374" name="Shape 374" descr="IMG_0536.jpg"/>
          <p:cNvPicPr preferRelativeResize="0"/>
          <p:nvPr/>
        </p:nvPicPr>
        <p:blipFill>
          <a:blip r:embed="rId3">
            <a:alphaModFix/>
          </a:blip>
          <a:stretch>
            <a:fillRect/>
          </a:stretch>
        </p:blipFill>
        <p:spPr>
          <a:xfrm rot="-829724">
            <a:off x="6258372" y="3095479"/>
            <a:ext cx="2524006" cy="1687300"/>
          </a:xfrm>
          <a:prstGeom prst="rect">
            <a:avLst/>
          </a:prstGeom>
          <a:noFill/>
          <a:ln>
            <a:noFill/>
          </a:ln>
        </p:spPr>
      </p:pic>
    </p:spTree>
    <p:extLst>
      <p:ext uri="{BB962C8B-B14F-4D97-AF65-F5344CB8AC3E}">
        <p14:creationId xmlns:p14="http://schemas.microsoft.com/office/powerpoint/2010/main" val="2190926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457200" y="274638"/>
            <a:ext cx="8229600" cy="1143000"/>
          </a:xfrm>
          <a:prstGeom prst="rect">
            <a:avLst/>
          </a:prstGeom>
        </p:spPr>
        <p:txBody>
          <a:bodyPr lIns="91425" tIns="91425" rIns="91425" bIns="91425" anchor="ctr" anchorCtr="0">
            <a:noAutofit/>
          </a:bodyPr>
          <a:lstStyle/>
          <a:p>
            <a:pPr lvl="0" algn="ctr">
              <a:spcBef>
                <a:spcPts val="0"/>
              </a:spcBef>
              <a:buClr>
                <a:schemeClr val="dk1"/>
              </a:buClr>
              <a:buSzPct val="39285"/>
              <a:buFont typeface="Arial"/>
              <a:buNone/>
            </a:pPr>
            <a:r>
              <a:rPr lang="en-US" b="1" dirty="0">
                <a:solidFill>
                  <a:schemeClr val="accent1">
                    <a:lumMod val="50000"/>
                  </a:schemeClr>
                </a:solidFill>
              </a:rPr>
              <a:t>How to create topically coherent Book Baskets</a:t>
            </a:r>
          </a:p>
        </p:txBody>
      </p:sp>
      <p:sp>
        <p:nvSpPr>
          <p:cNvPr id="381" name="Shape 381"/>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120650" lvl="0" indent="0" rtl="0">
              <a:lnSpc>
                <a:spcPct val="115000"/>
              </a:lnSpc>
              <a:spcBef>
                <a:spcPts val="0"/>
              </a:spcBef>
              <a:buClr>
                <a:schemeClr val="dk1"/>
              </a:buClr>
              <a:buSzPct val="100000"/>
              <a:buNone/>
            </a:pPr>
            <a:r>
              <a:rPr lang="en-US" sz="1700" b="1" dirty="0">
                <a:solidFill>
                  <a:schemeClr val="bg1">
                    <a:lumMod val="50000"/>
                  </a:schemeClr>
                </a:solidFill>
                <a:latin typeface="Arial"/>
                <a:ea typeface="Arial"/>
                <a:cs typeface="Arial"/>
                <a:sym typeface="Arial"/>
              </a:rPr>
              <a:t>3.      </a:t>
            </a:r>
            <a:r>
              <a:rPr lang="en-US" sz="1600" b="1" dirty="0">
                <a:solidFill>
                  <a:schemeClr val="bg1">
                    <a:lumMod val="50000"/>
                  </a:schemeClr>
                </a:solidFill>
                <a:latin typeface="Arial"/>
                <a:ea typeface="Arial"/>
                <a:cs typeface="Arial"/>
                <a:sym typeface="Arial"/>
              </a:rPr>
              <a:t>Order the texts in sequence. </a:t>
            </a:r>
            <a:r>
              <a:rPr lang="en-US" sz="1600" dirty="0">
                <a:solidFill>
                  <a:schemeClr val="bg1">
                    <a:lumMod val="50000"/>
                  </a:schemeClr>
                </a:solidFill>
                <a:latin typeface="Arial"/>
                <a:ea typeface="Arial"/>
                <a:cs typeface="Arial"/>
                <a:sym typeface="Arial"/>
              </a:rPr>
              <a:t>Start with the text that provides the broadest      	introduction to the topic, and/or is easiest to read. Consider sequencing the 	remaining texts in a way that builds more understanding -- either from 	simplest to most complex, or based on the knowledge demands of the 	subject. One way to think about this is, </a:t>
            </a:r>
            <a:r>
              <a:rPr lang="en-US" sz="1600" i="1" dirty="0">
                <a:solidFill>
                  <a:schemeClr val="bg1">
                    <a:lumMod val="50000"/>
                  </a:schemeClr>
                </a:solidFill>
                <a:latin typeface="Arial"/>
                <a:ea typeface="Arial"/>
                <a:cs typeface="Arial"/>
                <a:sym typeface="Arial"/>
              </a:rPr>
              <a:t>“Have I provided a resource to help my 	reader understand an upcoming challenge in the text?”</a:t>
            </a:r>
            <a:r>
              <a:rPr lang="en-US" sz="1600" dirty="0">
                <a:solidFill>
                  <a:schemeClr val="bg1">
                    <a:lumMod val="50000"/>
                  </a:schemeClr>
                </a:solidFill>
                <a:latin typeface="Arial"/>
                <a:ea typeface="Arial"/>
                <a:cs typeface="Arial"/>
                <a:sym typeface="Arial"/>
              </a:rPr>
              <a:t>  Consider adding 	websites or videos to round out the set, if the technology in your classroom 	allows.</a:t>
            </a:r>
          </a:p>
          <a:p>
            <a:pPr marL="120650" lvl="0" indent="0" rtl="0">
              <a:lnSpc>
                <a:spcPct val="115000"/>
              </a:lnSpc>
              <a:spcBef>
                <a:spcPts val="0"/>
              </a:spcBef>
              <a:buClr>
                <a:schemeClr val="dk1"/>
              </a:buClr>
              <a:buSzPct val="100000"/>
              <a:buNone/>
            </a:pPr>
            <a:r>
              <a:rPr lang="en-US" sz="1600" b="1" dirty="0">
                <a:solidFill>
                  <a:schemeClr val="bg1">
                    <a:lumMod val="50000"/>
                  </a:schemeClr>
                </a:solidFill>
                <a:latin typeface="Arial"/>
                <a:ea typeface="Arial"/>
                <a:cs typeface="Arial"/>
                <a:sym typeface="Arial"/>
              </a:rPr>
              <a:t>4.       Label</a:t>
            </a:r>
            <a:r>
              <a:rPr lang="en-US" sz="1600" dirty="0">
                <a:solidFill>
                  <a:schemeClr val="bg1">
                    <a:lumMod val="50000"/>
                  </a:schemeClr>
                </a:solidFill>
                <a:latin typeface="Arial"/>
                <a:ea typeface="Arial"/>
                <a:cs typeface="Arial"/>
                <a:sym typeface="Arial"/>
              </a:rPr>
              <a:t> your bins, bags, etc. based on the topic.</a:t>
            </a:r>
          </a:p>
          <a:p>
            <a:pPr marL="120650" lvl="0" indent="0" rtl="0">
              <a:lnSpc>
                <a:spcPct val="115000"/>
              </a:lnSpc>
              <a:spcBef>
                <a:spcPts val="0"/>
              </a:spcBef>
              <a:buClr>
                <a:schemeClr val="dk1"/>
              </a:buClr>
              <a:buSzPct val="100000"/>
              <a:buNone/>
            </a:pPr>
            <a:r>
              <a:rPr lang="en-US" sz="1600" b="1" dirty="0">
                <a:solidFill>
                  <a:schemeClr val="bg1">
                    <a:lumMod val="50000"/>
                  </a:schemeClr>
                </a:solidFill>
                <a:latin typeface="Arial"/>
                <a:ea typeface="Arial"/>
                <a:cs typeface="Arial"/>
                <a:sym typeface="Arial"/>
              </a:rPr>
              <a:t>5.       Introduce the book baskets</a:t>
            </a:r>
            <a:r>
              <a:rPr lang="en-US" sz="1600" dirty="0">
                <a:solidFill>
                  <a:schemeClr val="bg1">
                    <a:lumMod val="50000"/>
                  </a:schemeClr>
                </a:solidFill>
                <a:latin typeface="Arial"/>
                <a:ea typeface="Arial"/>
                <a:cs typeface="Arial"/>
                <a:sym typeface="Arial"/>
              </a:rPr>
              <a:t> to your class. Tell your students they will be able to 	pick the sets they are interested in and become experts on a topic or character.</a:t>
            </a:r>
          </a:p>
          <a:p>
            <a:pPr marL="120650" lvl="0" indent="0" rtl="0">
              <a:lnSpc>
                <a:spcPct val="115000"/>
              </a:lnSpc>
              <a:spcBef>
                <a:spcPts val="0"/>
              </a:spcBef>
              <a:buSzPct val="100000"/>
              <a:buNone/>
            </a:pPr>
            <a:r>
              <a:rPr lang="en-US" sz="1600" b="1" dirty="0">
                <a:solidFill>
                  <a:schemeClr val="bg1">
                    <a:lumMod val="50000"/>
                  </a:schemeClr>
                </a:solidFill>
                <a:latin typeface="Arial"/>
                <a:ea typeface="Arial"/>
                <a:cs typeface="Arial"/>
                <a:sym typeface="Arial"/>
              </a:rPr>
              <a:t>6.       </a:t>
            </a:r>
            <a:r>
              <a:rPr lang="en-US" sz="1600" dirty="0">
                <a:solidFill>
                  <a:schemeClr val="bg1">
                    <a:lumMod val="50000"/>
                  </a:schemeClr>
                </a:solidFill>
                <a:latin typeface="Arial"/>
                <a:ea typeface="Arial"/>
                <a:cs typeface="Arial"/>
                <a:sym typeface="Arial"/>
              </a:rPr>
              <a:t>Help </a:t>
            </a:r>
            <a:r>
              <a:rPr lang="en-US" sz="1600" b="1" dirty="0">
                <a:solidFill>
                  <a:schemeClr val="bg1">
                    <a:lumMod val="50000"/>
                  </a:schemeClr>
                </a:solidFill>
                <a:latin typeface="Arial"/>
                <a:ea typeface="Arial"/>
                <a:cs typeface="Arial"/>
                <a:sym typeface="Arial"/>
              </a:rPr>
              <a:t>students select texts </a:t>
            </a:r>
            <a:r>
              <a:rPr lang="en-US" sz="1600" dirty="0">
                <a:solidFill>
                  <a:schemeClr val="bg1">
                    <a:lumMod val="50000"/>
                  </a:schemeClr>
                </a:solidFill>
                <a:latin typeface="Arial"/>
                <a:ea typeface="Arial"/>
                <a:cs typeface="Arial"/>
                <a:sym typeface="Arial"/>
              </a:rPr>
              <a:t>that they are interested in, and monitor their   	comprehension to ensure that they are able to access the content.</a:t>
            </a:r>
          </a:p>
        </p:txBody>
      </p:sp>
    </p:spTree>
    <p:extLst>
      <p:ext uri="{BB962C8B-B14F-4D97-AF65-F5344CB8AC3E}">
        <p14:creationId xmlns:p14="http://schemas.microsoft.com/office/powerpoint/2010/main" val="3468560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200" y="274638"/>
            <a:ext cx="8229600" cy="1143000"/>
          </a:xfrm>
          <a:prstGeom prst="rect">
            <a:avLst/>
          </a:prstGeom>
        </p:spPr>
        <p:txBody>
          <a:bodyPr lIns="91425" tIns="91425" rIns="91425" bIns="91425" anchor="ctr" anchorCtr="0">
            <a:noAutofit/>
          </a:bodyPr>
          <a:lstStyle/>
          <a:p>
            <a:pPr lvl="0" algn="ctr" rtl="0">
              <a:spcBef>
                <a:spcPts val="0"/>
              </a:spcBef>
              <a:buClr>
                <a:schemeClr val="dk1"/>
              </a:buClr>
              <a:buSzPct val="39285"/>
              <a:buFont typeface="Arial"/>
              <a:buNone/>
            </a:pPr>
            <a:r>
              <a:rPr lang="en-US" b="1" dirty="0">
                <a:solidFill>
                  <a:schemeClr val="accent1">
                    <a:lumMod val="50000"/>
                  </a:schemeClr>
                </a:solidFill>
              </a:rPr>
              <a:t>How to create topically coherent Book Baskets</a:t>
            </a:r>
          </a:p>
        </p:txBody>
      </p:sp>
      <p:sp>
        <p:nvSpPr>
          <p:cNvPr id="388" name="Shape 388"/>
          <p:cNvSpPr txBox="1">
            <a:spLocks noGrp="1"/>
          </p:cNvSpPr>
          <p:nvPr>
            <p:ph type="body" idx="1"/>
          </p:nvPr>
        </p:nvSpPr>
        <p:spPr>
          <a:xfrm>
            <a:off x="457200" y="1247686"/>
            <a:ext cx="4710000" cy="4878614"/>
          </a:xfrm>
          <a:prstGeom prst="rect">
            <a:avLst/>
          </a:prstGeom>
        </p:spPr>
        <p:txBody>
          <a:bodyPr lIns="91425" tIns="91425" rIns="91425" bIns="91425" anchor="t" anchorCtr="0">
            <a:noAutofit/>
          </a:bodyPr>
          <a:lstStyle/>
          <a:p>
            <a:pPr marL="0" lvl="0" indent="0" rtl="0">
              <a:lnSpc>
                <a:spcPct val="115000"/>
              </a:lnSpc>
              <a:spcBef>
                <a:spcPts val="0"/>
              </a:spcBef>
              <a:buNone/>
            </a:pPr>
            <a:r>
              <a:rPr lang="en-US" sz="1700" b="1" dirty="0">
                <a:solidFill>
                  <a:schemeClr val="bg1">
                    <a:lumMod val="50000"/>
                  </a:schemeClr>
                </a:solidFill>
                <a:latin typeface="Arial"/>
                <a:ea typeface="Arial"/>
                <a:cs typeface="Arial"/>
                <a:sym typeface="Arial"/>
              </a:rPr>
              <a:t>7</a:t>
            </a:r>
            <a:r>
              <a:rPr lang="en-US" sz="1600" b="1" dirty="0">
                <a:solidFill>
                  <a:schemeClr val="bg1">
                    <a:lumMod val="50000"/>
                  </a:schemeClr>
                </a:solidFill>
                <a:latin typeface="Arial"/>
                <a:ea typeface="Arial"/>
                <a:cs typeface="Arial"/>
                <a:sym typeface="Arial"/>
              </a:rPr>
              <a:t>.        </a:t>
            </a:r>
            <a:r>
              <a:rPr lang="en-US" sz="1600" dirty="0">
                <a:solidFill>
                  <a:schemeClr val="bg1">
                    <a:lumMod val="50000"/>
                  </a:schemeClr>
                </a:solidFill>
                <a:latin typeface="Arial"/>
                <a:ea typeface="Arial"/>
                <a:cs typeface="Arial"/>
                <a:sym typeface="Arial"/>
              </a:rPr>
              <a:t>Encourage students to </a:t>
            </a:r>
            <a:r>
              <a:rPr lang="en-US" sz="1600" b="1" dirty="0">
                <a:solidFill>
                  <a:schemeClr val="bg1">
                    <a:lumMod val="50000"/>
                  </a:schemeClr>
                </a:solidFill>
                <a:latin typeface="Arial"/>
                <a:ea typeface="Arial"/>
                <a:cs typeface="Arial"/>
                <a:sym typeface="Arial"/>
              </a:rPr>
              <a:t>read*</a:t>
            </a:r>
            <a:r>
              <a:rPr lang="en-US" sz="1600" dirty="0">
                <a:solidFill>
                  <a:schemeClr val="bg1">
                    <a:lumMod val="50000"/>
                  </a:schemeClr>
                </a:solidFill>
                <a:latin typeface="Arial"/>
                <a:ea typeface="Arial"/>
                <a:cs typeface="Arial"/>
                <a:sym typeface="Arial"/>
              </a:rPr>
              <a:t> a full set: 	in sequential order. This can be done in 	a variety of ways: independent reading, 	within small group instruction, or even 	within a full class if the texts support a 	concept the class is studying.  </a:t>
            </a:r>
          </a:p>
          <a:p>
            <a:pPr marL="0" lvl="0" indent="0" rtl="0">
              <a:lnSpc>
                <a:spcPct val="115000"/>
              </a:lnSpc>
              <a:spcBef>
                <a:spcPts val="0"/>
              </a:spcBef>
              <a:buNone/>
            </a:pPr>
            <a:r>
              <a:rPr lang="en-US" sz="1600" b="1" dirty="0">
                <a:solidFill>
                  <a:schemeClr val="bg1">
                    <a:lumMod val="50000"/>
                  </a:schemeClr>
                </a:solidFill>
                <a:latin typeface="Arial"/>
                <a:ea typeface="Arial"/>
                <a:cs typeface="Arial"/>
                <a:sym typeface="Arial"/>
              </a:rPr>
              <a:t>8. 	Ask questions</a:t>
            </a:r>
            <a:r>
              <a:rPr lang="en-US" sz="1600" dirty="0">
                <a:solidFill>
                  <a:schemeClr val="bg1">
                    <a:lumMod val="50000"/>
                  </a:schemeClr>
                </a:solidFill>
                <a:latin typeface="Arial"/>
                <a:ea typeface="Arial"/>
                <a:cs typeface="Arial"/>
                <a:sym typeface="Arial"/>
              </a:rPr>
              <a:t> like “What do you want 	to know about?” and “What have you 	learned?” instead of “What is your 	level?”</a:t>
            </a:r>
          </a:p>
          <a:p>
            <a:pPr marL="0" lvl="0" indent="0" rtl="0">
              <a:lnSpc>
                <a:spcPct val="115000"/>
              </a:lnSpc>
              <a:spcBef>
                <a:spcPts val="0"/>
              </a:spcBef>
              <a:buNone/>
            </a:pPr>
            <a:r>
              <a:rPr lang="en-US" sz="1700" b="1" dirty="0">
                <a:solidFill>
                  <a:schemeClr val="bg1">
                    <a:lumMod val="50000"/>
                  </a:schemeClr>
                </a:solidFill>
                <a:latin typeface="Arial"/>
                <a:ea typeface="Arial"/>
                <a:cs typeface="Arial"/>
                <a:sym typeface="Arial"/>
              </a:rPr>
              <a:t>9. 	</a:t>
            </a:r>
            <a:r>
              <a:rPr lang="en-US" sz="1600" b="1" dirty="0">
                <a:solidFill>
                  <a:schemeClr val="bg1">
                    <a:lumMod val="50000"/>
                  </a:schemeClr>
                </a:solidFill>
                <a:latin typeface="Arial"/>
                <a:ea typeface="Arial"/>
                <a:cs typeface="Arial"/>
                <a:sym typeface="Arial"/>
              </a:rPr>
              <a:t>Keep going! </a:t>
            </a:r>
            <a:r>
              <a:rPr lang="en-US" sz="1600" dirty="0">
                <a:solidFill>
                  <a:schemeClr val="bg1">
                    <a:lumMod val="50000"/>
                  </a:schemeClr>
                </a:solidFill>
                <a:latin typeface="Arial"/>
                <a:ea typeface="Arial"/>
                <a:cs typeface="Arial"/>
                <a:sym typeface="Arial"/>
              </a:rPr>
              <a:t>Collaborate with your school 	librarian (if you have one), fellow teachers, 	and your students, to identify topics and 	texts for new book baskets.</a:t>
            </a:r>
          </a:p>
          <a:p>
            <a:pPr marL="0" lvl="0" indent="0" rtl="0">
              <a:lnSpc>
                <a:spcPct val="115000"/>
              </a:lnSpc>
              <a:spcBef>
                <a:spcPts val="0"/>
              </a:spcBef>
              <a:buNone/>
            </a:pPr>
            <a:endParaRPr sz="1700" b="1" dirty="0">
              <a:solidFill>
                <a:schemeClr val="dk1"/>
              </a:solidFill>
              <a:latin typeface="Arial"/>
              <a:ea typeface="Arial"/>
              <a:cs typeface="Arial"/>
              <a:sym typeface="Arial"/>
            </a:endParaRPr>
          </a:p>
        </p:txBody>
      </p:sp>
      <p:pic>
        <p:nvPicPr>
          <p:cNvPr id="389" name="Shape 389" descr="Abigail sway vocab.PNG"/>
          <p:cNvPicPr preferRelativeResize="0"/>
          <p:nvPr/>
        </p:nvPicPr>
        <p:blipFill>
          <a:blip r:embed="rId3">
            <a:alphaModFix/>
          </a:blip>
          <a:stretch>
            <a:fillRect/>
          </a:stretch>
        </p:blipFill>
        <p:spPr>
          <a:xfrm>
            <a:off x="5335400" y="1870263"/>
            <a:ext cx="3672000" cy="3413847"/>
          </a:xfrm>
          <a:prstGeom prst="rect">
            <a:avLst/>
          </a:prstGeom>
          <a:noFill/>
          <a:ln>
            <a:noFill/>
          </a:ln>
        </p:spPr>
      </p:pic>
    </p:spTree>
    <p:extLst>
      <p:ext uri="{BB962C8B-B14F-4D97-AF65-F5344CB8AC3E}">
        <p14:creationId xmlns:p14="http://schemas.microsoft.com/office/powerpoint/2010/main" val="1659470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12-08 at 7.20.47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583" t="-5080" r="764" b="445"/>
          <a:stretch/>
        </p:blipFill>
        <p:spPr>
          <a:xfrm>
            <a:off x="1476475" y="224539"/>
            <a:ext cx="6161078" cy="5568881"/>
          </a:xfrm>
        </p:spPr>
      </p:pic>
    </p:spTree>
    <p:extLst>
      <p:ext uri="{BB962C8B-B14F-4D97-AF65-F5344CB8AC3E}">
        <p14:creationId xmlns:p14="http://schemas.microsoft.com/office/powerpoint/2010/main" val="92909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baker\AppData\Local\Microsoft\Windows\Temporary Internet Files\Content.IE5\DVXN2K9U\MC90043925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148" y="792321"/>
            <a:ext cx="4572000" cy="270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lbaker\AppData\Local\Microsoft\Windows\Temporary Internet Files\Content.IE5\VZT0QDXE\MC90038404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6803" y="1868766"/>
            <a:ext cx="1560513" cy="14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505" y="4560156"/>
            <a:ext cx="1400963" cy="124996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9972" y="4798503"/>
            <a:ext cx="1602297" cy="1011613"/>
          </a:xfrm>
          <a:prstGeom prst="rect">
            <a:avLst/>
          </a:prstGeom>
        </p:spPr>
      </p:pic>
      <p:sp>
        <p:nvSpPr>
          <p:cNvPr id="8" name="TextBox 7"/>
          <p:cNvSpPr txBox="1"/>
          <p:nvPr/>
        </p:nvSpPr>
        <p:spPr>
          <a:xfrm>
            <a:off x="2055536" y="4756065"/>
            <a:ext cx="4975225" cy="954107"/>
          </a:xfrm>
          <a:prstGeom prst="rect">
            <a:avLst/>
          </a:prstGeom>
          <a:noFill/>
        </p:spPr>
        <p:txBody>
          <a:bodyPr wrap="square" rtlCol="0">
            <a:spAutoFit/>
          </a:bodyPr>
          <a:lstStyle/>
          <a:p>
            <a:pPr algn="ctr"/>
            <a:r>
              <a:rPr lang="en-US" sz="2800" dirty="0">
                <a:solidFill>
                  <a:schemeClr val="bg1">
                    <a:lumMod val="50000"/>
                  </a:schemeClr>
                </a:solidFill>
              </a:rPr>
              <a:t>Tracy Komorowski</a:t>
            </a:r>
          </a:p>
          <a:p>
            <a:pPr algn="ctr"/>
            <a:r>
              <a:rPr lang="en-US" sz="2800" dirty="0">
                <a:solidFill>
                  <a:schemeClr val="bg1">
                    <a:lumMod val="50000"/>
                  </a:schemeClr>
                </a:solidFill>
              </a:rPr>
              <a:t>tbkomorowski@k12.wv.us</a:t>
            </a:r>
          </a:p>
        </p:txBody>
      </p:sp>
    </p:spTree>
    <p:extLst>
      <p:ext uri="{BB962C8B-B14F-4D97-AF65-F5344CB8AC3E}">
        <p14:creationId xmlns:p14="http://schemas.microsoft.com/office/powerpoint/2010/main" val="235675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4800" dirty="0">
                <a:solidFill>
                  <a:schemeClr val="accent1">
                    <a:lumMod val="50000"/>
                  </a:schemeClr>
                </a:solidFill>
                <a:latin typeface="Avenir Book" charset="0"/>
                <a:ea typeface="Avenir Book" charset="0"/>
                <a:cs typeface="Avenir Book" charset="0"/>
              </a:rPr>
              <a:t>Five Essential Studies</a:t>
            </a:r>
          </a:p>
        </p:txBody>
      </p:sp>
      <p:sp>
        <p:nvSpPr>
          <p:cNvPr id="3" name="Content Placeholder 2"/>
          <p:cNvSpPr>
            <a:spLocks noGrp="1"/>
          </p:cNvSpPr>
          <p:nvPr>
            <p:ph idx="1"/>
          </p:nvPr>
        </p:nvSpPr>
        <p:spPr>
          <a:xfrm>
            <a:off x="381000" y="1065402"/>
            <a:ext cx="8458200" cy="4697835"/>
          </a:xfrm>
        </p:spPr>
        <p:txBody>
          <a:bodyPr>
            <a:normAutofit/>
          </a:bodyPr>
          <a:lstStyle/>
          <a:p>
            <a:r>
              <a:rPr lang="en-US" sz="2600" b="1" dirty="0">
                <a:solidFill>
                  <a:schemeClr val="bg1">
                    <a:lumMod val="50000"/>
                  </a:schemeClr>
                </a:solidFill>
                <a:latin typeface="Avenir Book" charset="0"/>
                <a:ea typeface="Avenir Book" charset="0"/>
                <a:cs typeface="Avenir Book" charset="0"/>
              </a:rPr>
              <a:t>Hernandez 2011, </a:t>
            </a:r>
            <a:r>
              <a:rPr lang="en-US" sz="2600" dirty="0">
                <a:solidFill>
                  <a:schemeClr val="bg1">
                    <a:lumMod val="50000"/>
                  </a:schemeClr>
                </a:solidFill>
                <a:latin typeface="Avenir Book" charset="0"/>
                <a:ea typeface="Avenir Book" charset="0"/>
                <a:cs typeface="Avenir Book" charset="0"/>
              </a:rPr>
              <a:t>“Double Jeopardy” </a:t>
            </a:r>
          </a:p>
          <a:p>
            <a:r>
              <a:rPr lang="en-US" sz="2600" b="1" dirty="0" err="1">
                <a:solidFill>
                  <a:schemeClr val="bg1">
                    <a:lumMod val="50000"/>
                  </a:schemeClr>
                </a:solidFill>
                <a:latin typeface="Avenir Book" charset="0"/>
                <a:ea typeface="Avenir Book" charset="0"/>
                <a:cs typeface="Avenir Book" charset="0"/>
              </a:rPr>
              <a:t>Lesnick</a:t>
            </a:r>
            <a:r>
              <a:rPr lang="en-US" sz="2600" b="1" dirty="0">
                <a:solidFill>
                  <a:schemeClr val="bg1">
                    <a:lumMod val="50000"/>
                  </a:schemeClr>
                </a:solidFill>
                <a:latin typeface="Avenir Book" charset="0"/>
                <a:ea typeface="Avenir Book" charset="0"/>
                <a:cs typeface="Avenir Book" charset="0"/>
              </a:rPr>
              <a:t> et al 2010, </a:t>
            </a:r>
            <a:r>
              <a:rPr lang="en-US" sz="2600" dirty="0">
                <a:solidFill>
                  <a:schemeClr val="bg1">
                    <a:lumMod val="50000"/>
                  </a:schemeClr>
                </a:solidFill>
                <a:latin typeface="Avenir Book" charset="0"/>
                <a:ea typeface="Avenir Book" charset="0"/>
                <a:cs typeface="Avenir Book" charset="0"/>
              </a:rPr>
              <a:t>“Reading on Grade Level in Third Grade: How Is it Related to High School Performance and College Enrollment?”</a:t>
            </a:r>
          </a:p>
          <a:p>
            <a:pPr lvl="0"/>
            <a:r>
              <a:rPr lang="en-US" sz="2600" b="1" dirty="0">
                <a:solidFill>
                  <a:schemeClr val="bg1">
                    <a:lumMod val="50000"/>
                  </a:schemeClr>
                </a:solidFill>
                <a:latin typeface="Avenir Book" charset="0"/>
                <a:ea typeface="Avenir Book" charset="0"/>
                <a:cs typeface="Avenir Book" charset="0"/>
              </a:rPr>
              <a:t>Fletcher and Lyon 1998, </a:t>
            </a:r>
            <a:r>
              <a:rPr lang="en-US" sz="2600" dirty="0">
                <a:solidFill>
                  <a:schemeClr val="bg1">
                    <a:lumMod val="50000"/>
                  </a:schemeClr>
                </a:solidFill>
                <a:latin typeface="Avenir Book" charset="0"/>
                <a:ea typeface="Avenir Book" charset="0"/>
                <a:cs typeface="Avenir Book" charset="0"/>
              </a:rPr>
              <a:t>74% of 3</a:t>
            </a:r>
            <a:r>
              <a:rPr lang="en-US" sz="2600" baseline="30000" dirty="0">
                <a:solidFill>
                  <a:schemeClr val="bg1">
                    <a:lumMod val="50000"/>
                  </a:schemeClr>
                </a:solidFill>
                <a:latin typeface="Avenir Book" charset="0"/>
                <a:ea typeface="Avenir Book" charset="0"/>
                <a:cs typeface="Avenir Book" charset="0"/>
              </a:rPr>
              <a:t>rd</a:t>
            </a:r>
            <a:r>
              <a:rPr lang="en-US" sz="2600" dirty="0">
                <a:solidFill>
                  <a:schemeClr val="bg1">
                    <a:lumMod val="50000"/>
                  </a:schemeClr>
                </a:solidFill>
                <a:latin typeface="Avenir Book" charset="0"/>
                <a:ea typeface="Avenir Book" charset="0"/>
                <a:cs typeface="Avenir Book" charset="0"/>
              </a:rPr>
              <a:t> graders who read poorly will still be struggling in 9</a:t>
            </a:r>
            <a:r>
              <a:rPr lang="en-US" sz="2600" baseline="30000" dirty="0">
                <a:solidFill>
                  <a:schemeClr val="bg1">
                    <a:lumMod val="50000"/>
                  </a:schemeClr>
                </a:solidFill>
                <a:latin typeface="Avenir Book" charset="0"/>
                <a:ea typeface="Avenir Book" charset="0"/>
                <a:cs typeface="Avenir Book" charset="0"/>
              </a:rPr>
              <a:t>th</a:t>
            </a:r>
            <a:r>
              <a:rPr lang="en-US" sz="2600" dirty="0">
                <a:solidFill>
                  <a:schemeClr val="bg1">
                    <a:lumMod val="50000"/>
                  </a:schemeClr>
                </a:solidFill>
                <a:latin typeface="Avenir Book" charset="0"/>
                <a:ea typeface="Avenir Book" charset="0"/>
                <a:cs typeface="Avenir Book" charset="0"/>
              </a:rPr>
              <a:t> grade.</a:t>
            </a:r>
          </a:p>
          <a:p>
            <a:pPr lvl="0"/>
            <a:r>
              <a:rPr lang="en-US" sz="2600" b="1" dirty="0">
                <a:solidFill>
                  <a:schemeClr val="bg1">
                    <a:lumMod val="50000"/>
                  </a:schemeClr>
                </a:solidFill>
                <a:latin typeface="Avenir Book" charset="0"/>
                <a:ea typeface="Avenir Book" charset="0"/>
                <a:cs typeface="Avenir Book" charset="0"/>
              </a:rPr>
              <a:t>Snow et al 1998, </a:t>
            </a:r>
            <a:r>
              <a:rPr lang="en-US" sz="2600" dirty="0">
                <a:solidFill>
                  <a:schemeClr val="bg1">
                    <a:lumMod val="50000"/>
                  </a:schemeClr>
                </a:solidFill>
                <a:latin typeface="Avenir Book" charset="0"/>
                <a:ea typeface="Avenir Book" charset="0"/>
                <a:cs typeface="Avenir Book" charset="0"/>
              </a:rPr>
              <a:t>“A person who is not at least a modestly skilled reader by the end of third grade is quite unlikely to graduate from high school.”</a:t>
            </a:r>
          </a:p>
          <a:p>
            <a:pPr lvl="0"/>
            <a:r>
              <a:rPr lang="en-US" sz="2600" b="1" dirty="0" err="1">
                <a:solidFill>
                  <a:schemeClr val="bg1">
                    <a:lumMod val="50000"/>
                  </a:schemeClr>
                </a:solidFill>
                <a:latin typeface="Avenir Book" charset="0"/>
                <a:ea typeface="Avenir Book" charset="0"/>
                <a:cs typeface="Avenir Book" charset="0"/>
              </a:rPr>
              <a:t>Juel</a:t>
            </a:r>
            <a:r>
              <a:rPr lang="en-US" sz="2600" b="1" dirty="0">
                <a:solidFill>
                  <a:schemeClr val="bg1">
                    <a:lumMod val="50000"/>
                  </a:schemeClr>
                </a:solidFill>
                <a:latin typeface="Avenir Book" charset="0"/>
                <a:ea typeface="Avenir Book" charset="0"/>
                <a:cs typeface="Avenir Book" charset="0"/>
              </a:rPr>
              <a:t> 1988, </a:t>
            </a:r>
            <a:r>
              <a:rPr lang="en-US" sz="2600" dirty="0">
                <a:solidFill>
                  <a:schemeClr val="bg1">
                    <a:lumMod val="50000"/>
                  </a:schemeClr>
                </a:solidFill>
                <a:latin typeface="Avenir Book" charset="0"/>
                <a:ea typeface="Avenir Book" charset="0"/>
                <a:cs typeface="Avenir Book" charset="0"/>
              </a:rPr>
              <a:t>1</a:t>
            </a:r>
            <a:r>
              <a:rPr lang="en-US" sz="2600" baseline="30000" dirty="0">
                <a:solidFill>
                  <a:schemeClr val="bg1">
                    <a:lumMod val="50000"/>
                  </a:schemeClr>
                </a:solidFill>
                <a:latin typeface="Avenir Book" charset="0"/>
                <a:ea typeface="Avenir Book" charset="0"/>
                <a:cs typeface="Avenir Book" charset="0"/>
              </a:rPr>
              <a:t>st</a:t>
            </a:r>
            <a:r>
              <a:rPr lang="en-US" sz="2600" dirty="0">
                <a:solidFill>
                  <a:schemeClr val="bg1">
                    <a:lumMod val="50000"/>
                  </a:schemeClr>
                </a:solidFill>
                <a:latin typeface="Avenir Book" charset="0"/>
                <a:ea typeface="Avenir Book" charset="0"/>
                <a:cs typeface="Avenir Book" charset="0"/>
              </a:rPr>
              <a:t> grade reading scores are a “reliable predictor of later reading scores.”</a:t>
            </a:r>
          </a:p>
          <a:p>
            <a:endParaRPr lang="en-US" dirty="0"/>
          </a:p>
        </p:txBody>
      </p:sp>
    </p:spTree>
    <p:extLst>
      <p:ext uri="{BB962C8B-B14F-4D97-AF65-F5344CB8AC3E}">
        <p14:creationId xmlns:p14="http://schemas.microsoft.com/office/powerpoint/2010/main" val="3498376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818"/>
            <a:ext cx="8229600" cy="1143000"/>
          </a:xfrm>
        </p:spPr>
        <p:txBody>
          <a:bodyPr>
            <a:noAutofit/>
          </a:bodyPr>
          <a:lstStyle/>
          <a:p>
            <a:pPr algn="ctr"/>
            <a:r>
              <a:rPr lang="en-US" sz="8000" dirty="0">
                <a:solidFill>
                  <a:schemeClr val="accent1">
                    <a:lumMod val="50000"/>
                  </a:schemeClr>
                </a:solidFill>
                <a:latin typeface="Avenir Book" charset="0"/>
                <a:ea typeface="Avenir Book" charset="0"/>
                <a:cs typeface="Avenir Book" charset="0"/>
              </a:rPr>
              <a:t>Why?</a:t>
            </a:r>
          </a:p>
        </p:txBody>
      </p:sp>
      <p:sp>
        <p:nvSpPr>
          <p:cNvPr id="3" name="Content Placeholder 2"/>
          <p:cNvSpPr>
            <a:spLocks noGrp="1"/>
          </p:cNvSpPr>
          <p:nvPr>
            <p:ph idx="1"/>
          </p:nvPr>
        </p:nvSpPr>
        <p:spPr>
          <a:xfrm>
            <a:off x="228600" y="1755348"/>
            <a:ext cx="8686800" cy="4075001"/>
          </a:xfrm>
        </p:spPr>
        <p:txBody>
          <a:bodyPr>
            <a:normAutofit lnSpcReduction="10000"/>
          </a:bodyPr>
          <a:lstStyle/>
          <a:p>
            <a:r>
              <a:rPr lang="en-US" sz="3200" dirty="0">
                <a:solidFill>
                  <a:schemeClr val="bg1">
                    <a:lumMod val="50000"/>
                  </a:schemeClr>
                </a:solidFill>
                <a:latin typeface="Avenir Book" charset="0"/>
                <a:ea typeface="Avenir Book" charset="0"/>
                <a:cs typeface="Avenir Book" charset="0"/>
              </a:rPr>
              <a:t>How is it that tests so early can predict results so many years later?</a:t>
            </a:r>
          </a:p>
          <a:p>
            <a:r>
              <a:rPr lang="en-US" sz="3200" dirty="0">
                <a:solidFill>
                  <a:schemeClr val="bg1">
                    <a:lumMod val="50000"/>
                  </a:schemeClr>
                </a:solidFill>
                <a:latin typeface="Avenir Book" charset="0"/>
                <a:ea typeface="Avenir Book" charset="0"/>
                <a:cs typeface="Avenir Book" charset="0"/>
              </a:rPr>
              <a:t>What are we </a:t>
            </a:r>
            <a:r>
              <a:rPr lang="en-US" sz="3200" b="1" dirty="0">
                <a:solidFill>
                  <a:schemeClr val="bg1">
                    <a:lumMod val="50000"/>
                  </a:schemeClr>
                </a:solidFill>
                <a:latin typeface="Avenir Book" charset="0"/>
                <a:ea typeface="Avenir Book" charset="0"/>
                <a:cs typeface="Avenir Book" charset="0"/>
              </a:rPr>
              <a:t>doing </a:t>
            </a:r>
            <a:r>
              <a:rPr lang="en-US" sz="3200" dirty="0">
                <a:solidFill>
                  <a:schemeClr val="bg1">
                    <a:lumMod val="50000"/>
                  </a:schemeClr>
                </a:solidFill>
                <a:latin typeface="Avenir Book" charset="0"/>
                <a:ea typeface="Avenir Book" charset="0"/>
                <a:cs typeface="Avenir Book" charset="0"/>
              </a:rPr>
              <a:t>in schools that might be perpetuating these trends?</a:t>
            </a:r>
          </a:p>
          <a:p>
            <a:r>
              <a:rPr lang="en-US" sz="3200" dirty="0">
                <a:solidFill>
                  <a:schemeClr val="bg1">
                    <a:lumMod val="50000"/>
                  </a:schemeClr>
                </a:solidFill>
                <a:latin typeface="Avenir Book" charset="0"/>
                <a:ea typeface="Avenir Book" charset="0"/>
                <a:cs typeface="Avenir Book" charset="0"/>
              </a:rPr>
              <a:t>What are we </a:t>
            </a:r>
            <a:r>
              <a:rPr lang="en-US" sz="3200" b="1" dirty="0">
                <a:solidFill>
                  <a:schemeClr val="bg1">
                    <a:lumMod val="50000"/>
                  </a:schemeClr>
                </a:solidFill>
                <a:latin typeface="Avenir Book" charset="0"/>
                <a:ea typeface="Avenir Book" charset="0"/>
                <a:cs typeface="Avenir Book" charset="0"/>
              </a:rPr>
              <a:t>not doing </a:t>
            </a:r>
            <a:r>
              <a:rPr lang="en-US" sz="3200" dirty="0">
                <a:solidFill>
                  <a:schemeClr val="bg1">
                    <a:lumMod val="50000"/>
                  </a:schemeClr>
                </a:solidFill>
                <a:latin typeface="Avenir Book" charset="0"/>
                <a:ea typeface="Avenir Book" charset="0"/>
                <a:cs typeface="Avenir Book" charset="0"/>
              </a:rPr>
              <a:t>in schools that might be perpetuating these trends?</a:t>
            </a:r>
          </a:p>
          <a:p>
            <a:r>
              <a:rPr lang="en-US" sz="3200" dirty="0">
                <a:solidFill>
                  <a:schemeClr val="bg1">
                    <a:lumMod val="50000"/>
                  </a:schemeClr>
                </a:solidFill>
                <a:latin typeface="Avenir Book" charset="0"/>
                <a:ea typeface="Avenir Book" charset="0"/>
                <a:cs typeface="Avenir Book" charset="0"/>
              </a:rPr>
              <a:t>Why does the gap between struggling and proficient readers </a:t>
            </a:r>
            <a:r>
              <a:rPr lang="en-US" sz="3200" b="1" dirty="0">
                <a:solidFill>
                  <a:schemeClr val="bg1">
                    <a:lumMod val="50000"/>
                  </a:schemeClr>
                </a:solidFill>
                <a:latin typeface="Avenir Book" charset="0"/>
                <a:ea typeface="Avenir Book" charset="0"/>
                <a:cs typeface="Avenir Book" charset="0"/>
              </a:rPr>
              <a:t>increase</a:t>
            </a:r>
            <a:r>
              <a:rPr lang="en-US" sz="3200" dirty="0">
                <a:solidFill>
                  <a:schemeClr val="bg1">
                    <a:lumMod val="50000"/>
                  </a:schemeClr>
                </a:solidFill>
                <a:latin typeface="Avenir Book" charset="0"/>
                <a:ea typeface="Avenir Book" charset="0"/>
                <a:cs typeface="Avenir Book" charset="0"/>
              </a:rPr>
              <a:t> the longer they are in school?</a:t>
            </a:r>
          </a:p>
          <a:p>
            <a:pPr marL="0" indent="0">
              <a:buNone/>
            </a:pPr>
            <a:endParaRPr lang="en-US" dirty="0"/>
          </a:p>
        </p:txBody>
      </p:sp>
    </p:spTree>
    <p:extLst>
      <p:ext uri="{BB962C8B-B14F-4D97-AF65-F5344CB8AC3E}">
        <p14:creationId xmlns:p14="http://schemas.microsoft.com/office/powerpoint/2010/main" val="4008052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algn="ctr"/>
            <a:r>
              <a:rPr lang="en-US" sz="4800" dirty="0">
                <a:solidFill>
                  <a:schemeClr val="accent1">
                    <a:lumMod val="50000"/>
                  </a:schemeClr>
                </a:solidFill>
                <a:latin typeface="Avenir Book" charset="0"/>
                <a:ea typeface="Avenir Book" charset="0"/>
                <a:cs typeface="Avenir Book" charset="0"/>
              </a:rPr>
              <a:t>What are </a:t>
            </a:r>
            <a:r>
              <a:rPr lang="en-US" sz="4800" b="1" dirty="0">
                <a:solidFill>
                  <a:schemeClr val="accent1">
                    <a:lumMod val="50000"/>
                  </a:schemeClr>
                </a:solidFill>
                <a:latin typeface="Avenir Book" charset="0"/>
                <a:ea typeface="Avenir Book" charset="0"/>
                <a:cs typeface="Avenir Book" charset="0"/>
              </a:rPr>
              <a:t>not</a:t>
            </a:r>
            <a:r>
              <a:rPr lang="en-US" sz="4800" dirty="0">
                <a:solidFill>
                  <a:schemeClr val="accent1">
                    <a:lumMod val="50000"/>
                  </a:schemeClr>
                </a:solidFill>
                <a:latin typeface="Avenir Book" charset="0"/>
                <a:ea typeface="Avenir Book" charset="0"/>
                <a:cs typeface="Avenir Book" charset="0"/>
              </a:rPr>
              <a:t> the causes?</a:t>
            </a:r>
          </a:p>
        </p:txBody>
      </p:sp>
      <p:sp>
        <p:nvSpPr>
          <p:cNvPr id="3" name="Content Placeholder 2"/>
          <p:cNvSpPr>
            <a:spLocks noGrp="1"/>
          </p:cNvSpPr>
          <p:nvPr>
            <p:ph idx="1"/>
          </p:nvPr>
        </p:nvSpPr>
        <p:spPr>
          <a:xfrm>
            <a:off x="304800" y="1830044"/>
            <a:ext cx="8458200" cy="4436532"/>
          </a:xfrm>
        </p:spPr>
        <p:txBody>
          <a:bodyPr>
            <a:noAutofit/>
          </a:bodyPr>
          <a:lstStyle/>
          <a:p>
            <a:r>
              <a:rPr lang="en-US" sz="3600" dirty="0">
                <a:solidFill>
                  <a:schemeClr val="bg1">
                    <a:lumMod val="50000"/>
                  </a:schemeClr>
                </a:solidFill>
                <a:latin typeface="Avenir Book" charset="0"/>
                <a:ea typeface="Avenir Book" charset="0"/>
                <a:cs typeface="Avenir Book" charset="0"/>
              </a:rPr>
              <a:t>Lack of critical thinking </a:t>
            </a:r>
          </a:p>
          <a:p>
            <a:endParaRPr lang="en-US" sz="3600" dirty="0">
              <a:solidFill>
                <a:schemeClr val="bg1">
                  <a:lumMod val="50000"/>
                </a:schemeClr>
              </a:solidFill>
              <a:latin typeface="Avenir Book" charset="0"/>
              <a:ea typeface="Avenir Book" charset="0"/>
              <a:cs typeface="Avenir Book" charset="0"/>
            </a:endParaRPr>
          </a:p>
          <a:p>
            <a:r>
              <a:rPr lang="en-US" sz="3600" dirty="0">
                <a:solidFill>
                  <a:schemeClr val="bg1">
                    <a:lumMod val="50000"/>
                  </a:schemeClr>
                </a:solidFill>
                <a:latin typeface="Avenir Book" charset="0"/>
                <a:ea typeface="Avenir Book" charset="0"/>
                <a:cs typeface="Avenir Book" charset="0"/>
              </a:rPr>
              <a:t>Failure to know or use comprehension strategies</a:t>
            </a:r>
          </a:p>
          <a:p>
            <a:endParaRPr lang="en-US" sz="3600" dirty="0">
              <a:solidFill>
                <a:schemeClr val="bg1">
                  <a:lumMod val="50000"/>
                </a:schemeClr>
              </a:solidFill>
              <a:latin typeface="Avenir Book" charset="0"/>
              <a:ea typeface="Avenir Book" charset="0"/>
              <a:cs typeface="Avenir Book" charset="0"/>
            </a:endParaRPr>
          </a:p>
          <a:p>
            <a:r>
              <a:rPr lang="en-US" sz="3600" dirty="0">
                <a:solidFill>
                  <a:schemeClr val="bg1">
                    <a:lumMod val="50000"/>
                  </a:schemeClr>
                </a:solidFill>
                <a:latin typeface="Avenir Book" charset="0"/>
                <a:ea typeface="Avenir Book" charset="0"/>
                <a:cs typeface="Avenir Book" charset="0"/>
              </a:rPr>
              <a:t>Failure to master the standards</a:t>
            </a:r>
          </a:p>
          <a:p>
            <a:endParaRPr lang="en-US" sz="4000" dirty="0">
              <a:solidFill>
                <a:schemeClr val="tx1">
                  <a:lumMod val="75000"/>
                  <a:lumOff val="25000"/>
                </a:schemeClr>
              </a:solidFill>
            </a:endParaRPr>
          </a:p>
        </p:txBody>
      </p:sp>
    </p:spTree>
    <p:extLst>
      <p:ext uri="{BB962C8B-B14F-4D97-AF65-F5344CB8AC3E}">
        <p14:creationId xmlns:p14="http://schemas.microsoft.com/office/powerpoint/2010/main" val="410120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0113" y="2510710"/>
            <a:ext cx="7345362" cy="1676400"/>
          </a:xfrm>
        </p:spPr>
        <p:txBody>
          <a:bodyPr>
            <a:normAutofit fontScale="90000"/>
          </a:bodyPr>
          <a:lstStyle/>
          <a:p>
            <a:r>
              <a:rPr lang="en-US" sz="7300" dirty="0">
                <a:solidFill>
                  <a:schemeClr val="accent1">
                    <a:lumMod val="50000"/>
                  </a:schemeClr>
                </a:solidFill>
                <a:latin typeface="Avenir Book" charset="0"/>
                <a:ea typeface="Avenir Book" charset="0"/>
                <a:cs typeface="Avenir Book" charset="0"/>
              </a:rPr>
              <a:t>Quick Quiz: </a:t>
            </a:r>
            <a:br>
              <a:rPr lang="en-US" dirty="0">
                <a:solidFill>
                  <a:schemeClr val="accent1">
                    <a:lumMod val="50000"/>
                  </a:schemeClr>
                </a:solidFill>
                <a:latin typeface="Avenir Book" charset="0"/>
                <a:ea typeface="Avenir Book" charset="0"/>
                <a:cs typeface="Avenir Book" charset="0"/>
              </a:rPr>
            </a:br>
            <a:r>
              <a:rPr lang="en-US" dirty="0">
                <a:solidFill>
                  <a:schemeClr val="accent1">
                    <a:lumMod val="50000"/>
                  </a:schemeClr>
                </a:solidFill>
                <a:latin typeface="Avenir Book" charset="0"/>
                <a:ea typeface="Avenir Book" charset="0"/>
                <a:cs typeface="Avenir Book" charset="0"/>
              </a:rPr>
              <a:t>WHICH IS HARDER?</a:t>
            </a:r>
          </a:p>
        </p:txBody>
      </p:sp>
    </p:spTree>
    <p:extLst>
      <p:ext uri="{BB962C8B-B14F-4D97-AF65-F5344CB8AC3E}">
        <p14:creationId xmlns:p14="http://schemas.microsoft.com/office/powerpoint/2010/main" val="75784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817"/>
            <a:ext cx="8229600" cy="1143000"/>
          </a:xfrm>
        </p:spPr>
        <p:txBody>
          <a:bodyPr>
            <a:noAutofit/>
          </a:bodyPr>
          <a:lstStyle/>
          <a:p>
            <a:r>
              <a:rPr lang="en-US" sz="4400" b="1" dirty="0">
                <a:solidFill>
                  <a:schemeClr val="accent1">
                    <a:lumMod val="50000"/>
                  </a:schemeClr>
                </a:solidFill>
                <a:latin typeface="Avenir Book" charset="0"/>
                <a:ea typeface="Avenir Book" charset="0"/>
                <a:cs typeface="Avenir Book" charset="0"/>
              </a:rPr>
              <a:t>Question 1: Literal Meaning</a:t>
            </a:r>
            <a:br>
              <a:rPr lang="en-US" sz="4400" b="1" dirty="0">
                <a:solidFill>
                  <a:schemeClr val="accent1">
                    <a:lumMod val="50000"/>
                  </a:schemeClr>
                </a:solidFill>
                <a:latin typeface="Avenir Book" charset="0"/>
                <a:ea typeface="Avenir Book" charset="0"/>
                <a:cs typeface="Avenir Book" charset="0"/>
              </a:rPr>
            </a:br>
            <a:r>
              <a:rPr lang="en-US" sz="3200" i="1" dirty="0">
                <a:solidFill>
                  <a:schemeClr val="accent1">
                    <a:lumMod val="50000"/>
                  </a:schemeClr>
                </a:solidFill>
                <a:latin typeface="Avenir Book" charset="0"/>
                <a:ea typeface="Avenir Book" charset="0"/>
                <a:cs typeface="Avenir Book" charset="0"/>
              </a:rPr>
              <a:t>Low on Bloom’s Taxonomy</a:t>
            </a:r>
          </a:p>
        </p:txBody>
      </p:sp>
      <p:sp>
        <p:nvSpPr>
          <p:cNvPr id="3" name="Content Placeholder 2"/>
          <p:cNvSpPr>
            <a:spLocks noGrp="1"/>
          </p:cNvSpPr>
          <p:nvPr>
            <p:ph idx="1"/>
          </p:nvPr>
        </p:nvSpPr>
        <p:spPr>
          <a:xfrm>
            <a:off x="457200" y="2312987"/>
            <a:ext cx="8229600" cy="4525963"/>
          </a:xfrm>
        </p:spPr>
        <p:txBody>
          <a:bodyPr>
            <a:normAutofit/>
          </a:bodyPr>
          <a:lstStyle/>
          <a:p>
            <a:pPr marL="0" indent="0">
              <a:buNone/>
            </a:pPr>
            <a:r>
              <a:rPr lang="en-US" sz="4000" dirty="0">
                <a:solidFill>
                  <a:schemeClr val="bg1">
                    <a:lumMod val="50000"/>
                  </a:schemeClr>
                </a:solidFill>
                <a:latin typeface="Avenir Book" charset="0"/>
                <a:ea typeface="Avenir Book" charset="0"/>
                <a:cs typeface="Avenir Book" charset="0"/>
              </a:rPr>
              <a:t>Restate the following sentence in your own words:</a:t>
            </a:r>
            <a:endParaRPr lang="en-US" dirty="0">
              <a:solidFill>
                <a:schemeClr val="bg1">
                  <a:lumMod val="50000"/>
                </a:schemeClr>
              </a:solidFill>
              <a:latin typeface="Avenir Book" charset="0"/>
              <a:ea typeface="Avenir Book" charset="0"/>
              <a:cs typeface="Avenir Book" charset="0"/>
            </a:endParaRPr>
          </a:p>
          <a:p>
            <a:pPr marL="0" indent="0" algn="r">
              <a:buNone/>
            </a:pPr>
            <a:r>
              <a:rPr lang="en-US" dirty="0"/>
              <a:t>		</a:t>
            </a:r>
          </a:p>
        </p:txBody>
      </p:sp>
    </p:spTree>
    <p:extLst>
      <p:ext uri="{BB962C8B-B14F-4D97-AF65-F5344CB8AC3E}">
        <p14:creationId xmlns:p14="http://schemas.microsoft.com/office/powerpoint/2010/main" val="3224227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542" y="847288"/>
            <a:ext cx="8538894" cy="4672668"/>
          </a:xfrm>
        </p:spPr>
        <p:txBody>
          <a:bodyPr>
            <a:noAutofit/>
          </a:bodyPr>
          <a:lstStyle/>
          <a:p>
            <a:pPr marL="0" indent="0">
              <a:buNone/>
            </a:pPr>
            <a:r>
              <a:rPr lang="en-US" sz="3400" dirty="0">
                <a:solidFill>
                  <a:schemeClr val="bg1">
                    <a:lumMod val="50000"/>
                  </a:schemeClr>
                </a:solidFill>
                <a:latin typeface="Avenir Book" charset="0"/>
                <a:ea typeface="Avenir Book" charset="0"/>
                <a:cs typeface="Avenir Book" charset="0"/>
              </a:rPr>
              <a:t>“</a:t>
            </a:r>
            <a:r>
              <a:rPr lang="en-US" sz="3200" dirty="0">
                <a:solidFill>
                  <a:schemeClr val="bg1">
                    <a:lumMod val="50000"/>
                  </a:schemeClr>
                </a:solidFill>
                <a:latin typeface="Avenir Book" charset="0"/>
                <a:ea typeface="Avenir Book" charset="0"/>
                <a:cs typeface="Avenir Book" charset="0"/>
              </a:rPr>
              <a:t>The former render possible </a:t>
            </a:r>
            <a:r>
              <a:rPr lang="en-US" sz="3200" i="1" dirty="0">
                <a:solidFill>
                  <a:schemeClr val="bg1">
                    <a:lumMod val="50000"/>
                  </a:schemeClr>
                </a:solidFill>
                <a:latin typeface="Avenir Book" charset="0"/>
                <a:ea typeface="Avenir Book" charset="0"/>
                <a:cs typeface="Avenir Book" charset="0"/>
              </a:rPr>
              <a:t>theoretical</a:t>
            </a:r>
            <a:r>
              <a:rPr lang="en-US" sz="3200" dirty="0">
                <a:solidFill>
                  <a:schemeClr val="bg1">
                    <a:lumMod val="50000"/>
                  </a:schemeClr>
                </a:solidFill>
                <a:latin typeface="Avenir Book" charset="0"/>
                <a:ea typeface="Avenir Book" charset="0"/>
                <a:cs typeface="Avenir Book" charset="0"/>
              </a:rPr>
              <a:t> cognition according to principles </a:t>
            </a:r>
            <a:r>
              <a:rPr lang="en-US" sz="3200" i="1" dirty="0">
                <a:solidFill>
                  <a:schemeClr val="bg1">
                    <a:lumMod val="50000"/>
                  </a:schemeClr>
                </a:solidFill>
                <a:latin typeface="Avenir Book" charset="0"/>
                <a:ea typeface="Avenir Book" charset="0"/>
                <a:cs typeface="Avenir Book" charset="0"/>
              </a:rPr>
              <a:t>a priori;</a:t>
            </a:r>
            <a:r>
              <a:rPr lang="en-US" sz="3200" dirty="0">
                <a:solidFill>
                  <a:schemeClr val="bg1">
                    <a:lumMod val="50000"/>
                  </a:schemeClr>
                </a:solidFill>
                <a:latin typeface="Avenir Book" charset="0"/>
                <a:ea typeface="Avenir Book" charset="0"/>
                <a:cs typeface="Avenir Book" charset="0"/>
              </a:rPr>
              <a:t> the latter in respect of this theoretical cognition only supplies in itself a negative principle (that of mere contrast), but on the other hand it furnishes fundamental propositions which extend the sphere of the determination of the will and are therefore called practical.”</a:t>
            </a:r>
            <a:r>
              <a:rPr lang="en-US" sz="3200" dirty="0">
                <a:solidFill>
                  <a:schemeClr val="bg1">
                    <a:lumMod val="50000"/>
                  </a:schemeClr>
                </a:solidFill>
              </a:rPr>
              <a:t> </a:t>
            </a:r>
          </a:p>
        </p:txBody>
      </p:sp>
    </p:spTree>
    <p:extLst>
      <p:ext uri="{BB962C8B-B14F-4D97-AF65-F5344CB8AC3E}">
        <p14:creationId xmlns:p14="http://schemas.microsoft.com/office/powerpoint/2010/main" val="251379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5C96F30CBDB248A2F61FB5C3975F8E" ma:contentTypeVersion="7" ma:contentTypeDescription="Create a new document." ma:contentTypeScope="" ma:versionID="15f3d549aa7c0f876affd4daf4a1ceb2">
  <xsd:schema xmlns:xsd="http://www.w3.org/2001/XMLSchema" xmlns:xs="http://www.w3.org/2001/XMLSchema" xmlns:p="http://schemas.microsoft.com/office/2006/metadata/properties" xmlns:ns2="62a3b72a-13f3-494c-99b3-262e99a1bd2b" xmlns:ns3="dfae624e-5b15-4ce2-8a63-ed2e78323047" targetNamespace="http://schemas.microsoft.com/office/2006/metadata/properties" ma:root="true" ma:fieldsID="e0c72b033f72fda8ec635d25f529bbfb" ns2:_="" ns3:_="">
    <xsd:import namespace="62a3b72a-13f3-494c-99b3-262e99a1bd2b"/>
    <xsd:import namespace="dfae624e-5b15-4ce2-8a63-ed2e78323047"/>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3b72a-13f3-494c-99b3-262e99a1bd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fae624e-5b15-4ce2-8a63-ed2e7832304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51E369-0B8E-4E71-97FB-AE91AFE09B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a3b72a-13f3-494c-99b3-262e99a1bd2b"/>
    <ds:schemaRef ds:uri="dfae624e-5b15-4ce2-8a63-ed2e78323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E63410-22D4-43C9-AFA6-2A2EBA6376B5}">
  <ds:schemaRefs>
    <ds:schemaRef ds:uri="http://schemas.microsoft.com/sharepoint/v3/contenttype/forms"/>
  </ds:schemaRefs>
</ds:datastoreItem>
</file>

<file path=customXml/itemProps3.xml><?xml version="1.0" encoding="utf-8"?>
<ds:datastoreItem xmlns:ds="http://schemas.openxmlformats.org/officeDocument/2006/customXml" ds:itemID="{CB9FD53D-D4E5-4EA9-9BD2-8102E0EE2CAE}">
  <ds:schemaRefs>
    <ds:schemaRef ds:uri="http://purl.org/dc/elements/1.1/"/>
    <ds:schemaRef ds:uri="http://schemas.microsoft.com/office/2006/metadata/properties"/>
    <ds:schemaRef ds:uri="http://schemas.microsoft.com/office/2006/documentManagement/types"/>
    <ds:schemaRef ds:uri="dfae624e-5b15-4ce2-8a63-ed2e78323047"/>
    <ds:schemaRef ds:uri="http://purl.org/dc/terms/"/>
    <ds:schemaRef ds:uri="http://schemas.openxmlformats.org/package/2006/metadata/core-properties"/>
    <ds:schemaRef ds:uri="http://purl.org/dc/dcmitype/"/>
    <ds:schemaRef ds:uri="http://schemas.microsoft.com/office/infopath/2007/PartnerControls"/>
    <ds:schemaRef ds:uri="62a3b72a-13f3-494c-99b3-262e99a1bd2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1465</TotalTime>
  <Words>2709</Words>
  <Application>Microsoft Macintosh PowerPoint</Application>
  <PresentationFormat>On-screen Show (4:3)</PresentationFormat>
  <Paragraphs>253</Paragraphs>
  <Slides>35</Slides>
  <Notes>33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Avenir Book</vt:lpstr>
      <vt:lpstr>Avenir Light</vt:lpstr>
      <vt:lpstr>Calibri</vt:lpstr>
      <vt:lpstr>Calibri Light</vt:lpstr>
      <vt:lpstr>Lucida Sans</vt:lpstr>
      <vt:lpstr>Office Theme</vt:lpstr>
      <vt:lpstr>1_Office Theme</vt:lpstr>
      <vt:lpstr>Text Sets:  Building Knowledge and Vocabulary</vt:lpstr>
      <vt:lpstr>WV Leaders of Literacy Campaign for Grade-Level Reading</vt:lpstr>
      <vt:lpstr>The Goal</vt:lpstr>
      <vt:lpstr>Five Essential Studies</vt:lpstr>
      <vt:lpstr>Why?</vt:lpstr>
      <vt:lpstr>What are not the causes?</vt:lpstr>
      <vt:lpstr>Quick Quiz:  WHICH IS HARDER?</vt:lpstr>
      <vt:lpstr>Question 1: Literal Meaning Low on Bloom’s Taxonomy</vt:lpstr>
      <vt:lpstr>PowerPoint Presentation</vt:lpstr>
      <vt:lpstr>Question 2: Synthesis High on Bloom’s Taxonomy</vt:lpstr>
      <vt:lpstr>PowerPoint Presentation</vt:lpstr>
      <vt:lpstr>PowerPoint Presentation</vt:lpstr>
      <vt:lpstr>PowerPoint Presentation</vt:lpstr>
      <vt:lpstr>What are not the causes?</vt:lpstr>
      <vt:lpstr>Everyone knows knowledge plays a role in comprehension, but how big of a role?</vt:lpstr>
      <vt:lpstr>“The Baseball Study,”  Recht &amp; Leslie (1988)</vt:lpstr>
      <vt:lpstr>“The Baseball Study,”   Recht &amp; Leslie (1988)</vt:lpstr>
      <vt:lpstr>PowerPoint Presentation</vt:lpstr>
      <vt:lpstr>Findings</vt:lpstr>
      <vt:lpstr>A student doesn’t have ONE level.  Each student has MANY LEVELS  depending on topic &amp; knowledge.</vt:lpstr>
      <vt:lpstr>Vocabulary</vt:lpstr>
      <vt:lpstr>Vocabulary</vt:lpstr>
      <vt:lpstr>PowerPoint Presentation</vt:lpstr>
      <vt:lpstr>Not all high-volume reading is equally effective!</vt:lpstr>
      <vt:lpstr>PowerPoint Presentation</vt:lpstr>
      <vt:lpstr>WV Library Commission</vt:lpstr>
      <vt:lpstr>PowerPoint Presentation</vt:lpstr>
      <vt:lpstr>Book Baskets, Libraries, and Book Bags </vt:lpstr>
      <vt:lpstr>Time to change the libraries!</vt:lpstr>
      <vt:lpstr>Getting Started with Book Baskets</vt:lpstr>
      <vt:lpstr>How to create topically coherent Book Baskets </vt:lpstr>
      <vt:lpstr>How to create topically coherent Book Baskets</vt:lpstr>
      <vt:lpstr>How to create topically coherent Book Baskets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Sets:  Building Knowledge and Vocabulary</dc:title>
  <cp:lastModifiedBy>Tracy Komorowski</cp:lastModifiedBy>
  <cp:revision>35</cp:revision>
  <cp:lastPrinted>2018-11-06T16:30:29Z</cp:lastPrinted>
  <dcterms:modified xsi:type="dcterms:W3CDTF">2019-01-25T14:33:28Z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0x010100385C96F30CBDB248A2F61FB5C3975F8E</vt:lpwstr>
  </property>
</Properties>
</file>