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8"/>
  </p:notesMasterIdLst>
  <p:sldIdLst>
    <p:sldId id="256" r:id="rId2"/>
    <p:sldId id="257" r:id="rId3"/>
    <p:sldId id="258" r:id="rId4"/>
    <p:sldId id="266" r:id="rId5"/>
    <p:sldId id="259" r:id="rId6"/>
    <p:sldId id="272" r:id="rId7"/>
    <p:sldId id="269" r:id="rId8"/>
    <p:sldId id="270" r:id="rId9"/>
    <p:sldId id="271" r:id="rId10"/>
    <p:sldId id="276" r:id="rId11"/>
    <p:sldId id="278" r:id="rId12"/>
    <p:sldId id="282" r:id="rId13"/>
    <p:sldId id="281" r:id="rId14"/>
    <p:sldId id="279" r:id="rId15"/>
    <p:sldId id="265" r:id="rId16"/>
    <p:sldId id="274" r:id="rId17"/>
    <p:sldId id="280" r:id="rId18"/>
    <p:sldId id="290" r:id="rId19"/>
    <p:sldId id="291" r:id="rId20"/>
    <p:sldId id="262" r:id="rId21"/>
    <p:sldId id="294" r:id="rId22"/>
    <p:sldId id="292" r:id="rId23"/>
    <p:sldId id="293" r:id="rId24"/>
    <p:sldId id="295" r:id="rId25"/>
    <p:sldId id="296" r:id="rId26"/>
    <p:sldId id="29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691B"/>
    <a:srgbClr val="FF9933"/>
    <a:srgbClr val="CC6600"/>
    <a:srgbClr val="824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67051" autoAdjust="0"/>
  </p:normalViewPr>
  <p:slideViewPr>
    <p:cSldViewPr snapToGrid="0">
      <p:cViewPr varScale="1">
        <p:scale>
          <a:sx n="60" d="100"/>
          <a:sy n="60" d="100"/>
        </p:scale>
        <p:origin x="1278" y="72"/>
      </p:cViewPr>
      <p:guideLst/>
    </p:cSldViewPr>
  </p:slideViewPr>
  <p:notesTextViewPr>
    <p:cViewPr>
      <p:scale>
        <a:sx n="3" d="2"/>
        <a:sy n="3" d="2"/>
      </p:scale>
      <p:origin x="0" y="0"/>
    </p:cViewPr>
  </p:notesTextViewPr>
  <p:notesViewPr>
    <p:cSldViewPr snapToGrid="0">
      <p:cViewPr varScale="1">
        <p:scale>
          <a:sx n="97" d="100"/>
          <a:sy n="97" d="100"/>
        </p:scale>
        <p:origin x="208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40AD9E-6E24-4FB9-8F0D-3A913D1FAD46}" type="doc">
      <dgm:prSet loTypeId="urn:microsoft.com/office/officeart/2005/8/layout/cycle8" loCatId="cycle" qsTypeId="urn:microsoft.com/office/officeart/2005/8/quickstyle/simple1" qsCatId="simple" csTypeId="urn:microsoft.com/office/officeart/2005/8/colors/accent1_2" csCatId="accent1" phldr="1"/>
      <dgm:spPr/>
    </dgm:pt>
    <dgm:pt modelId="{87B1CCB9-12AF-4D8F-A84F-1218B000C0E3}">
      <dgm:prSet phldrT="[Text]"/>
      <dgm:spPr>
        <a:solidFill>
          <a:srgbClr val="C7691B"/>
        </a:solidFill>
      </dgm:spPr>
      <dgm:t>
        <a:bodyPr/>
        <a:lstStyle/>
        <a:p>
          <a:r>
            <a:rPr lang="en-US" dirty="0" smtClean="0">
              <a:solidFill>
                <a:schemeClr val="bg1">
                  <a:lumMod val="95000"/>
                </a:schemeClr>
              </a:solidFill>
            </a:rPr>
            <a:t>Feelings of cynicism and detachment</a:t>
          </a:r>
          <a:endParaRPr lang="en-US" dirty="0">
            <a:solidFill>
              <a:schemeClr val="bg1">
                <a:lumMod val="95000"/>
              </a:schemeClr>
            </a:solidFill>
          </a:endParaRPr>
        </a:p>
      </dgm:t>
    </dgm:pt>
    <dgm:pt modelId="{7FCEF8CF-1D20-4F36-9F5F-7E195F7503F8}" type="parTrans" cxnId="{C736FF95-D6CF-4031-8AC1-B060756BC4D9}">
      <dgm:prSet/>
      <dgm:spPr/>
      <dgm:t>
        <a:bodyPr/>
        <a:lstStyle/>
        <a:p>
          <a:endParaRPr lang="en-US"/>
        </a:p>
      </dgm:t>
    </dgm:pt>
    <dgm:pt modelId="{00349A51-37D9-4388-9F30-130D31177C69}" type="sibTrans" cxnId="{C736FF95-D6CF-4031-8AC1-B060756BC4D9}">
      <dgm:prSet/>
      <dgm:spPr/>
      <dgm:t>
        <a:bodyPr/>
        <a:lstStyle/>
        <a:p>
          <a:endParaRPr lang="en-US"/>
        </a:p>
      </dgm:t>
    </dgm:pt>
    <dgm:pt modelId="{1A709C8E-DE2A-40C7-985D-B24E43FF2927}">
      <dgm:prSet phldrT="[Text]"/>
      <dgm:spPr>
        <a:solidFill>
          <a:srgbClr val="824A1C"/>
        </a:solidFill>
      </dgm:spPr>
      <dgm:t>
        <a:bodyPr/>
        <a:lstStyle/>
        <a:p>
          <a:r>
            <a:rPr lang="en-US" dirty="0" smtClean="0">
              <a:solidFill>
                <a:schemeClr val="bg1">
                  <a:lumMod val="95000"/>
                </a:schemeClr>
              </a:solidFill>
            </a:rPr>
            <a:t>A sense of ineffectiveness and lack of accomplishment</a:t>
          </a:r>
          <a:endParaRPr lang="en-US" dirty="0">
            <a:solidFill>
              <a:schemeClr val="bg1">
                <a:lumMod val="95000"/>
              </a:schemeClr>
            </a:solidFill>
          </a:endParaRPr>
        </a:p>
      </dgm:t>
    </dgm:pt>
    <dgm:pt modelId="{32614F98-9E78-4BA7-9E56-3D2FD0AF9A0A}" type="parTrans" cxnId="{0B4C49D0-C45E-4A29-A2D3-6807AC6153DB}">
      <dgm:prSet/>
      <dgm:spPr/>
      <dgm:t>
        <a:bodyPr/>
        <a:lstStyle/>
        <a:p>
          <a:endParaRPr lang="en-US"/>
        </a:p>
      </dgm:t>
    </dgm:pt>
    <dgm:pt modelId="{E0772D5F-D502-4CF0-8DDB-8E6C4B53922B}" type="sibTrans" cxnId="{0B4C49D0-C45E-4A29-A2D3-6807AC6153DB}">
      <dgm:prSet/>
      <dgm:spPr/>
      <dgm:t>
        <a:bodyPr/>
        <a:lstStyle/>
        <a:p>
          <a:endParaRPr lang="en-US"/>
        </a:p>
      </dgm:t>
    </dgm:pt>
    <dgm:pt modelId="{6EB76140-D437-49C6-B143-ADD2F26AC598}">
      <dgm:prSet phldrT="[Text]"/>
      <dgm:spPr>
        <a:solidFill>
          <a:srgbClr val="FF9933"/>
        </a:solidFill>
      </dgm:spPr>
      <dgm:t>
        <a:bodyPr/>
        <a:lstStyle/>
        <a:p>
          <a:r>
            <a:rPr lang="en-US" dirty="0" smtClean="0">
              <a:solidFill>
                <a:schemeClr val="tx1"/>
              </a:solidFill>
            </a:rPr>
            <a:t>Overwhelming exhaustion</a:t>
          </a:r>
          <a:endParaRPr lang="en-US" dirty="0">
            <a:solidFill>
              <a:schemeClr val="tx1"/>
            </a:solidFill>
          </a:endParaRPr>
        </a:p>
      </dgm:t>
    </dgm:pt>
    <dgm:pt modelId="{BEFFC54F-FF38-4A6D-9829-2238B96E3328}" type="parTrans" cxnId="{EAFB020B-1670-4A15-BFC5-6127D74AF271}">
      <dgm:prSet/>
      <dgm:spPr/>
      <dgm:t>
        <a:bodyPr/>
        <a:lstStyle/>
        <a:p>
          <a:endParaRPr lang="en-US"/>
        </a:p>
      </dgm:t>
    </dgm:pt>
    <dgm:pt modelId="{9E13A5A2-18EA-40EE-8FD9-645364A3FFFA}" type="sibTrans" cxnId="{EAFB020B-1670-4A15-BFC5-6127D74AF271}">
      <dgm:prSet/>
      <dgm:spPr/>
      <dgm:t>
        <a:bodyPr/>
        <a:lstStyle/>
        <a:p>
          <a:endParaRPr lang="en-US"/>
        </a:p>
      </dgm:t>
    </dgm:pt>
    <dgm:pt modelId="{D1CC5D65-424A-4ECA-A44D-36B4E9A5BC26}" type="pres">
      <dgm:prSet presAssocID="{6740AD9E-6E24-4FB9-8F0D-3A913D1FAD46}" presName="compositeShape" presStyleCnt="0">
        <dgm:presLayoutVars>
          <dgm:chMax val="7"/>
          <dgm:dir/>
          <dgm:resizeHandles val="exact"/>
        </dgm:presLayoutVars>
      </dgm:prSet>
      <dgm:spPr/>
    </dgm:pt>
    <dgm:pt modelId="{39368D78-8E0D-4143-AD7B-10E63AB87599}" type="pres">
      <dgm:prSet presAssocID="{6740AD9E-6E24-4FB9-8F0D-3A913D1FAD46}" presName="wedge1" presStyleLbl="node1" presStyleIdx="0" presStyleCnt="3"/>
      <dgm:spPr/>
      <dgm:t>
        <a:bodyPr/>
        <a:lstStyle/>
        <a:p>
          <a:endParaRPr lang="en-US"/>
        </a:p>
      </dgm:t>
    </dgm:pt>
    <dgm:pt modelId="{34A9A1E3-8099-42B6-AB08-C2046FD71FF4}" type="pres">
      <dgm:prSet presAssocID="{6740AD9E-6E24-4FB9-8F0D-3A913D1FAD46}" presName="dummy1a" presStyleCnt="0"/>
      <dgm:spPr/>
    </dgm:pt>
    <dgm:pt modelId="{78384CFD-C4E3-4F6A-B57B-CAD5F0260FBE}" type="pres">
      <dgm:prSet presAssocID="{6740AD9E-6E24-4FB9-8F0D-3A913D1FAD46}" presName="dummy1b" presStyleCnt="0"/>
      <dgm:spPr/>
    </dgm:pt>
    <dgm:pt modelId="{C47A21A9-AE7C-4085-8914-20DCD6AC6949}" type="pres">
      <dgm:prSet presAssocID="{6740AD9E-6E24-4FB9-8F0D-3A913D1FAD46}" presName="wedge1Tx" presStyleLbl="node1" presStyleIdx="0" presStyleCnt="3">
        <dgm:presLayoutVars>
          <dgm:chMax val="0"/>
          <dgm:chPref val="0"/>
          <dgm:bulletEnabled val="1"/>
        </dgm:presLayoutVars>
      </dgm:prSet>
      <dgm:spPr/>
      <dgm:t>
        <a:bodyPr/>
        <a:lstStyle/>
        <a:p>
          <a:endParaRPr lang="en-US"/>
        </a:p>
      </dgm:t>
    </dgm:pt>
    <dgm:pt modelId="{6640A7A1-F91F-4041-B1BD-E50D1EBC94CD}" type="pres">
      <dgm:prSet presAssocID="{6740AD9E-6E24-4FB9-8F0D-3A913D1FAD46}" presName="wedge2" presStyleLbl="node1" presStyleIdx="1" presStyleCnt="3"/>
      <dgm:spPr/>
      <dgm:t>
        <a:bodyPr/>
        <a:lstStyle/>
        <a:p>
          <a:endParaRPr lang="en-US"/>
        </a:p>
      </dgm:t>
    </dgm:pt>
    <dgm:pt modelId="{9F9E3F54-FF51-4297-92E7-4B714B0E4FAE}" type="pres">
      <dgm:prSet presAssocID="{6740AD9E-6E24-4FB9-8F0D-3A913D1FAD46}" presName="dummy2a" presStyleCnt="0"/>
      <dgm:spPr/>
    </dgm:pt>
    <dgm:pt modelId="{25C7DD33-37D6-4233-9792-C07E2C0BDBDD}" type="pres">
      <dgm:prSet presAssocID="{6740AD9E-6E24-4FB9-8F0D-3A913D1FAD46}" presName="dummy2b" presStyleCnt="0"/>
      <dgm:spPr/>
    </dgm:pt>
    <dgm:pt modelId="{ECA2E480-7BDC-4214-8DD3-AC7DA6557203}" type="pres">
      <dgm:prSet presAssocID="{6740AD9E-6E24-4FB9-8F0D-3A913D1FAD46}" presName="wedge2Tx" presStyleLbl="node1" presStyleIdx="1" presStyleCnt="3">
        <dgm:presLayoutVars>
          <dgm:chMax val="0"/>
          <dgm:chPref val="0"/>
          <dgm:bulletEnabled val="1"/>
        </dgm:presLayoutVars>
      </dgm:prSet>
      <dgm:spPr/>
      <dgm:t>
        <a:bodyPr/>
        <a:lstStyle/>
        <a:p>
          <a:endParaRPr lang="en-US"/>
        </a:p>
      </dgm:t>
    </dgm:pt>
    <dgm:pt modelId="{621BC26C-DBF3-455C-AEB0-B20D3AF39AEE}" type="pres">
      <dgm:prSet presAssocID="{6740AD9E-6E24-4FB9-8F0D-3A913D1FAD46}" presName="wedge3" presStyleLbl="node1" presStyleIdx="2" presStyleCnt="3"/>
      <dgm:spPr/>
      <dgm:t>
        <a:bodyPr/>
        <a:lstStyle/>
        <a:p>
          <a:endParaRPr lang="en-US"/>
        </a:p>
      </dgm:t>
    </dgm:pt>
    <dgm:pt modelId="{9F0A0840-974F-4FA0-A86A-12B5E63D1F6A}" type="pres">
      <dgm:prSet presAssocID="{6740AD9E-6E24-4FB9-8F0D-3A913D1FAD46}" presName="dummy3a" presStyleCnt="0"/>
      <dgm:spPr/>
    </dgm:pt>
    <dgm:pt modelId="{B500919E-1ECC-44FD-93B8-D10F9E22E719}" type="pres">
      <dgm:prSet presAssocID="{6740AD9E-6E24-4FB9-8F0D-3A913D1FAD46}" presName="dummy3b" presStyleCnt="0"/>
      <dgm:spPr/>
    </dgm:pt>
    <dgm:pt modelId="{D99457FB-9BEB-44E9-96C4-4C309C4ACA6C}" type="pres">
      <dgm:prSet presAssocID="{6740AD9E-6E24-4FB9-8F0D-3A913D1FAD46}" presName="wedge3Tx" presStyleLbl="node1" presStyleIdx="2" presStyleCnt="3">
        <dgm:presLayoutVars>
          <dgm:chMax val="0"/>
          <dgm:chPref val="0"/>
          <dgm:bulletEnabled val="1"/>
        </dgm:presLayoutVars>
      </dgm:prSet>
      <dgm:spPr/>
      <dgm:t>
        <a:bodyPr/>
        <a:lstStyle/>
        <a:p>
          <a:endParaRPr lang="en-US"/>
        </a:p>
      </dgm:t>
    </dgm:pt>
    <dgm:pt modelId="{9A0AED48-10F2-4CA4-89A5-68BC2516D28E}" type="pres">
      <dgm:prSet presAssocID="{00349A51-37D9-4388-9F30-130D31177C69}" presName="arrowWedge1" presStyleLbl="fgSibTrans2D1" presStyleIdx="0" presStyleCnt="3"/>
      <dgm:spPr/>
    </dgm:pt>
    <dgm:pt modelId="{0C2447F3-C877-4187-BE98-783B99ED4212}" type="pres">
      <dgm:prSet presAssocID="{E0772D5F-D502-4CF0-8DDB-8E6C4B53922B}" presName="arrowWedge2" presStyleLbl="fgSibTrans2D1" presStyleIdx="1" presStyleCnt="3"/>
      <dgm:spPr/>
    </dgm:pt>
    <dgm:pt modelId="{F6B35393-0060-4754-9D19-C6398CAC8F36}" type="pres">
      <dgm:prSet presAssocID="{9E13A5A2-18EA-40EE-8FD9-645364A3FFFA}" presName="arrowWedge3" presStyleLbl="fgSibTrans2D1" presStyleIdx="2" presStyleCnt="3"/>
      <dgm:spPr/>
    </dgm:pt>
  </dgm:ptLst>
  <dgm:cxnLst>
    <dgm:cxn modelId="{546ACA12-90C9-4DB4-B86D-6B1BEDE975D7}" type="presOf" srcId="{87B1CCB9-12AF-4D8F-A84F-1218B000C0E3}" destId="{C47A21A9-AE7C-4085-8914-20DCD6AC6949}" srcOrd="1" destOrd="0" presId="urn:microsoft.com/office/officeart/2005/8/layout/cycle8"/>
    <dgm:cxn modelId="{834CEB17-9E21-4719-92DE-D0A0B6DDBA11}" type="presOf" srcId="{87B1CCB9-12AF-4D8F-A84F-1218B000C0E3}" destId="{39368D78-8E0D-4143-AD7B-10E63AB87599}" srcOrd="0" destOrd="0" presId="urn:microsoft.com/office/officeart/2005/8/layout/cycle8"/>
    <dgm:cxn modelId="{A0576C00-80AA-4D3E-AD6E-18B7D9E89C52}" type="presOf" srcId="{6740AD9E-6E24-4FB9-8F0D-3A913D1FAD46}" destId="{D1CC5D65-424A-4ECA-A44D-36B4E9A5BC26}" srcOrd="0" destOrd="0" presId="urn:microsoft.com/office/officeart/2005/8/layout/cycle8"/>
    <dgm:cxn modelId="{00EC9207-453D-4B62-816A-1506B46E107D}" type="presOf" srcId="{1A709C8E-DE2A-40C7-985D-B24E43FF2927}" destId="{6640A7A1-F91F-4041-B1BD-E50D1EBC94CD}" srcOrd="0" destOrd="0" presId="urn:microsoft.com/office/officeart/2005/8/layout/cycle8"/>
    <dgm:cxn modelId="{0B4C49D0-C45E-4A29-A2D3-6807AC6153DB}" srcId="{6740AD9E-6E24-4FB9-8F0D-3A913D1FAD46}" destId="{1A709C8E-DE2A-40C7-985D-B24E43FF2927}" srcOrd="1" destOrd="0" parTransId="{32614F98-9E78-4BA7-9E56-3D2FD0AF9A0A}" sibTransId="{E0772D5F-D502-4CF0-8DDB-8E6C4B53922B}"/>
    <dgm:cxn modelId="{C736FF95-D6CF-4031-8AC1-B060756BC4D9}" srcId="{6740AD9E-6E24-4FB9-8F0D-3A913D1FAD46}" destId="{87B1CCB9-12AF-4D8F-A84F-1218B000C0E3}" srcOrd="0" destOrd="0" parTransId="{7FCEF8CF-1D20-4F36-9F5F-7E195F7503F8}" sibTransId="{00349A51-37D9-4388-9F30-130D31177C69}"/>
    <dgm:cxn modelId="{ADE09C62-319E-40DA-BFF0-C51765A3C856}" type="presOf" srcId="{1A709C8E-DE2A-40C7-985D-B24E43FF2927}" destId="{ECA2E480-7BDC-4214-8DD3-AC7DA6557203}" srcOrd="1" destOrd="0" presId="urn:microsoft.com/office/officeart/2005/8/layout/cycle8"/>
    <dgm:cxn modelId="{076D3973-86D6-4B36-9C05-9C6E6E3A5472}" type="presOf" srcId="{6EB76140-D437-49C6-B143-ADD2F26AC598}" destId="{621BC26C-DBF3-455C-AEB0-B20D3AF39AEE}" srcOrd="0" destOrd="0" presId="urn:microsoft.com/office/officeart/2005/8/layout/cycle8"/>
    <dgm:cxn modelId="{D90E4AC1-5F6A-460B-A22F-064F5C082698}" type="presOf" srcId="{6EB76140-D437-49C6-B143-ADD2F26AC598}" destId="{D99457FB-9BEB-44E9-96C4-4C309C4ACA6C}" srcOrd="1" destOrd="0" presId="urn:microsoft.com/office/officeart/2005/8/layout/cycle8"/>
    <dgm:cxn modelId="{EAFB020B-1670-4A15-BFC5-6127D74AF271}" srcId="{6740AD9E-6E24-4FB9-8F0D-3A913D1FAD46}" destId="{6EB76140-D437-49C6-B143-ADD2F26AC598}" srcOrd="2" destOrd="0" parTransId="{BEFFC54F-FF38-4A6D-9829-2238B96E3328}" sibTransId="{9E13A5A2-18EA-40EE-8FD9-645364A3FFFA}"/>
    <dgm:cxn modelId="{31A00F43-D92F-4BED-9003-5DA128520648}" type="presParOf" srcId="{D1CC5D65-424A-4ECA-A44D-36B4E9A5BC26}" destId="{39368D78-8E0D-4143-AD7B-10E63AB87599}" srcOrd="0" destOrd="0" presId="urn:microsoft.com/office/officeart/2005/8/layout/cycle8"/>
    <dgm:cxn modelId="{AE575C10-9ADC-42DA-8265-EBAC3A2EBF7E}" type="presParOf" srcId="{D1CC5D65-424A-4ECA-A44D-36B4E9A5BC26}" destId="{34A9A1E3-8099-42B6-AB08-C2046FD71FF4}" srcOrd="1" destOrd="0" presId="urn:microsoft.com/office/officeart/2005/8/layout/cycle8"/>
    <dgm:cxn modelId="{6D051AF8-2AC2-4D19-8842-DAB41A64B92A}" type="presParOf" srcId="{D1CC5D65-424A-4ECA-A44D-36B4E9A5BC26}" destId="{78384CFD-C4E3-4F6A-B57B-CAD5F0260FBE}" srcOrd="2" destOrd="0" presId="urn:microsoft.com/office/officeart/2005/8/layout/cycle8"/>
    <dgm:cxn modelId="{87E5453D-8FB7-4041-B0E5-28D89C88C72F}" type="presParOf" srcId="{D1CC5D65-424A-4ECA-A44D-36B4E9A5BC26}" destId="{C47A21A9-AE7C-4085-8914-20DCD6AC6949}" srcOrd="3" destOrd="0" presId="urn:microsoft.com/office/officeart/2005/8/layout/cycle8"/>
    <dgm:cxn modelId="{46A1381A-D130-4534-9452-7F6AC4D2430A}" type="presParOf" srcId="{D1CC5D65-424A-4ECA-A44D-36B4E9A5BC26}" destId="{6640A7A1-F91F-4041-B1BD-E50D1EBC94CD}" srcOrd="4" destOrd="0" presId="urn:microsoft.com/office/officeart/2005/8/layout/cycle8"/>
    <dgm:cxn modelId="{0E51E331-9D0A-45EF-9766-5F5F59B4C587}" type="presParOf" srcId="{D1CC5D65-424A-4ECA-A44D-36B4E9A5BC26}" destId="{9F9E3F54-FF51-4297-92E7-4B714B0E4FAE}" srcOrd="5" destOrd="0" presId="urn:microsoft.com/office/officeart/2005/8/layout/cycle8"/>
    <dgm:cxn modelId="{C78A4D12-A85A-4ABF-A73C-BC7C9A0EBAA6}" type="presParOf" srcId="{D1CC5D65-424A-4ECA-A44D-36B4E9A5BC26}" destId="{25C7DD33-37D6-4233-9792-C07E2C0BDBDD}" srcOrd="6" destOrd="0" presId="urn:microsoft.com/office/officeart/2005/8/layout/cycle8"/>
    <dgm:cxn modelId="{82AC4687-00CC-4DE2-B0D0-D930E4C6E620}" type="presParOf" srcId="{D1CC5D65-424A-4ECA-A44D-36B4E9A5BC26}" destId="{ECA2E480-7BDC-4214-8DD3-AC7DA6557203}" srcOrd="7" destOrd="0" presId="urn:microsoft.com/office/officeart/2005/8/layout/cycle8"/>
    <dgm:cxn modelId="{25C6EFEC-4207-4029-9880-70463727633B}" type="presParOf" srcId="{D1CC5D65-424A-4ECA-A44D-36B4E9A5BC26}" destId="{621BC26C-DBF3-455C-AEB0-B20D3AF39AEE}" srcOrd="8" destOrd="0" presId="urn:microsoft.com/office/officeart/2005/8/layout/cycle8"/>
    <dgm:cxn modelId="{F71FA552-3BE4-4E03-A66F-E0CA708D5517}" type="presParOf" srcId="{D1CC5D65-424A-4ECA-A44D-36B4E9A5BC26}" destId="{9F0A0840-974F-4FA0-A86A-12B5E63D1F6A}" srcOrd="9" destOrd="0" presId="urn:microsoft.com/office/officeart/2005/8/layout/cycle8"/>
    <dgm:cxn modelId="{7C9A2140-2D6A-4CF5-804D-390D866A06B5}" type="presParOf" srcId="{D1CC5D65-424A-4ECA-A44D-36B4E9A5BC26}" destId="{B500919E-1ECC-44FD-93B8-D10F9E22E719}" srcOrd="10" destOrd="0" presId="urn:microsoft.com/office/officeart/2005/8/layout/cycle8"/>
    <dgm:cxn modelId="{C3D861BE-952B-4966-8BC5-EED9344F2481}" type="presParOf" srcId="{D1CC5D65-424A-4ECA-A44D-36B4E9A5BC26}" destId="{D99457FB-9BEB-44E9-96C4-4C309C4ACA6C}" srcOrd="11" destOrd="0" presId="urn:microsoft.com/office/officeart/2005/8/layout/cycle8"/>
    <dgm:cxn modelId="{9ABE51A3-E57D-46B9-A85B-5E3F02BC1CBB}" type="presParOf" srcId="{D1CC5D65-424A-4ECA-A44D-36B4E9A5BC26}" destId="{9A0AED48-10F2-4CA4-89A5-68BC2516D28E}" srcOrd="12" destOrd="0" presId="urn:microsoft.com/office/officeart/2005/8/layout/cycle8"/>
    <dgm:cxn modelId="{B5B4C36F-63F9-4992-B96C-45CF01AA9078}" type="presParOf" srcId="{D1CC5D65-424A-4ECA-A44D-36B4E9A5BC26}" destId="{0C2447F3-C877-4187-BE98-783B99ED4212}" srcOrd="13" destOrd="0" presId="urn:microsoft.com/office/officeart/2005/8/layout/cycle8"/>
    <dgm:cxn modelId="{D7D19B35-EF66-4819-80FC-00927A99A128}" type="presParOf" srcId="{D1CC5D65-424A-4ECA-A44D-36B4E9A5BC26}" destId="{F6B35393-0060-4754-9D19-C6398CAC8F36}"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78F2D7-E017-4173-A9C9-6514F53303D6}"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US"/>
        </a:p>
      </dgm:t>
    </dgm:pt>
    <dgm:pt modelId="{4B5C001A-624B-417A-B5F6-3FA93C7B2005}">
      <dgm:prSet phldrT="[Text]"/>
      <dgm:spPr>
        <a:solidFill>
          <a:srgbClr val="824A1C"/>
        </a:solidFill>
      </dgm:spPr>
      <dgm:t>
        <a:bodyPr/>
        <a:lstStyle/>
        <a:p>
          <a:r>
            <a:rPr lang="en-US" dirty="0" smtClean="0"/>
            <a:t>Inter</a:t>
          </a:r>
          <a:r>
            <a:rPr lang="en-US" b="0" i="0" dirty="0" smtClean="0"/>
            <a:t>personal aggression</a:t>
          </a:r>
          <a:endParaRPr lang="en-US" dirty="0"/>
        </a:p>
      </dgm:t>
    </dgm:pt>
    <dgm:pt modelId="{AFCAD685-8A37-48F0-8DDE-0D82C1072556}" type="parTrans" cxnId="{99B0FD63-7677-42D9-9D83-29079146E139}">
      <dgm:prSet/>
      <dgm:spPr/>
      <dgm:t>
        <a:bodyPr/>
        <a:lstStyle/>
        <a:p>
          <a:endParaRPr lang="en-US"/>
        </a:p>
      </dgm:t>
    </dgm:pt>
    <dgm:pt modelId="{74C1EDED-8893-4CBA-B6ED-9948BD753530}" type="sibTrans" cxnId="{99B0FD63-7677-42D9-9D83-29079146E139}">
      <dgm:prSet/>
      <dgm:spPr/>
      <dgm:t>
        <a:bodyPr/>
        <a:lstStyle/>
        <a:p>
          <a:endParaRPr lang="en-US"/>
        </a:p>
      </dgm:t>
    </dgm:pt>
    <dgm:pt modelId="{D06CB51B-59E8-4152-B0AB-978BDC786A88}">
      <dgm:prSet phldrT="[Text]"/>
      <dgm:spPr>
        <a:solidFill>
          <a:srgbClr val="C7691B"/>
        </a:solidFill>
      </dgm:spPr>
      <dgm:t>
        <a:bodyPr/>
        <a:lstStyle/>
        <a:p>
          <a:r>
            <a:rPr lang="en-US" dirty="0" smtClean="0"/>
            <a:t>Lower productivity</a:t>
          </a:r>
          <a:endParaRPr lang="en-US" dirty="0"/>
        </a:p>
      </dgm:t>
    </dgm:pt>
    <dgm:pt modelId="{4AFB3A4E-F0B7-4DB8-9C58-5D069A0335CA}" type="parTrans" cxnId="{D42F7F66-C5F2-4EF6-B204-22B25FBF9297}">
      <dgm:prSet/>
      <dgm:spPr/>
      <dgm:t>
        <a:bodyPr/>
        <a:lstStyle/>
        <a:p>
          <a:endParaRPr lang="en-US"/>
        </a:p>
      </dgm:t>
    </dgm:pt>
    <dgm:pt modelId="{6BE872E8-0A3A-4DE9-A0B1-5013784010BA}" type="sibTrans" cxnId="{D42F7F66-C5F2-4EF6-B204-22B25FBF9297}">
      <dgm:prSet/>
      <dgm:spPr/>
      <dgm:t>
        <a:bodyPr/>
        <a:lstStyle/>
        <a:p>
          <a:endParaRPr lang="en-US"/>
        </a:p>
      </dgm:t>
    </dgm:pt>
    <dgm:pt modelId="{699BF5EF-187E-4243-A5F0-84C5DAE02172}">
      <dgm:prSet phldrT="[Text]"/>
      <dgm:spPr>
        <a:solidFill>
          <a:srgbClr val="FF9933"/>
        </a:solidFill>
      </dgm:spPr>
      <dgm:t>
        <a:bodyPr/>
        <a:lstStyle/>
        <a:p>
          <a:r>
            <a:rPr lang="en-US" dirty="0" smtClean="0">
              <a:solidFill>
                <a:schemeClr val="tx1"/>
              </a:solidFill>
            </a:rPr>
            <a:t>Low organizational commitment</a:t>
          </a:r>
          <a:endParaRPr lang="en-US" dirty="0">
            <a:solidFill>
              <a:schemeClr val="tx1"/>
            </a:solidFill>
          </a:endParaRPr>
        </a:p>
      </dgm:t>
    </dgm:pt>
    <dgm:pt modelId="{1F99F424-C7D6-4AE5-88D4-4E808CD01056}" type="parTrans" cxnId="{EEA7CFBE-1044-4B89-99CD-6974A88AA722}">
      <dgm:prSet/>
      <dgm:spPr/>
      <dgm:t>
        <a:bodyPr/>
        <a:lstStyle/>
        <a:p>
          <a:endParaRPr lang="en-US"/>
        </a:p>
      </dgm:t>
    </dgm:pt>
    <dgm:pt modelId="{A246ECF0-E111-4A95-9901-C5048759D285}" type="sibTrans" cxnId="{EEA7CFBE-1044-4B89-99CD-6974A88AA722}">
      <dgm:prSet/>
      <dgm:spPr/>
      <dgm:t>
        <a:bodyPr/>
        <a:lstStyle/>
        <a:p>
          <a:endParaRPr lang="en-US"/>
        </a:p>
      </dgm:t>
    </dgm:pt>
    <dgm:pt modelId="{1BC57A23-B099-4DAB-9AD9-F1667E08F71A}">
      <dgm:prSet phldrT="[Text]"/>
      <dgm:spPr>
        <a:solidFill>
          <a:srgbClr val="FF9933"/>
        </a:solidFill>
      </dgm:spPr>
      <dgm:t>
        <a:bodyPr/>
        <a:lstStyle/>
        <a:p>
          <a:r>
            <a:rPr lang="en-US" dirty="0" smtClean="0">
              <a:solidFill>
                <a:schemeClr val="tx1"/>
              </a:solidFill>
            </a:rPr>
            <a:t>Absenteeism</a:t>
          </a:r>
          <a:endParaRPr lang="en-US" dirty="0">
            <a:solidFill>
              <a:schemeClr val="tx1"/>
            </a:solidFill>
          </a:endParaRPr>
        </a:p>
      </dgm:t>
    </dgm:pt>
    <dgm:pt modelId="{AC18C351-91B1-48CF-A806-FC8E259F9E02}" type="parTrans" cxnId="{DEF6A797-9B07-4191-A106-E6170F002EBD}">
      <dgm:prSet/>
      <dgm:spPr/>
      <dgm:t>
        <a:bodyPr/>
        <a:lstStyle/>
        <a:p>
          <a:endParaRPr lang="en-US"/>
        </a:p>
      </dgm:t>
    </dgm:pt>
    <dgm:pt modelId="{1C21FE79-D70F-4AB3-A7FB-FC406A3C8806}" type="sibTrans" cxnId="{DEF6A797-9B07-4191-A106-E6170F002EBD}">
      <dgm:prSet/>
      <dgm:spPr/>
      <dgm:t>
        <a:bodyPr/>
        <a:lstStyle/>
        <a:p>
          <a:endParaRPr lang="en-US"/>
        </a:p>
      </dgm:t>
    </dgm:pt>
    <dgm:pt modelId="{1D70283E-8B43-4E94-A3B1-789A6CFD992B}">
      <dgm:prSet phldrT="[Text]"/>
      <dgm:spPr>
        <a:solidFill>
          <a:srgbClr val="CC6600"/>
        </a:solidFill>
      </dgm:spPr>
      <dgm:t>
        <a:bodyPr/>
        <a:lstStyle/>
        <a:p>
          <a:r>
            <a:rPr lang="en-US" dirty="0" smtClean="0"/>
            <a:t>Turnover </a:t>
          </a:r>
          <a:endParaRPr lang="en-US" dirty="0"/>
        </a:p>
      </dgm:t>
    </dgm:pt>
    <dgm:pt modelId="{7089545D-88CE-4EC9-8952-B7E63A6ECB52}" type="parTrans" cxnId="{B19E0E5E-8E8A-4990-BC2E-D06194B7420A}">
      <dgm:prSet/>
      <dgm:spPr/>
      <dgm:t>
        <a:bodyPr/>
        <a:lstStyle/>
        <a:p>
          <a:endParaRPr lang="en-US"/>
        </a:p>
      </dgm:t>
    </dgm:pt>
    <dgm:pt modelId="{82D8355B-0CB0-4EB0-B379-8E7DB240C344}" type="sibTrans" cxnId="{B19E0E5E-8E8A-4990-BC2E-D06194B7420A}">
      <dgm:prSet/>
      <dgm:spPr/>
      <dgm:t>
        <a:bodyPr/>
        <a:lstStyle/>
        <a:p>
          <a:endParaRPr lang="en-US"/>
        </a:p>
      </dgm:t>
    </dgm:pt>
    <dgm:pt modelId="{8FC7CC8D-2E7A-4F58-B04C-B747D57DA19A}">
      <dgm:prSet phldrT="[Text]"/>
      <dgm:spPr>
        <a:solidFill>
          <a:srgbClr val="FF9933"/>
        </a:solidFill>
      </dgm:spPr>
      <dgm:t>
        <a:bodyPr/>
        <a:lstStyle/>
        <a:p>
          <a:r>
            <a:rPr lang="en-US" dirty="0" smtClean="0">
              <a:solidFill>
                <a:schemeClr val="tx1"/>
              </a:solidFill>
            </a:rPr>
            <a:t>Intention to leave job</a:t>
          </a:r>
          <a:endParaRPr lang="en-US" dirty="0">
            <a:solidFill>
              <a:schemeClr val="tx1"/>
            </a:solidFill>
          </a:endParaRPr>
        </a:p>
      </dgm:t>
    </dgm:pt>
    <dgm:pt modelId="{2D96028F-9720-4A55-85D6-EC2703EBE1B6}" type="parTrans" cxnId="{36C3E274-17C3-4305-819E-861469EBF86E}">
      <dgm:prSet/>
      <dgm:spPr/>
      <dgm:t>
        <a:bodyPr/>
        <a:lstStyle/>
        <a:p>
          <a:endParaRPr lang="en-US"/>
        </a:p>
      </dgm:t>
    </dgm:pt>
    <dgm:pt modelId="{3158D255-7379-460B-B260-13FB0FDC59EF}" type="sibTrans" cxnId="{36C3E274-17C3-4305-819E-861469EBF86E}">
      <dgm:prSet/>
      <dgm:spPr/>
      <dgm:t>
        <a:bodyPr/>
        <a:lstStyle/>
        <a:p>
          <a:endParaRPr lang="en-US"/>
        </a:p>
      </dgm:t>
    </dgm:pt>
    <dgm:pt modelId="{2586F05F-C724-47B3-B900-547BABF48A21}" type="pres">
      <dgm:prSet presAssocID="{A078F2D7-E017-4173-A9C9-6514F53303D6}" presName="Name0" presStyleCnt="0">
        <dgm:presLayoutVars>
          <dgm:chPref val="1"/>
          <dgm:dir/>
          <dgm:animOne val="branch"/>
          <dgm:animLvl val="lvl"/>
          <dgm:resizeHandles/>
        </dgm:presLayoutVars>
      </dgm:prSet>
      <dgm:spPr/>
      <dgm:t>
        <a:bodyPr/>
        <a:lstStyle/>
        <a:p>
          <a:endParaRPr lang="en-US"/>
        </a:p>
      </dgm:t>
    </dgm:pt>
    <dgm:pt modelId="{C8569FF3-A1D3-40F6-A2D2-783DCDD0F7E4}" type="pres">
      <dgm:prSet presAssocID="{4B5C001A-624B-417A-B5F6-3FA93C7B2005}" presName="vertOne" presStyleCnt="0"/>
      <dgm:spPr/>
    </dgm:pt>
    <dgm:pt modelId="{9D7C9D47-5D2A-4AE0-9545-7D35C8814E90}" type="pres">
      <dgm:prSet presAssocID="{4B5C001A-624B-417A-B5F6-3FA93C7B2005}" presName="txOne" presStyleLbl="node0" presStyleIdx="0" presStyleCnt="1">
        <dgm:presLayoutVars>
          <dgm:chPref val="3"/>
        </dgm:presLayoutVars>
      </dgm:prSet>
      <dgm:spPr/>
      <dgm:t>
        <a:bodyPr/>
        <a:lstStyle/>
        <a:p>
          <a:endParaRPr lang="en-US"/>
        </a:p>
      </dgm:t>
    </dgm:pt>
    <dgm:pt modelId="{0E8975B9-FCC0-4941-9952-B55820A8A989}" type="pres">
      <dgm:prSet presAssocID="{4B5C001A-624B-417A-B5F6-3FA93C7B2005}" presName="parTransOne" presStyleCnt="0"/>
      <dgm:spPr/>
    </dgm:pt>
    <dgm:pt modelId="{206DCFAD-E497-43DD-9093-042022409FDF}" type="pres">
      <dgm:prSet presAssocID="{4B5C001A-624B-417A-B5F6-3FA93C7B2005}" presName="horzOne" presStyleCnt="0"/>
      <dgm:spPr/>
    </dgm:pt>
    <dgm:pt modelId="{9D4E6CCC-E4C0-42BC-9D8D-308BB923A955}" type="pres">
      <dgm:prSet presAssocID="{D06CB51B-59E8-4152-B0AB-978BDC786A88}" presName="vertTwo" presStyleCnt="0"/>
      <dgm:spPr/>
    </dgm:pt>
    <dgm:pt modelId="{189BA04F-2C22-45E1-852E-77805E1CECBB}" type="pres">
      <dgm:prSet presAssocID="{D06CB51B-59E8-4152-B0AB-978BDC786A88}" presName="txTwo" presStyleLbl="node2" presStyleIdx="0" presStyleCnt="2">
        <dgm:presLayoutVars>
          <dgm:chPref val="3"/>
        </dgm:presLayoutVars>
      </dgm:prSet>
      <dgm:spPr/>
      <dgm:t>
        <a:bodyPr/>
        <a:lstStyle/>
        <a:p>
          <a:endParaRPr lang="en-US"/>
        </a:p>
      </dgm:t>
    </dgm:pt>
    <dgm:pt modelId="{0E15E087-49E5-41E0-ABA4-20C6C0B5B26B}" type="pres">
      <dgm:prSet presAssocID="{D06CB51B-59E8-4152-B0AB-978BDC786A88}" presName="parTransTwo" presStyleCnt="0"/>
      <dgm:spPr/>
    </dgm:pt>
    <dgm:pt modelId="{98620865-7FBF-45FC-9B42-20CC0F3D88CF}" type="pres">
      <dgm:prSet presAssocID="{D06CB51B-59E8-4152-B0AB-978BDC786A88}" presName="horzTwo" presStyleCnt="0"/>
      <dgm:spPr/>
    </dgm:pt>
    <dgm:pt modelId="{F9FBD58C-FDD8-482C-AC65-4AD4DBFECBE1}" type="pres">
      <dgm:prSet presAssocID="{699BF5EF-187E-4243-A5F0-84C5DAE02172}" presName="vertThree" presStyleCnt="0"/>
      <dgm:spPr/>
    </dgm:pt>
    <dgm:pt modelId="{45D4A99A-3977-4B47-A348-7A7523A39B9B}" type="pres">
      <dgm:prSet presAssocID="{699BF5EF-187E-4243-A5F0-84C5DAE02172}" presName="txThree" presStyleLbl="node3" presStyleIdx="0" presStyleCnt="3">
        <dgm:presLayoutVars>
          <dgm:chPref val="3"/>
        </dgm:presLayoutVars>
      </dgm:prSet>
      <dgm:spPr/>
      <dgm:t>
        <a:bodyPr/>
        <a:lstStyle/>
        <a:p>
          <a:endParaRPr lang="en-US"/>
        </a:p>
      </dgm:t>
    </dgm:pt>
    <dgm:pt modelId="{4C783C8A-240B-4F61-86CF-77F6C979320E}" type="pres">
      <dgm:prSet presAssocID="{699BF5EF-187E-4243-A5F0-84C5DAE02172}" presName="horzThree" presStyleCnt="0"/>
      <dgm:spPr/>
    </dgm:pt>
    <dgm:pt modelId="{56F6B4DD-B938-48CE-920E-9AD29C888D63}" type="pres">
      <dgm:prSet presAssocID="{A246ECF0-E111-4A95-9901-C5048759D285}" presName="sibSpaceThree" presStyleCnt="0"/>
      <dgm:spPr/>
    </dgm:pt>
    <dgm:pt modelId="{9CDB8A13-10C5-4A1F-B11A-803927FED466}" type="pres">
      <dgm:prSet presAssocID="{1BC57A23-B099-4DAB-9AD9-F1667E08F71A}" presName="vertThree" presStyleCnt="0"/>
      <dgm:spPr/>
    </dgm:pt>
    <dgm:pt modelId="{EDC9B1F8-D8D4-4A52-AF21-A0987F0BA77A}" type="pres">
      <dgm:prSet presAssocID="{1BC57A23-B099-4DAB-9AD9-F1667E08F71A}" presName="txThree" presStyleLbl="node3" presStyleIdx="1" presStyleCnt="3">
        <dgm:presLayoutVars>
          <dgm:chPref val="3"/>
        </dgm:presLayoutVars>
      </dgm:prSet>
      <dgm:spPr/>
      <dgm:t>
        <a:bodyPr/>
        <a:lstStyle/>
        <a:p>
          <a:endParaRPr lang="en-US"/>
        </a:p>
      </dgm:t>
    </dgm:pt>
    <dgm:pt modelId="{7FE4F7DB-AFCC-43B4-93E3-AA36D0350ACB}" type="pres">
      <dgm:prSet presAssocID="{1BC57A23-B099-4DAB-9AD9-F1667E08F71A}" presName="horzThree" presStyleCnt="0"/>
      <dgm:spPr/>
    </dgm:pt>
    <dgm:pt modelId="{D08BC419-C9B1-462B-AFDB-99388D280CC6}" type="pres">
      <dgm:prSet presAssocID="{6BE872E8-0A3A-4DE9-A0B1-5013784010BA}" presName="sibSpaceTwo" presStyleCnt="0"/>
      <dgm:spPr/>
    </dgm:pt>
    <dgm:pt modelId="{8E5D79F9-E52A-44D0-AE22-A593C3A53EDA}" type="pres">
      <dgm:prSet presAssocID="{1D70283E-8B43-4E94-A3B1-789A6CFD992B}" presName="vertTwo" presStyleCnt="0"/>
      <dgm:spPr/>
    </dgm:pt>
    <dgm:pt modelId="{C06BEDEF-1130-4557-93C1-390A915D6699}" type="pres">
      <dgm:prSet presAssocID="{1D70283E-8B43-4E94-A3B1-789A6CFD992B}" presName="txTwo" presStyleLbl="node2" presStyleIdx="1" presStyleCnt="2">
        <dgm:presLayoutVars>
          <dgm:chPref val="3"/>
        </dgm:presLayoutVars>
      </dgm:prSet>
      <dgm:spPr/>
      <dgm:t>
        <a:bodyPr/>
        <a:lstStyle/>
        <a:p>
          <a:endParaRPr lang="en-US"/>
        </a:p>
      </dgm:t>
    </dgm:pt>
    <dgm:pt modelId="{75D2A5EF-D573-4DF4-B232-98E6669E0D68}" type="pres">
      <dgm:prSet presAssocID="{1D70283E-8B43-4E94-A3B1-789A6CFD992B}" presName="parTransTwo" presStyleCnt="0"/>
      <dgm:spPr/>
    </dgm:pt>
    <dgm:pt modelId="{9CA7D722-F902-41A3-82F1-3BC2876EEE15}" type="pres">
      <dgm:prSet presAssocID="{1D70283E-8B43-4E94-A3B1-789A6CFD992B}" presName="horzTwo" presStyleCnt="0"/>
      <dgm:spPr/>
    </dgm:pt>
    <dgm:pt modelId="{3A50698C-44B0-40B2-BF2C-61B35EBFEDFB}" type="pres">
      <dgm:prSet presAssocID="{8FC7CC8D-2E7A-4F58-B04C-B747D57DA19A}" presName="vertThree" presStyleCnt="0"/>
      <dgm:spPr/>
    </dgm:pt>
    <dgm:pt modelId="{27BAE928-F2D9-47E2-B0C8-EA018A6AE750}" type="pres">
      <dgm:prSet presAssocID="{8FC7CC8D-2E7A-4F58-B04C-B747D57DA19A}" presName="txThree" presStyleLbl="node3" presStyleIdx="2" presStyleCnt="3">
        <dgm:presLayoutVars>
          <dgm:chPref val="3"/>
        </dgm:presLayoutVars>
      </dgm:prSet>
      <dgm:spPr/>
      <dgm:t>
        <a:bodyPr/>
        <a:lstStyle/>
        <a:p>
          <a:endParaRPr lang="en-US"/>
        </a:p>
      </dgm:t>
    </dgm:pt>
    <dgm:pt modelId="{D12E64D3-29B0-4209-84FA-2132BE260155}" type="pres">
      <dgm:prSet presAssocID="{8FC7CC8D-2E7A-4F58-B04C-B747D57DA19A}" presName="horzThree" presStyleCnt="0"/>
      <dgm:spPr/>
    </dgm:pt>
  </dgm:ptLst>
  <dgm:cxnLst>
    <dgm:cxn modelId="{40578B9D-FF6F-45A5-BD7A-D0A61217EF24}" type="presOf" srcId="{1D70283E-8B43-4E94-A3B1-789A6CFD992B}" destId="{C06BEDEF-1130-4557-93C1-390A915D6699}" srcOrd="0" destOrd="0" presId="urn:microsoft.com/office/officeart/2005/8/layout/architecture"/>
    <dgm:cxn modelId="{D966D505-EFC3-4D0C-92F8-03D4A4A35FDB}" type="presOf" srcId="{A078F2D7-E017-4173-A9C9-6514F53303D6}" destId="{2586F05F-C724-47B3-B900-547BABF48A21}" srcOrd="0" destOrd="0" presId="urn:microsoft.com/office/officeart/2005/8/layout/architecture"/>
    <dgm:cxn modelId="{EEA7CFBE-1044-4B89-99CD-6974A88AA722}" srcId="{D06CB51B-59E8-4152-B0AB-978BDC786A88}" destId="{699BF5EF-187E-4243-A5F0-84C5DAE02172}" srcOrd="0" destOrd="0" parTransId="{1F99F424-C7D6-4AE5-88D4-4E808CD01056}" sibTransId="{A246ECF0-E111-4A95-9901-C5048759D285}"/>
    <dgm:cxn modelId="{36C3E274-17C3-4305-819E-861469EBF86E}" srcId="{1D70283E-8B43-4E94-A3B1-789A6CFD992B}" destId="{8FC7CC8D-2E7A-4F58-B04C-B747D57DA19A}" srcOrd="0" destOrd="0" parTransId="{2D96028F-9720-4A55-85D6-EC2703EBE1B6}" sibTransId="{3158D255-7379-460B-B260-13FB0FDC59EF}"/>
    <dgm:cxn modelId="{A89571B6-DD57-4690-9030-6453AFB6FC37}" type="presOf" srcId="{8FC7CC8D-2E7A-4F58-B04C-B747D57DA19A}" destId="{27BAE928-F2D9-47E2-B0C8-EA018A6AE750}" srcOrd="0" destOrd="0" presId="urn:microsoft.com/office/officeart/2005/8/layout/architecture"/>
    <dgm:cxn modelId="{D42F7F66-C5F2-4EF6-B204-22B25FBF9297}" srcId="{4B5C001A-624B-417A-B5F6-3FA93C7B2005}" destId="{D06CB51B-59E8-4152-B0AB-978BDC786A88}" srcOrd="0" destOrd="0" parTransId="{4AFB3A4E-F0B7-4DB8-9C58-5D069A0335CA}" sibTransId="{6BE872E8-0A3A-4DE9-A0B1-5013784010BA}"/>
    <dgm:cxn modelId="{B19E0E5E-8E8A-4990-BC2E-D06194B7420A}" srcId="{4B5C001A-624B-417A-B5F6-3FA93C7B2005}" destId="{1D70283E-8B43-4E94-A3B1-789A6CFD992B}" srcOrd="1" destOrd="0" parTransId="{7089545D-88CE-4EC9-8952-B7E63A6ECB52}" sibTransId="{82D8355B-0CB0-4EB0-B379-8E7DB240C344}"/>
    <dgm:cxn modelId="{B4A9A493-40B5-49BC-A278-5DBBDED317AD}" type="presOf" srcId="{1BC57A23-B099-4DAB-9AD9-F1667E08F71A}" destId="{EDC9B1F8-D8D4-4A52-AF21-A0987F0BA77A}" srcOrd="0" destOrd="0" presId="urn:microsoft.com/office/officeart/2005/8/layout/architecture"/>
    <dgm:cxn modelId="{99B0FD63-7677-42D9-9D83-29079146E139}" srcId="{A078F2D7-E017-4173-A9C9-6514F53303D6}" destId="{4B5C001A-624B-417A-B5F6-3FA93C7B2005}" srcOrd="0" destOrd="0" parTransId="{AFCAD685-8A37-48F0-8DDE-0D82C1072556}" sibTransId="{74C1EDED-8893-4CBA-B6ED-9948BD753530}"/>
    <dgm:cxn modelId="{7EDBD38E-31A7-4A68-B181-20BF797CCAF8}" type="presOf" srcId="{D06CB51B-59E8-4152-B0AB-978BDC786A88}" destId="{189BA04F-2C22-45E1-852E-77805E1CECBB}" srcOrd="0" destOrd="0" presId="urn:microsoft.com/office/officeart/2005/8/layout/architecture"/>
    <dgm:cxn modelId="{AAA66A7E-DCC7-4C8F-A976-83A2429170A1}" type="presOf" srcId="{699BF5EF-187E-4243-A5F0-84C5DAE02172}" destId="{45D4A99A-3977-4B47-A348-7A7523A39B9B}" srcOrd="0" destOrd="0" presId="urn:microsoft.com/office/officeart/2005/8/layout/architecture"/>
    <dgm:cxn modelId="{DEF6A797-9B07-4191-A106-E6170F002EBD}" srcId="{D06CB51B-59E8-4152-B0AB-978BDC786A88}" destId="{1BC57A23-B099-4DAB-9AD9-F1667E08F71A}" srcOrd="1" destOrd="0" parTransId="{AC18C351-91B1-48CF-A806-FC8E259F9E02}" sibTransId="{1C21FE79-D70F-4AB3-A7FB-FC406A3C8806}"/>
    <dgm:cxn modelId="{387105E6-37C5-4673-9222-F4C646F12122}" type="presOf" srcId="{4B5C001A-624B-417A-B5F6-3FA93C7B2005}" destId="{9D7C9D47-5D2A-4AE0-9545-7D35C8814E90}" srcOrd="0" destOrd="0" presId="urn:microsoft.com/office/officeart/2005/8/layout/architecture"/>
    <dgm:cxn modelId="{81AEBC9E-AFB7-4EF3-BDDF-C5431FE42125}" type="presParOf" srcId="{2586F05F-C724-47B3-B900-547BABF48A21}" destId="{C8569FF3-A1D3-40F6-A2D2-783DCDD0F7E4}" srcOrd="0" destOrd="0" presId="urn:microsoft.com/office/officeart/2005/8/layout/architecture"/>
    <dgm:cxn modelId="{63213F86-D777-4BFB-B6E8-8F89EC09019E}" type="presParOf" srcId="{C8569FF3-A1D3-40F6-A2D2-783DCDD0F7E4}" destId="{9D7C9D47-5D2A-4AE0-9545-7D35C8814E90}" srcOrd="0" destOrd="0" presId="urn:microsoft.com/office/officeart/2005/8/layout/architecture"/>
    <dgm:cxn modelId="{504A514B-E9A0-4951-8FF6-A977277C6A5D}" type="presParOf" srcId="{C8569FF3-A1D3-40F6-A2D2-783DCDD0F7E4}" destId="{0E8975B9-FCC0-4941-9952-B55820A8A989}" srcOrd="1" destOrd="0" presId="urn:microsoft.com/office/officeart/2005/8/layout/architecture"/>
    <dgm:cxn modelId="{1979E294-EE11-458A-86BB-621D0FC7DE98}" type="presParOf" srcId="{C8569FF3-A1D3-40F6-A2D2-783DCDD0F7E4}" destId="{206DCFAD-E497-43DD-9093-042022409FDF}" srcOrd="2" destOrd="0" presId="urn:microsoft.com/office/officeart/2005/8/layout/architecture"/>
    <dgm:cxn modelId="{0DC5FED8-14A4-4648-AC81-59E5B0C330E4}" type="presParOf" srcId="{206DCFAD-E497-43DD-9093-042022409FDF}" destId="{9D4E6CCC-E4C0-42BC-9D8D-308BB923A955}" srcOrd="0" destOrd="0" presId="urn:microsoft.com/office/officeart/2005/8/layout/architecture"/>
    <dgm:cxn modelId="{AA75D5F1-98B8-444C-BF2B-88EC0FE80F1F}" type="presParOf" srcId="{9D4E6CCC-E4C0-42BC-9D8D-308BB923A955}" destId="{189BA04F-2C22-45E1-852E-77805E1CECBB}" srcOrd="0" destOrd="0" presId="urn:microsoft.com/office/officeart/2005/8/layout/architecture"/>
    <dgm:cxn modelId="{5AFE647B-4CAA-49F3-9B7F-DEB8E6F1FBDA}" type="presParOf" srcId="{9D4E6CCC-E4C0-42BC-9D8D-308BB923A955}" destId="{0E15E087-49E5-41E0-ABA4-20C6C0B5B26B}" srcOrd="1" destOrd="0" presId="urn:microsoft.com/office/officeart/2005/8/layout/architecture"/>
    <dgm:cxn modelId="{6882DE89-A3EF-41C0-A99C-AA713EA9B91E}" type="presParOf" srcId="{9D4E6CCC-E4C0-42BC-9D8D-308BB923A955}" destId="{98620865-7FBF-45FC-9B42-20CC0F3D88CF}" srcOrd="2" destOrd="0" presId="urn:microsoft.com/office/officeart/2005/8/layout/architecture"/>
    <dgm:cxn modelId="{6B29364F-5191-43AB-92C8-CA57E77303DD}" type="presParOf" srcId="{98620865-7FBF-45FC-9B42-20CC0F3D88CF}" destId="{F9FBD58C-FDD8-482C-AC65-4AD4DBFECBE1}" srcOrd="0" destOrd="0" presId="urn:microsoft.com/office/officeart/2005/8/layout/architecture"/>
    <dgm:cxn modelId="{F0C92F5E-9B09-4A24-A0E8-A58601DEB80E}" type="presParOf" srcId="{F9FBD58C-FDD8-482C-AC65-4AD4DBFECBE1}" destId="{45D4A99A-3977-4B47-A348-7A7523A39B9B}" srcOrd="0" destOrd="0" presId="urn:microsoft.com/office/officeart/2005/8/layout/architecture"/>
    <dgm:cxn modelId="{B623841A-A8FF-4832-A7C8-F1D28312247A}" type="presParOf" srcId="{F9FBD58C-FDD8-482C-AC65-4AD4DBFECBE1}" destId="{4C783C8A-240B-4F61-86CF-77F6C979320E}" srcOrd="1" destOrd="0" presId="urn:microsoft.com/office/officeart/2005/8/layout/architecture"/>
    <dgm:cxn modelId="{686BFC9D-7228-455D-94A3-922E3A9AFE42}" type="presParOf" srcId="{98620865-7FBF-45FC-9B42-20CC0F3D88CF}" destId="{56F6B4DD-B938-48CE-920E-9AD29C888D63}" srcOrd="1" destOrd="0" presId="urn:microsoft.com/office/officeart/2005/8/layout/architecture"/>
    <dgm:cxn modelId="{37CED791-BED0-4167-A1E2-1C8B7D61A307}" type="presParOf" srcId="{98620865-7FBF-45FC-9B42-20CC0F3D88CF}" destId="{9CDB8A13-10C5-4A1F-B11A-803927FED466}" srcOrd="2" destOrd="0" presId="urn:microsoft.com/office/officeart/2005/8/layout/architecture"/>
    <dgm:cxn modelId="{71461042-8E8F-416C-822E-28A2D61254E7}" type="presParOf" srcId="{9CDB8A13-10C5-4A1F-B11A-803927FED466}" destId="{EDC9B1F8-D8D4-4A52-AF21-A0987F0BA77A}" srcOrd="0" destOrd="0" presId="urn:microsoft.com/office/officeart/2005/8/layout/architecture"/>
    <dgm:cxn modelId="{008C0786-2A21-4C8B-9341-37EBF055BC67}" type="presParOf" srcId="{9CDB8A13-10C5-4A1F-B11A-803927FED466}" destId="{7FE4F7DB-AFCC-43B4-93E3-AA36D0350ACB}" srcOrd="1" destOrd="0" presId="urn:microsoft.com/office/officeart/2005/8/layout/architecture"/>
    <dgm:cxn modelId="{63DD618B-4CE6-47F5-9A1A-757180AF99E4}" type="presParOf" srcId="{206DCFAD-E497-43DD-9093-042022409FDF}" destId="{D08BC419-C9B1-462B-AFDB-99388D280CC6}" srcOrd="1" destOrd="0" presId="urn:microsoft.com/office/officeart/2005/8/layout/architecture"/>
    <dgm:cxn modelId="{8119ECFD-9777-4F87-85E5-DD1586CD45A0}" type="presParOf" srcId="{206DCFAD-E497-43DD-9093-042022409FDF}" destId="{8E5D79F9-E52A-44D0-AE22-A593C3A53EDA}" srcOrd="2" destOrd="0" presId="urn:microsoft.com/office/officeart/2005/8/layout/architecture"/>
    <dgm:cxn modelId="{2A18C2D7-3919-4C5C-8B27-02345FCAD7F4}" type="presParOf" srcId="{8E5D79F9-E52A-44D0-AE22-A593C3A53EDA}" destId="{C06BEDEF-1130-4557-93C1-390A915D6699}" srcOrd="0" destOrd="0" presId="urn:microsoft.com/office/officeart/2005/8/layout/architecture"/>
    <dgm:cxn modelId="{C72CB3A6-B8E8-47B2-9DCA-8349965F0E7B}" type="presParOf" srcId="{8E5D79F9-E52A-44D0-AE22-A593C3A53EDA}" destId="{75D2A5EF-D573-4DF4-B232-98E6669E0D68}" srcOrd="1" destOrd="0" presId="urn:microsoft.com/office/officeart/2005/8/layout/architecture"/>
    <dgm:cxn modelId="{594DF9D8-9A4C-4A44-8634-9B67BC511F6E}" type="presParOf" srcId="{8E5D79F9-E52A-44D0-AE22-A593C3A53EDA}" destId="{9CA7D722-F902-41A3-82F1-3BC2876EEE15}" srcOrd="2" destOrd="0" presId="urn:microsoft.com/office/officeart/2005/8/layout/architecture"/>
    <dgm:cxn modelId="{788DC236-50CA-4386-90CB-4985E06DBE27}" type="presParOf" srcId="{9CA7D722-F902-41A3-82F1-3BC2876EEE15}" destId="{3A50698C-44B0-40B2-BF2C-61B35EBFEDFB}" srcOrd="0" destOrd="0" presId="urn:microsoft.com/office/officeart/2005/8/layout/architecture"/>
    <dgm:cxn modelId="{F1317FD6-E1B0-4F31-9BF5-92C03323B0BE}" type="presParOf" srcId="{3A50698C-44B0-40B2-BF2C-61B35EBFEDFB}" destId="{27BAE928-F2D9-47E2-B0C8-EA018A6AE750}" srcOrd="0" destOrd="0" presId="urn:microsoft.com/office/officeart/2005/8/layout/architecture"/>
    <dgm:cxn modelId="{8D9B2C5A-4F0C-4975-9896-B6B9C1170404}" type="presParOf" srcId="{3A50698C-44B0-40B2-BF2C-61B35EBFEDFB}" destId="{D12E64D3-29B0-4209-84FA-2132BE260155}"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78F2D7-E017-4173-A9C9-6514F53303D6}"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US"/>
        </a:p>
      </dgm:t>
    </dgm:pt>
    <dgm:pt modelId="{4B5C001A-624B-417A-B5F6-3FA93C7B2005}">
      <dgm:prSet phldrT="[Text]"/>
      <dgm:spPr>
        <a:solidFill>
          <a:srgbClr val="FF9933"/>
        </a:solidFill>
      </dgm:spPr>
      <dgm:t>
        <a:bodyPr/>
        <a:lstStyle/>
        <a:p>
          <a:r>
            <a:rPr lang="en-US" dirty="0" smtClean="0">
              <a:solidFill>
                <a:schemeClr val="tx1"/>
              </a:solidFill>
            </a:rPr>
            <a:t>Stress-related health issues</a:t>
          </a:r>
          <a:endParaRPr lang="en-US" dirty="0">
            <a:solidFill>
              <a:schemeClr val="tx1"/>
            </a:solidFill>
          </a:endParaRPr>
        </a:p>
      </dgm:t>
    </dgm:pt>
    <dgm:pt modelId="{AFCAD685-8A37-48F0-8DDE-0D82C1072556}" type="parTrans" cxnId="{99B0FD63-7677-42D9-9D83-29079146E139}">
      <dgm:prSet/>
      <dgm:spPr/>
      <dgm:t>
        <a:bodyPr/>
        <a:lstStyle/>
        <a:p>
          <a:endParaRPr lang="en-US"/>
        </a:p>
      </dgm:t>
    </dgm:pt>
    <dgm:pt modelId="{74C1EDED-8893-4CBA-B6ED-9948BD753530}" type="sibTrans" cxnId="{99B0FD63-7677-42D9-9D83-29079146E139}">
      <dgm:prSet/>
      <dgm:spPr/>
      <dgm:t>
        <a:bodyPr/>
        <a:lstStyle/>
        <a:p>
          <a:endParaRPr lang="en-US"/>
        </a:p>
      </dgm:t>
    </dgm:pt>
    <dgm:pt modelId="{D06CB51B-59E8-4152-B0AB-978BDC786A88}">
      <dgm:prSet phldrT="[Text]"/>
      <dgm:spPr>
        <a:solidFill>
          <a:srgbClr val="C7691B"/>
        </a:solidFill>
      </dgm:spPr>
      <dgm:t>
        <a:bodyPr/>
        <a:lstStyle/>
        <a:p>
          <a:r>
            <a:rPr lang="en-US" dirty="0" smtClean="0"/>
            <a:t>Exhaustion</a:t>
          </a:r>
          <a:endParaRPr lang="en-US" dirty="0"/>
        </a:p>
      </dgm:t>
    </dgm:pt>
    <dgm:pt modelId="{4AFB3A4E-F0B7-4DB8-9C58-5D069A0335CA}" type="parTrans" cxnId="{D42F7F66-C5F2-4EF6-B204-22B25FBF9297}">
      <dgm:prSet/>
      <dgm:spPr/>
      <dgm:t>
        <a:bodyPr/>
        <a:lstStyle/>
        <a:p>
          <a:endParaRPr lang="en-US"/>
        </a:p>
      </dgm:t>
    </dgm:pt>
    <dgm:pt modelId="{6BE872E8-0A3A-4DE9-A0B1-5013784010BA}" type="sibTrans" cxnId="{D42F7F66-C5F2-4EF6-B204-22B25FBF9297}">
      <dgm:prSet/>
      <dgm:spPr/>
      <dgm:t>
        <a:bodyPr/>
        <a:lstStyle/>
        <a:p>
          <a:endParaRPr lang="en-US"/>
        </a:p>
      </dgm:t>
    </dgm:pt>
    <dgm:pt modelId="{699BF5EF-187E-4243-A5F0-84C5DAE02172}">
      <dgm:prSet phldrT="[Text]"/>
      <dgm:spPr>
        <a:solidFill>
          <a:srgbClr val="824A1C"/>
        </a:solidFill>
      </dgm:spPr>
      <dgm:t>
        <a:bodyPr/>
        <a:lstStyle/>
        <a:p>
          <a:r>
            <a:rPr lang="en-US" dirty="0" smtClean="0">
              <a:solidFill>
                <a:schemeClr val="bg1"/>
              </a:solidFill>
            </a:rPr>
            <a:t>Muscle tension</a:t>
          </a:r>
          <a:endParaRPr lang="en-US" dirty="0">
            <a:solidFill>
              <a:schemeClr val="bg1"/>
            </a:solidFill>
          </a:endParaRPr>
        </a:p>
      </dgm:t>
    </dgm:pt>
    <dgm:pt modelId="{1F99F424-C7D6-4AE5-88D4-4E808CD01056}" type="parTrans" cxnId="{EEA7CFBE-1044-4B89-99CD-6974A88AA722}">
      <dgm:prSet/>
      <dgm:spPr/>
      <dgm:t>
        <a:bodyPr/>
        <a:lstStyle/>
        <a:p>
          <a:endParaRPr lang="en-US"/>
        </a:p>
      </dgm:t>
    </dgm:pt>
    <dgm:pt modelId="{A246ECF0-E111-4A95-9901-C5048759D285}" type="sibTrans" cxnId="{EEA7CFBE-1044-4B89-99CD-6974A88AA722}">
      <dgm:prSet/>
      <dgm:spPr/>
      <dgm:t>
        <a:bodyPr/>
        <a:lstStyle/>
        <a:p>
          <a:endParaRPr lang="en-US"/>
        </a:p>
      </dgm:t>
    </dgm:pt>
    <dgm:pt modelId="{1BC57A23-B099-4DAB-9AD9-F1667E08F71A}">
      <dgm:prSet phldrT="[Text]"/>
      <dgm:spPr>
        <a:solidFill>
          <a:srgbClr val="824A1C"/>
        </a:solidFill>
      </dgm:spPr>
      <dgm:t>
        <a:bodyPr/>
        <a:lstStyle/>
        <a:p>
          <a:r>
            <a:rPr lang="en-US" dirty="0" smtClean="0">
              <a:solidFill>
                <a:schemeClr val="bg1"/>
              </a:solidFill>
            </a:rPr>
            <a:t>Hypertension</a:t>
          </a:r>
          <a:r>
            <a:rPr lang="en-US" dirty="0" smtClean="0">
              <a:solidFill>
                <a:schemeClr val="tx1"/>
              </a:solidFill>
            </a:rPr>
            <a:t> </a:t>
          </a:r>
          <a:endParaRPr lang="en-US" dirty="0">
            <a:solidFill>
              <a:schemeClr val="tx1"/>
            </a:solidFill>
          </a:endParaRPr>
        </a:p>
      </dgm:t>
    </dgm:pt>
    <dgm:pt modelId="{AC18C351-91B1-48CF-A806-FC8E259F9E02}" type="parTrans" cxnId="{DEF6A797-9B07-4191-A106-E6170F002EBD}">
      <dgm:prSet/>
      <dgm:spPr/>
      <dgm:t>
        <a:bodyPr/>
        <a:lstStyle/>
        <a:p>
          <a:endParaRPr lang="en-US"/>
        </a:p>
      </dgm:t>
    </dgm:pt>
    <dgm:pt modelId="{1C21FE79-D70F-4AB3-A7FB-FC406A3C8806}" type="sibTrans" cxnId="{DEF6A797-9B07-4191-A106-E6170F002EBD}">
      <dgm:prSet/>
      <dgm:spPr/>
      <dgm:t>
        <a:bodyPr/>
        <a:lstStyle/>
        <a:p>
          <a:endParaRPr lang="en-US"/>
        </a:p>
      </dgm:t>
    </dgm:pt>
    <dgm:pt modelId="{1D70283E-8B43-4E94-A3B1-789A6CFD992B}">
      <dgm:prSet phldrT="[Text]"/>
      <dgm:spPr>
        <a:solidFill>
          <a:srgbClr val="CC6600"/>
        </a:solidFill>
      </dgm:spPr>
      <dgm:t>
        <a:bodyPr/>
        <a:lstStyle/>
        <a:p>
          <a:r>
            <a:rPr lang="en-US" dirty="0" smtClean="0"/>
            <a:t>Headaches </a:t>
          </a:r>
          <a:endParaRPr lang="en-US" dirty="0"/>
        </a:p>
      </dgm:t>
    </dgm:pt>
    <dgm:pt modelId="{7089545D-88CE-4EC9-8952-B7E63A6ECB52}" type="parTrans" cxnId="{B19E0E5E-8E8A-4990-BC2E-D06194B7420A}">
      <dgm:prSet/>
      <dgm:spPr/>
      <dgm:t>
        <a:bodyPr/>
        <a:lstStyle/>
        <a:p>
          <a:endParaRPr lang="en-US"/>
        </a:p>
      </dgm:t>
    </dgm:pt>
    <dgm:pt modelId="{82D8355B-0CB0-4EB0-B379-8E7DB240C344}" type="sibTrans" cxnId="{B19E0E5E-8E8A-4990-BC2E-D06194B7420A}">
      <dgm:prSet/>
      <dgm:spPr/>
      <dgm:t>
        <a:bodyPr/>
        <a:lstStyle/>
        <a:p>
          <a:endParaRPr lang="en-US"/>
        </a:p>
      </dgm:t>
    </dgm:pt>
    <dgm:pt modelId="{8FC7CC8D-2E7A-4F58-B04C-B747D57DA19A}">
      <dgm:prSet phldrT="[Text]"/>
      <dgm:spPr>
        <a:solidFill>
          <a:srgbClr val="824A1C"/>
        </a:solidFill>
      </dgm:spPr>
      <dgm:t>
        <a:bodyPr/>
        <a:lstStyle/>
        <a:p>
          <a:r>
            <a:rPr lang="en-US" dirty="0" smtClean="0">
              <a:solidFill>
                <a:schemeClr val="bg1"/>
              </a:solidFill>
            </a:rPr>
            <a:t>Gastrointestinal disorders</a:t>
          </a:r>
          <a:endParaRPr lang="en-US" dirty="0">
            <a:solidFill>
              <a:schemeClr val="bg1"/>
            </a:solidFill>
          </a:endParaRPr>
        </a:p>
      </dgm:t>
    </dgm:pt>
    <dgm:pt modelId="{2D96028F-9720-4A55-85D6-EC2703EBE1B6}" type="parTrans" cxnId="{36C3E274-17C3-4305-819E-861469EBF86E}">
      <dgm:prSet/>
      <dgm:spPr/>
      <dgm:t>
        <a:bodyPr/>
        <a:lstStyle/>
        <a:p>
          <a:endParaRPr lang="en-US"/>
        </a:p>
      </dgm:t>
    </dgm:pt>
    <dgm:pt modelId="{3158D255-7379-460B-B260-13FB0FDC59EF}" type="sibTrans" cxnId="{36C3E274-17C3-4305-819E-861469EBF86E}">
      <dgm:prSet/>
      <dgm:spPr/>
      <dgm:t>
        <a:bodyPr/>
        <a:lstStyle/>
        <a:p>
          <a:endParaRPr lang="en-US"/>
        </a:p>
      </dgm:t>
    </dgm:pt>
    <dgm:pt modelId="{2586F05F-C724-47B3-B900-547BABF48A21}" type="pres">
      <dgm:prSet presAssocID="{A078F2D7-E017-4173-A9C9-6514F53303D6}" presName="Name0" presStyleCnt="0">
        <dgm:presLayoutVars>
          <dgm:chPref val="1"/>
          <dgm:dir/>
          <dgm:animOne val="branch"/>
          <dgm:animLvl val="lvl"/>
          <dgm:resizeHandles/>
        </dgm:presLayoutVars>
      </dgm:prSet>
      <dgm:spPr/>
      <dgm:t>
        <a:bodyPr/>
        <a:lstStyle/>
        <a:p>
          <a:endParaRPr lang="en-US"/>
        </a:p>
      </dgm:t>
    </dgm:pt>
    <dgm:pt modelId="{C8569FF3-A1D3-40F6-A2D2-783DCDD0F7E4}" type="pres">
      <dgm:prSet presAssocID="{4B5C001A-624B-417A-B5F6-3FA93C7B2005}" presName="vertOne" presStyleCnt="0"/>
      <dgm:spPr/>
    </dgm:pt>
    <dgm:pt modelId="{9D7C9D47-5D2A-4AE0-9545-7D35C8814E90}" type="pres">
      <dgm:prSet presAssocID="{4B5C001A-624B-417A-B5F6-3FA93C7B2005}" presName="txOne" presStyleLbl="node0" presStyleIdx="0" presStyleCnt="1" custLinFactY="-198011" custLinFactNeighborX="11" custLinFactNeighborY="-200000">
        <dgm:presLayoutVars>
          <dgm:chPref val="3"/>
        </dgm:presLayoutVars>
      </dgm:prSet>
      <dgm:spPr/>
      <dgm:t>
        <a:bodyPr/>
        <a:lstStyle/>
        <a:p>
          <a:endParaRPr lang="en-US"/>
        </a:p>
      </dgm:t>
    </dgm:pt>
    <dgm:pt modelId="{0E8975B9-FCC0-4941-9952-B55820A8A989}" type="pres">
      <dgm:prSet presAssocID="{4B5C001A-624B-417A-B5F6-3FA93C7B2005}" presName="parTransOne" presStyleCnt="0"/>
      <dgm:spPr/>
    </dgm:pt>
    <dgm:pt modelId="{206DCFAD-E497-43DD-9093-042022409FDF}" type="pres">
      <dgm:prSet presAssocID="{4B5C001A-624B-417A-B5F6-3FA93C7B2005}" presName="horzOne" presStyleCnt="0"/>
      <dgm:spPr/>
    </dgm:pt>
    <dgm:pt modelId="{9D4E6CCC-E4C0-42BC-9D8D-308BB923A955}" type="pres">
      <dgm:prSet presAssocID="{D06CB51B-59E8-4152-B0AB-978BDC786A88}" presName="vertTwo" presStyleCnt="0"/>
      <dgm:spPr/>
    </dgm:pt>
    <dgm:pt modelId="{189BA04F-2C22-45E1-852E-77805E1CECBB}" type="pres">
      <dgm:prSet presAssocID="{D06CB51B-59E8-4152-B0AB-978BDC786A88}" presName="txTwo" presStyleLbl="node2" presStyleIdx="0" presStyleCnt="2">
        <dgm:presLayoutVars>
          <dgm:chPref val="3"/>
        </dgm:presLayoutVars>
      </dgm:prSet>
      <dgm:spPr/>
      <dgm:t>
        <a:bodyPr/>
        <a:lstStyle/>
        <a:p>
          <a:endParaRPr lang="en-US"/>
        </a:p>
      </dgm:t>
    </dgm:pt>
    <dgm:pt modelId="{0E15E087-49E5-41E0-ABA4-20C6C0B5B26B}" type="pres">
      <dgm:prSet presAssocID="{D06CB51B-59E8-4152-B0AB-978BDC786A88}" presName="parTransTwo" presStyleCnt="0"/>
      <dgm:spPr/>
    </dgm:pt>
    <dgm:pt modelId="{98620865-7FBF-45FC-9B42-20CC0F3D88CF}" type="pres">
      <dgm:prSet presAssocID="{D06CB51B-59E8-4152-B0AB-978BDC786A88}" presName="horzTwo" presStyleCnt="0"/>
      <dgm:spPr/>
    </dgm:pt>
    <dgm:pt modelId="{F9FBD58C-FDD8-482C-AC65-4AD4DBFECBE1}" type="pres">
      <dgm:prSet presAssocID="{699BF5EF-187E-4243-A5F0-84C5DAE02172}" presName="vertThree" presStyleCnt="0"/>
      <dgm:spPr/>
    </dgm:pt>
    <dgm:pt modelId="{45D4A99A-3977-4B47-A348-7A7523A39B9B}" type="pres">
      <dgm:prSet presAssocID="{699BF5EF-187E-4243-A5F0-84C5DAE02172}" presName="txThree" presStyleLbl="node3" presStyleIdx="0" presStyleCnt="3" custLinFactY="100000" custLinFactNeighborX="1084" custLinFactNeighborY="112068">
        <dgm:presLayoutVars>
          <dgm:chPref val="3"/>
        </dgm:presLayoutVars>
      </dgm:prSet>
      <dgm:spPr/>
      <dgm:t>
        <a:bodyPr/>
        <a:lstStyle/>
        <a:p>
          <a:endParaRPr lang="en-US"/>
        </a:p>
      </dgm:t>
    </dgm:pt>
    <dgm:pt modelId="{4C783C8A-240B-4F61-86CF-77F6C979320E}" type="pres">
      <dgm:prSet presAssocID="{699BF5EF-187E-4243-A5F0-84C5DAE02172}" presName="horzThree" presStyleCnt="0"/>
      <dgm:spPr/>
    </dgm:pt>
    <dgm:pt modelId="{56F6B4DD-B938-48CE-920E-9AD29C888D63}" type="pres">
      <dgm:prSet presAssocID="{A246ECF0-E111-4A95-9901-C5048759D285}" presName="sibSpaceThree" presStyleCnt="0"/>
      <dgm:spPr/>
    </dgm:pt>
    <dgm:pt modelId="{9CDB8A13-10C5-4A1F-B11A-803927FED466}" type="pres">
      <dgm:prSet presAssocID="{1BC57A23-B099-4DAB-9AD9-F1667E08F71A}" presName="vertThree" presStyleCnt="0"/>
      <dgm:spPr/>
    </dgm:pt>
    <dgm:pt modelId="{EDC9B1F8-D8D4-4A52-AF21-A0987F0BA77A}" type="pres">
      <dgm:prSet presAssocID="{1BC57A23-B099-4DAB-9AD9-F1667E08F71A}" presName="txThree" presStyleLbl="node3" presStyleIdx="1" presStyleCnt="3" custLinFactY="100000" custLinFactNeighborX="2709" custLinFactNeighborY="112068">
        <dgm:presLayoutVars>
          <dgm:chPref val="3"/>
        </dgm:presLayoutVars>
      </dgm:prSet>
      <dgm:spPr/>
      <dgm:t>
        <a:bodyPr/>
        <a:lstStyle/>
        <a:p>
          <a:endParaRPr lang="en-US"/>
        </a:p>
      </dgm:t>
    </dgm:pt>
    <dgm:pt modelId="{7FE4F7DB-AFCC-43B4-93E3-AA36D0350ACB}" type="pres">
      <dgm:prSet presAssocID="{1BC57A23-B099-4DAB-9AD9-F1667E08F71A}" presName="horzThree" presStyleCnt="0"/>
      <dgm:spPr/>
    </dgm:pt>
    <dgm:pt modelId="{D08BC419-C9B1-462B-AFDB-99388D280CC6}" type="pres">
      <dgm:prSet presAssocID="{6BE872E8-0A3A-4DE9-A0B1-5013784010BA}" presName="sibSpaceTwo" presStyleCnt="0"/>
      <dgm:spPr/>
    </dgm:pt>
    <dgm:pt modelId="{8E5D79F9-E52A-44D0-AE22-A593C3A53EDA}" type="pres">
      <dgm:prSet presAssocID="{1D70283E-8B43-4E94-A3B1-789A6CFD992B}" presName="vertTwo" presStyleCnt="0"/>
      <dgm:spPr/>
    </dgm:pt>
    <dgm:pt modelId="{C06BEDEF-1130-4557-93C1-390A915D6699}" type="pres">
      <dgm:prSet presAssocID="{1D70283E-8B43-4E94-A3B1-789A6CFD992B}" presName="txTwo" presStyleLbl="node2" presStyleIdx="1" presStyleCnt="2">
        <dgm:presLayoutVars>
          <dgm:chPref val="3"/>
        </dgm:presLayoutVars>
      </dgm:prSet>
      <dgm:spPr/>
      <dgm:t>
        <a:bodyPr/>
        <a:lstStyle/>
        <a:p>
          <a:endParaRPr lang="en-US"/>
        </a:p>
      </dgm:t>
    </dgm:pt>
    <dgm:pt modelId="{75D2A5EF-D573-4DF4-B232-98E6669E0D68}" type="pres">
      <dgm:prSet presAssocID="{1D70283E-8B43-4E94-A3B1-789A6CFD992B}" presName="parTransTwo" presStyleCnt="0"/>
      <dgm:spPr/>
    </dgm:pt>
    <dgm:pt modelId="{9CA7D722-F902-41A3-82F1-3BC2876EEE15}" type="pres">
      <dgm:prSet presAssocID="{1D70283E-8B43-4E94-A3B1-789A6CFD992B}" presName="horzTwo" presStyleCnt="0"/>
      <dgm:spPr/>
    </dgm:pt>
    <dgm:pt modelId="{3A50698C-44B0-40B2-BF2C-61B35EBFEDFB}" type="pres">
      <dgm:prSet presAssocID="{8FC7CC8D-2E7A-4F58-B04C-B747D57DA19A}" presName="vertThree" presStyleCnt="0"/>
      <dgm:spPr/>
    </dgm:pt>
    <dgm:pt modelId="{27BAE928-F2D9-47E2-B0C8-EA018A6AE750}" type="pres">
      <dgm:prSet presAssocID="{8FC7CC8D-2E7A-4F58-B04C-B747D57DA19A}" presName="txThree" presStyleLbl="node3" presStyleIdx="2" presStyleCnt="3" custLinFactY="100000" custLinFactNeighborX="-1084" custLinFactNeighborY="111417">
        <dgm:presLayoutVars>
          <dgm:chPref val="3"/>
        </dgm:presLayoutVars>
      </dgm:prSet>
      <dgm:spPr/>
      <dgm:t>
        <a:bodyPr/>
        <a:lstStyle/>
        <a:p>
          <a:endParaRPr lang="en-US"/>
        </a:p>
      </dgm:t>
    </dgm:pt>
    <dgm:pt modelId="{D12E64D3-29B0-4209-84FA-2132BE260155}" type="pres">
      <dgm:prSet presAssocID="{8FC7CC8D-2E7A-4F58-B04C-B747D57DA19A}" presName="horzThree" presStyleCnt="0"/>
      <dgm:spPr/>
    </dgm:pt>
  </dgm:ptLst>
  <dgm:cxnLst>
    <dgm:cxn modelId="{40578B9D-FF6F-45A5-BD7A-D0A61217EF24}" type="presOf" srcId="{1D70283E-8B43-4E94-A3B1-789A6CFD992B}" destId="{C06BEDEF-1130-4557-93C1-390A915D6699}" srcOrd="0" destOrd="0" presId="urn:microsoft.com/office/officeart/2005/8/layout/architecture"/>
    <dgm:cxn modelId="{D966D505-EFC3-4D0C-92F8-03D4A4A35FDB}" type="presOf" srcId="{A078F2D7-E017-4173-A9C9-6514F53303D6}" destId="{2586F05F-C724-47B3-B900-547BABF48A21}" srcOrd="0" destOrd="0" presId="urn:microsoft.com/office/officeart/2005/8/layout/architecture"/>
    <dgm:cxn modelId="{EEA7CFBE-1044-4B89-99CD-6974A88AA722}" srcId="{D06CB51B-59E8-4152-B0AB-978BDC786A88}" destId="{699BF5EF-187E-4243-A5F0-84C5DAE02172}" srcOrd="0" destOrd="0" parTransId="{1F99F424-C7D6-4AE5-88D4-4E808CD01056}" sibTransId="{A246ECF0-E111-4A95-9901-C5048759D285}"/>
    <dgm:cxn modelId="{36C3E274-17C3-4305-819E-861469EBF86E}" srcId="{1D70283E-8B43-4E94-A3B1-789A6CFD992B}" destId="{8FC7CC8D-2E7A-4F58-B04C-B747D57DA19A}" srcOrd="0" destOrd="0" parTransId="{2D96028F-9720-4A55-85D6-EC2703EBE1B6}" sibTransId="{3158D255-7379-460B-B260-13FB0FDC59EF}"/>
    <dgm:cxn modelId="{A89571B6-DD57-4690-9030-6453AFB6FC37}" type="presOf" srcId="{8FC7CC8D-2E7A-4F58-B04C-B747D57DA19A}" destId="{27BAE928-F2D9-47E2-B0C8-EA018A6AE750}" srcOrd="0" destOrd="0" presId="urn:microsoft.com/office/officeart/2005/8/layout/architecture"/>
    <dgm:cxn modelId="{D42F7F66-C5F2-4EF6-B204-22B25FBF9297}" srcId="{4B5C001A-624B-417A-B5F6-3FA93C7B2005}" destId="{D06CB51B-59E8-4152-B0AB-978BDC786A88}" srcOrd="0" destOrd="0" parTransId="{4AFB3A4E-F0B7-4DB8-9C58-5D069A0335CA}" sibTransId="{6BE872E8-0A3A-4DE9-A0B1-5013784010BA}"/>
    <dgm:cxn modelId="{B19E0E5E-8E8A-4990-BC2E-D06194B7420A}" srcId="{4B5C001A-624B-417A-B5F6-3FA93C7B2005}" destId="{1D70283E-8B43-4E94-A3B1-789A6CFD992B}" srcOrd="1" destOrd="0" parTransId="{7089545D-88CE-4EC9-8952-B7E63A6ECB52}" sibTransId="{82D8355B-0CB0-4EB0-B379-8E7DB240C344}"/>
    <dgm:cxn modelId="{B4A9A493-40B5-49BC-A278-5DBBDED317AD}" type="presOf" srcId="{1BC57A23-B099-4DAB-9AD9-F1667E08F71A}" destId="{EDC9B1F8-D8D4-4A52-AF21-A0987F0BA77A}" srcOrd="0" destOrd="0" presId="urn:microsoft.com/office/officeart/2005/8/layout/architecture"/>
    <dgm:cxn modelId="{99B0FD63-7677-42D9-9D83-29079146E139}" srcId="{A078F2D7-E017-4173-A9C9-6514F53303D6}" destId="{4B5C001A-624B-417A-B5F6-3FA93C7B2005}" srcOrd="0" destOrd="0" parTransId="{AFCAD685-8A37-48F0-8DDE-0D82C1072556}" sibTransId="{74C1EDED-8893-4CBA-B6ED-9948BD753530}"/>
    <dgm:cxn modelId="{7EDBD38E-31A7-4A68-B181-20BF797CCAF8}" type="presOf" srcId="{D06CB51B-59E8-4152-B0AB-978BDC786A88}" destId="{189BA04F-2C22-45E1-852E-77805E1CECBB}" srcOrd="0" destOrd="0" presId="urn:microsoft.com/office/officeart/2005/8/layout/architecture"/>
    <dgm:cxn modelId="{AAA66A7E-DCC7-4C8F-A976-83A2429170A1}" type="presOf" srcId="{699BF5EF-187E-4243-A5F0-84C5DAE02172}" destId="{45D4A99A-3977-4B47-A348-7A7523A39B9B}" srcOrd="0" destOrd="0" presId="urn:microsoft.com/office/officeart/2005/8/layout/architecture"/>
    <dgm:cxn modelId="{DEF6A797-9B07-4191-A106-E6170F002EBD}" srcId="{D06CB51B-59E8-4152-B0AB-978BDC786A88}" destId="{1BC57A23-B099-4DAB-9AD9-F1667E08F71A}" srcOrd="1" destOrd="0" parTransId="{AC18C351-91B1-48CF-A806-FC8E259F9E02}" sibTransId="{1C21FE79-D70F-4AB3-A7FB-FC406A3C8806}"/>
    <dgm:cxn modelId="{387105E6-37C5-4673-9222-F4C646F12122}" type="presOf" srcId="{4B5C001A-624B-417A-B5F6-3FA93C7B2005}" destId="{9D7C9D47-5D2A-4AE0-9545-7D35C8814E90}" srcOrd="0" destOrd="0" presId="urn:microsoft.com/office/officeart/2005/8/layout/architecture"/>
    <dgm:cxn modelId="{81AEBC9E-AFB7-4EF3-BDDF-C5431FE42125}" type="presParOf" srcId="{2586F05F-C724-47B3-B900-547BABF48A21}" destId="{C8569FF3-A1D3-40F6-A2D2-783DCDD0F7E4}" srcOrd="0" destOrd="0" presId="urn:microsoft.com/office/officeart/2005/8/layout/architecture"/>
    <dgm:cxn modelId="{63213F86-D777-4BFB-B6E8-8F89EC09019E}" type="presParOf" srcId="{C8569FF3-A1D3-40F6-A2D2-783DCDD0F7E4}" destId="{9D7C9D47-5D2A-4AE0-9545-7D35C8814E90}" srcOrd="0" destOrd="0" presId="urn:microsoft.com/office/officeart/2005/8/layout/architecture"/>
    <dgm:cxn modelId="{504A514B-E9A0-4951-8FF6-A977277C6A5D}" type="presParOf" srcId="{C8569FF3-A1D3-40F6-A2D2-783DCDD0F7E4}" destId="{0E8975B9-FCC0-4941-9952-B55820A8A989}" srcOrd="1" destOrd="0" presId="urn:microsoft.com/office/officeart/2005/8/layout/architecture"/>
    <dgm:cxn modelId="{1979E294-EE11-458A-86BB-621D0FC7DE98}" type="presParOf" srcId="{C8569FF3-A1D3-40F6-A2D2-783DCDD0F7E4}" destId="{206DCFAD-E497-43DD-9093-042022409FDF}" srcOrd="2" destOrd="0" presId="urn:microsoft.com/office/officeart/2005/8/layout/architecture"/>
    <dgm:cxn modelId="{0DC5FED8-14A4-4648-AC81-59E5B0C330E4}" type="presParOf" srcId="{206DCFAD-E497-43DD-9093-042022409FDF}" destId="{9D4E6CCC-E4C0-42BC-9D8D-308BB923A955}" srcOrd="0" destOrd="0" presId="urn:microsoft.com/office/officeart/2005/8/layout/architecture"/>
    <dgm:cxn modelId="{AA75D5F1-98B8-444C-BF2B-88EC0FE80F1F}" type="presParOf" srcId="{9D4E6CCC-E4C0-42BC-9D8D-308BB923A955}" destId="{189BA04F-2C22-45E1-852E-77805E1CECBB}" srcOrd="0" destOrd="0" presId="urn:microsoft.com/office/officeart/2005/8/layout/architecture"/>
    <dgm:cxn modelId="{5AFE647B-4CAA-49F3-9B7F-DEB8E6F1FBDA}" type="presParOf" srcId="{9D4E6CCC-E4C0-42BC-9D8D-308BB923A955}" destId="{0E15E087-49E5-41E0-ABA4-20C6C0B5B26B}" srcOrd="1" destOrd="0" presId="urn:microsoft.com/office/officeart/2005/8/layout/architecture"/>
    <dgm:cxn modelId="{6882DE89-A3EF-41C0-A99C-AA713EA9B91E}" type="presParOf" srcId="{9D4E6CCC-E4C0-42BC-9D8D-308BB923A955}" destId="{98620865-7FBF-45FC-9B42-20CC0F3D88CF}" srcOrd="2" destOrd="0" presId="urn:microsoft.com/office/officeart/2005/8/layout/architecture"/>
    <dgm:cxn modelId="{6B29364F-5191-43AB-92C8-CA57E77303DD}" type="presParOf" srcId="{98620865-7FBF-45FC-9B42-20CC0F3D88CF}" destId="{F9FBD58C-FDD8-482C-AC65-4AD4DBFECBE1}" srcOrd="0" destOrd="0" presId="urn:microsoft.com/office/officeart/2005/8/layout/architecture"/>
    <dgm:cxn modelId="{F0C92F5E-9B09-4A24-A0E8-A58601DEB80E}" type="presParOf" srcId="{F9FBD58C-FDD8-482C-AC65-4AD4DBFECBE1}" destId="{45D4A99A-3977-4B47-A348-7A7523A39B9B}" srcOrd="0" destOrd="0" presId="urn:microsoft.com/office/officeart/2005/8/layout/architecture"/>
    <dgm:cxn modelId="{B623841A-A8FF-4832-A7C8-F1D28312247A}" type="presParOf" srcId="{F9FBD58C-FDD8-482C-AC65-4AD4DBFECBE1}" destId="{4C783C8A-240B-4F61-86CF-77F6C979320E}" srcOrd="1" destOrd="0" presId="urn:microsoft.com/office/officeart/2005/8/layout/architecture"/>
    <dgm:cxn modelId="{686BFC9D-7228-455D-94A3-922E3A9AFE42}" type="presParOf" srcId="{98620865-7FBF-45FC-9B42-20CC0F3D88CF}" destId="{56F6B4DD-B938-48CE-920E-9AD29C888D63}" srcOrd="1" destOrd="0" presId="urn:microsoft.com/office/officeart/2005/8/layout/architecture"/>
    <dgm:cxn modelId="{37CED791-BED0-4167-A1E2-1C8B7D61A307}" type="presParOf" srcId="{98620865-7FBF-45FC-9B42-20CC0F3D88CF}" destId="{9CDB8A13-10C5-4A1F-B11A-803927FED466}" srcOrd="2" destOrd="0" presId="urn:microsoft.com/office/officeart/2005/8/layout/architecture"/>
    <dgm:cxn modelId="{71461042-8E8F-416C-822E-28A2D61254E7}" type="presParOf" srcId="{9CDB8A13-10C5-4A1F-B11A-803927FED466}" destId="{EDC9B1F8-D8D4-4A52-AF21-A0987F0BA77A}" srcOrd="0" destOrd="0" presId="urn:microsoft.com/office/officeart/2005/8/layout/architecture"/>
    <dgm:cxn modelId="{008C0786-2A21-4C8B-9341-37EBF055BC67}" type="presParOf" srcId="{9CDB8A13-10C5-4A1F-B11A-803927FED466}" destId="{7FE4F7DB-AFCC-43B4-93E3-AA36D0350ACB}" srcOrd="1" destOrd="0" presId="urn:microsoft.com/office/officeart/2005/8/layout/architecture"/>
    <dgm:cxn modelId="{63DD618B-4CE6-47F5-9A1A-757180AF99E4}" type="presParOf" srcId="{206DCFAD-E497-43DD-9093-042022409FDF}" destId="{D08BC419-C9B1-462B-AFDB-99388D280CC6}" srcOrd="1" destOrd="0" presId="urn:microsoft.com/office/officeart/2005/8/layout/architecture"/>
    <dgm:cxn modelId="{8119ECFD-9777-4F87-85E5-DD1586CD45A0}" type="presParOf" srcId="{206DCFAD-E497-43DD-9093-042022409FDF}" destId="{8E5D79F9-E52A-44D0-AE22-A593C3A53EDA}" srcOrd="2" destOrd="0" presId="urn:microsoft.com/office/officeart/2005/8/layout/architecture"/>
    <dgm:cxn modelId="{2A18C2D7-3919-4C5C-8B27-02345FCAD7F4}" type="presParOf" srcId="{8E5D79F9-E52A-44D0-AE22-A593C3A53EDA}" destId="{C06BEDEF-1130-4557-93C1-390A915D6699}" srcOrd="0" destOrd="0" presId="urn:microsoft.com/office/officeart/2005/8/layout/architecture"/>
    <dgm:cxn modelId="{C72CB3A6-B8E8-47B2-9DCA-8349965F0E7B}" type="presParOf" srcId="{8E5D79F9-E52A-44D0-AE22-A593C3A53EDA}" destId="{75D2A5EF-D573-4DF4-B232-98E6669E0D68}" srcOrd="1" destOrd="0" presId="urn:microsoft.com/office/officeart/2005/8/layout/architecture"/>
    <dgm:cxn modelId="{594DF9D8-9A4C-4A44-8634-9B67BC511F6E}" type="presParOf" srcId="{8E5D79F9-E52A-44D0-AE22-A593C3A53EDA}" destId="{9CA7D722-F902-41A3-82F1-3BC2876EEE15}" srcOrd="2" destOrd="0" presId="urn:microsoft.com/office/officeart/2005/8/layout/architecture"/>
    <dgm:cxn modelId="{788DC236-50CA-4386-90CB-4985E06DBE27}" type="presParOf" srcId="{9CA7D722-F902-41A3-82F1-3BC2876EEE15}" destId="{3A50698C-44B0-40B2-BF2C-61B35EBFEDFB}" srcOrd="0" destOrd="0" presId="urn:microsoft.com/office/officeart/2005/8/layout/architecture"/>
    <dgm:cxn modelId="{F1317FD6-E1B0-4F31-9BF5-92C03323B0BE}" type="presParOf" srcId="{3A50698C-44B0-40B2-BF2C-61B35EBFEDFB}" destId="{27BAE928-F2D9-47E2-B0C8-EA018A6AE750}" srcOrd="0" destOrd="0" presId="urn:microsoft.com/office/officeart/2005/8/layout/architecture"/>
    <dgm:cxn modelId="{8D9B2C5A-4F0C-4975-9896-B6B9C1170404}" type="presParOf" srcId="{3A50698C-44B0-40B2-BF2C-61B35EBFEDFB}" destId="{D12E64D3-29B0-4209-84FA-2132BE260155}"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0AF0AF-FA25-42E7-AF61-7B688F5608B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6ED88EB-2C86-4D01-8F4F-164AE318355C}">
      <dgm:prSet phldrT="[Text]"/>
      <dgm:spPr/>
      <dgm:t>
        <a:bodyPr/>
        <a:lstStyle/>
        <a:p>
          <a:r>
            <a:rPr lang="en-US" dirty="0" smtClean="0"/>
            <a:t>Engagement</a:t>
          </a:r>
          <a:endParaRPr lang="en-US" dirty="0"/>
        </a:p>
      </dgm:t>
    </dgm:pt>
    <dgm:pt modelId="{7FCFD9BA-3526-48FD-979E-4AAFFD11CA54}" type="parTrans" cxnId="{DF7A7409-A6FD-40C2-8991-3C3653EC9696}">
      <dgm:prSet/>
      <dgm:spPr/>
      <dgm:t>
        <a:bodyPr/>
        <a:lstStyle/>
        <a:p>
          <a:endParaRPr lang="en-US"/>
        </a:p>
      </dgm:t>
    </dgm:pt>
    <dgm:pt modelId="{F2F390D0-CF4D-4043-B8A0-B6914BAE5D2B}" type="sibTrans" cxnId="{DF7A7409-A6FD-40C2-8991-3C3653EC9696}">
      <dgm:prSet/>
      <dgm:spPr/>
      <dgm:t>
        <a:bodyPr/>
        <a:lstStyle/>
        <a:p>
          <a:endParaRPr lang="en-US"/>
        </a:p>
      </dgm:t>
    </dgm:pt>
    <dgm:pt modelId="{0E0CB777-2A7D-4E47-8815-2C15F3405DCD}">
      <dgm:prSet phldrT="[Text]"/>
      <dgm:spPr>
        <a:solidFill>
          <a:srgbClr val="FF9933"/>
        </a:solidFill>
      </dgm:spPr>
      <dgm:t>
        <a:bodyPr/>
        <a:lstStyle/>
        <a:p>
          <a:r>
            <a:rPr lang="en-US" dirty="0" smtClean="0">
              <a:solidFill>
                <a:schemeClr val="tx1"/>
              </a:solidFill>
            </a:rPr>
            <a:t>A state of high energy</a:t>
          </a:r>
          <a:endParaRPr lang="en-US" dirty="0">
            <a:solidFill>
              <a:schemeClr val="tx1"/>
            </a:solidFill>
          </a:endParaRPr>
        </a:p>
      </dgm:t>
    </dgm:pt>
    <dgm:pt modelId="{241B7076-8578-470B-9806-177E6D703240}" type="parTrans" cxnId="{09FA5BC3-3CD2-4D86-882A-B78E926A2DD7}">
      <dgm:prSet/>
      <dgm:spPr/>
      <dgm:t>
        <a:bodyPr/>
        <a:lstStyle/>
        <a:p>
          <a:endParaRPr lang="en-US"/>
        </a:p>
      </dgm:t>
    </dgm:pt>
    <dgm:pt modelId="{ED9EB6CF-3BAD-487D-895E-B2E327932406}" type="sibTrans" cxnId="{09FA5BC3-3CD2-4D86-882A-B78E926A2DD7}">
      <dgm:prSet/>
      <dgm:spPr/>
      <dgm:t>
        <a:bodyPr/>
        <a:lstStyle/>
        <a:p>
          <a:endParaRPr lang="en-US"/>
        </a:p>
      </dgm:t>
    </dgm:pt>
    <dgm:pt modelId="{4C73399B-9DD9-4886-8662-12B1E4C0FD18}">
      <dgm:prSet phldrT="[Text]"/>
      <dgm:spPr>
        <a:solidFill>
          <a:srgbClr val="CC6600"/>
        </a:solidFill>
      </dgm:spPr>
      <dgm:t>
        <a:bodyPr/>
        <a:lstStyle/>
        <a:p>
          <a:r>
            <a:rPr lang="en-US" dirty="0" smtClean="0"/>
            <a:t>Strong involvement</a:t>
          </a:r>
          <a:endParaRPr lang="en-US" dirty="0"/>
        </a:p>
      </dgm:t>
    </dgm:pt>
    <dgm:pt modelId="{944115F3-FB5E-40E6-ADEA-8CCABA3960E4}" type="parTrans" cxnId="{1E39438B-FDEC-4846-856E-8BE40096AD91}">
      <dgm:prSet/>
      <dgm:spPr/>
      <dgm:t>
        <a:bodyPr/>
        <a:lstStyle/>
        <a:p>
          <a:endParaRPr lang="en-US"/>
        </a:p>
      </dgm:t>
    </dgm:pt>
    <dgm:pt modelId="{5BC74559-238F-4095-A733-D2A2A3146A0A}" type="sibTrans" cxnId="{1E39438B-FDEC-4846-856E-8BE40096AD91}">
      <dgm:prSet/>
      <dgm:spPr/>
      <dgm:t>
        <a:bodyPr/>
        <a:lstStyle/>
        <a:p>
          <a:endParaRPr lang="en-US"/>
        </a:p>
      </dgm:t>
    </dgm:pt>
    <dgm:pt modelId="{B85082A5-461C-4F87-9AD5-6AD12E33F85D}">
      <dgm:prSet phldrT="[Text]"/>
      <dgm:spPr>
        <a:solidFill>
          <a:srgbClr val="824A1C"/>
        </a:solidFill>
      </dgm:spPr>
      <dgm:t>
        <a:bodyPr/>
        <a:lstStyle/>
        <a:p>
          <a:r>
            <a:rPr lang="en-US" dirty="0" smtClean="0"/>
            <a:t>A sense of efficacy</a:t>
          </a:r>
          <a:endParaRPr lang="en-US" dirty="0"/>
        </a:p>
      </dgm:t>
    </dgm:pt>
    <dgm:pt modelId="{762BBF72-7967-4404-A48B-F05856C5A2C6}" type="parTrans" cxnId="{84F0E54A-E52C-42BA-8D14-9DF85E923510}">
      <dgm:prSet/>
      <dgm:spPr/>
      <dgm:t>
        <a:bodyPr/>
        <a:lstStyle/>
        <a:p>
          <a:endParaRPr lang="en-US"/>
        </a:p>
      </dgm:t>
    </dgm:pt>
    <dgm:pt modelId="{7F61D785-1411-4852-BED3-FE1F29643CF7}" type="sibTrans" cxnId="{84F0E54A-E52C-42BA-8D14-9DF85E923510}">
      <dgm:prSet/>
      <dgm:spPr/>
      <dgm:t>
        <a:bodyPr/>
        <a:lstStyle/>
        <a:p>
          <a:endParaRPr lang="en-US"/>
        </a:p>
      </dgm:t>
    </dgm:pt>
    <dgm:pt modelId="{8D2AB1FE-CDB9-4D6A-A559-DA9136778B8F}" type="pres">
      <dgm:prSet presAssocID="{AC0AF0AF-FA25-42E7-AF61-7B688F5608BF}" presName="cycle" presStyleCnt="0">
        <dgm:presLayoutVars>
          <dgm:chMax val="1"/>
          <dgm:dir/>
          <dgm:animLvl val="ctr"/>
          <dgm:resizeHandles val="exact"/>
        </dgm:presLayoutVars>
      </dgm:prSet>
      <dgm:spPr/>
      <dgm:t>
        <a:bodyPr/>
        <a:lstStyle/>
        <a:p>
          <a:endParaRPr lang="en-US"/>
        </a:p>
      </dgm:t>
    </dgm:pt>
    <dgm:pt modelId="{DA0AED8C-BCF5-4BD8-AB17-0B2455C3C73A}" type="pres">
      <dgm:prSet presAssocID="{96ED88EB-2C86-4D01-8F4F-164AE318355C}" presName="centerShape" presStyleLbl="node0" presStyleIdx="0" presStyleCnt="1" custScaleX="123405" custScaleY="107796"/>
      <dgm:spPr/>
      <dgm:t>
        <a:bodyPr/>
        <a:lstStyle/>
        <a:p>
          <a:endParaRPr lang="en-US"/>
        </a:p>
      </dgm:t>
    </dgm:pt>
    <dgm:pt modelId="{CEDCE612-E81C-4E34-BDA4-3D23F73DC6ED}" type="pres">
      <dgm:prSet presAssocID="{241B7076-8578-470B-9806-177E6D703240}" presName="parTrans" presStyleLbl="bgSibTrans2D1" presStyleIdx="0" presStyleCnt="3"/>
      <dgm:spPr/>
      <dgm:t>
        <a:bodyPr/>
        <a:lstStyle/>
        <a:p>
          <a:endParaRPr lang="en-US"/>
        </a:p>
      </dgm:t>
    </dgm:pt>
    <dgm:pt modelId="{242D2326-D09A-4DCB-B347-77BB1A9065EB}" type="pres">
      <dgm:prSet presAssocID="{0E0CB777-2A7D-4E47-8815-2C15F3405DCD}" presName="node" presStyleLbl="node1" presStyleIdx="0" presStyleCnt="3">
        <dgm:presLayoutVars>
          <dgm:bulletEnabled val="1"/>
        </dgm:presLayoutVars>
      </dgm:prSet>
      <dgm:spPr/>
      <dgm:t>
        <a:bodyPr/>
        <a:lstStyle/>
        <a:p>
          <a:endParaRPr lang="en-US"/>
        </a:p>
      </dgm:t>
    </dgm:pt>
    <dgm:pt modelId="{5A8F8AAE-3AF4-489A-AD06-CE918AB2368D}" type="pres">
      <dgm:prSet presAssocID="{944115F3-FB5E-40E6-ADEA-8CCABA3960E4}" presName="parTrans" presStyleLbl="bgSibTrans2D1" presStyleIdx="1" presStyleCnt="3"/>
      <dgm:spPr/>
      <dgm:t>
        <a:bodyPr/>
        <a:lstStyle/>
        <a:p>
          <a:endParaRPr lang="en-US"/>
        </a:p>
      </dgm:t>
    </dgm:pt>
    <dgm:pt modelId="{2F65D0A0-2814-4F53-B0D1-37DACAABB149}" type="pres">
      <dgm:prSet presAssocID="{4C73399B-9DD9-4886-8662-12B1E4C0FD18}" presName="node" presStyleLbl="node1" presStyleIdx="1" presStyleCnt="3">
        <dgm:presLayoutVars>
          <dgm:bulletEnabled val="1"/>
        </dgm:presLayoutVars>
      </dgm:prSet>
      <dgm:spPr/>
      <dgm:t>
        <a:bodyPr/>
        <a:lstStyle/>
        <a:p>
          <a:endParaRPr lang="en-US"/>
        </a:p>
      </dgm:t>
    </dgm:pt>
    <dgm:pt modelId="{FF6AA17B-E2B6-442B-9392-B62295EAE353}" type="pres">
      <dgm:prSet presAssocID="{762BBF72-7967-4404-A48B-F05856C5A2C6}" presName="parTrans" presStyleLbl="bgSibTrans2D1" presStyleIdx="2" presStyleCnt="3"/>
      <dgm:spPr/>
      <dgm:t>
        <a:bodyPr/>
        <a:lstStyle/>
        <a:p>
          <a:endParaRPr lang="en-US"/>
        </a:p>
      </dgm:t>
    </dgm:pt>
    <dgm:pt modelId="{55DED534-DA6A-4AE4-9B73-8833B82946BD}" type="pres">
      <dgm:prSet presAssocID="{B85082A5-461C-4F87-9AD5-6AD12E33F85D}" presName="node" presStyleLbl="node1" presStyleIdx="2" presStyleCnt="3">
        <dgm:presLayoutVars>
          <dgm:bulletEnabled val="1"/>
        </dgm:presLayoutVars>
      </dgm:prSet>
      <dgm:spPr/>
      <dgm:t>
        <a:bodyPr/>
        <a:lstStyle/>
        <a:p>
          <a:endParaRPr lang="en-US"/>
        </a:p>
      </dgm:t>
    </dgm:pt>
  </dgm:ptLst>
  <dgm:cxnLst>
    <dgm:cxn modelId="{84F0E54A-E52C-42BA-8D14-9DF85E923510}" srcId="{96ED88EB-2C86-4D01-8F4F-164AE318355C}" destId="{B85082A5-461C-4F87-9AD5-6AD12E33F85D}" srcOrd="2" destOrd="0" parTransId="{762BBF72-7967-4404-A48B-F05856C5A2C6}" sibTransId="{7F61D785-1411-4852-BED3-FE1F29643CF7}"/>
    <dgm:cxn modelId="{4159B449-E8CF-443A-B12C-83474320A19A}" type="presOf" srcId="{0E0CB777-2A7D-4E47-8815-2C15F3405DCD}" destId="{242D2326-D09A-4DCB-B347-77BB1A9065EB}" srcOrd="0" destOrd="0" presId="urn:microsoft.com/office/officeart/2005/8/layout/radial4"/>
    <dgm:cxn modelId="{2FBE2458-D217-4076-8F21-3F2D1185DCA2}" type="presOf" srcId="{96ED88EB-2C86-4D01-8F4F-164AE318355C}" destId="{DA0AED8C-BCF5-4BD8-AB17-0B2455C3C73A}" srcOrd="0" destOrd="0" presId="urn:microsoft.com/office/officeart/2005/8/layout/radial4"/>
    <dgm:cxn modelId="{4838D1D0-2144-4B00-82D9-7784B2F440E8}" type="presOf" srcId="{944115F3-FB5E-40E6-ADEA-8CCABA3960E4}" destId="{5A8F8AAE-3AF4-489A-AD06-CE918AB2368D}" srcOrd="0" destOrd="0" presId="urn:microsoft.com/office/officeart/2005/8/layout/radial4"/>
    <dgm:cxn modelId="{1E39438B-FDEC-4846-856E-8BE40096AD91}" srcId="{96ED88EB-2C86-4D01-8F4F-164AE318355C}" destId="{4C73399B-9DD9-4886-8662-12B1E4C0FD18}" srcOrd="1" destOrd="0" parTransId="{944115F3-FB5E-40E6-ADEA-8CCABA3960E4}" sibTransId="{5BC74559-238F-4095-A733-D2A2A3146A0A}"/>
    <dgm:cxn modelId="{DFDE6C4A-3809-4BC0-ABC5-23D403D4A299}" type="presOf" srcId="{AC0AF0AF-FA25-42E7-AF61-7B688F5608BF}" destId="{8D2AB1FE-CDB9-4D6A-A559-DA9136778B8F}" srcOrd="0" destOrd="0" presId="urn:microsoft.com/office/officeart/2005/8/layout/radial4"/>
    <dgm:cxn modelId="{DF7A7409-A6FD-40C2-8991-3C3653EC9696}" srcId="{AC0AF0AF-FA25-42E7-AF61-7B688F5608BF}" destId="{96ED88EB-2C86-4D01-8F4F-164AE318355C}" srcOrd="0" destOrd="0" parTransId="{7FCFD9BA-3526-48FD-979E-4AAFFD11CA54}" sibTransId="{F2F390D0-CF4D-4043-B8A0-B6914BAE5D2B}"/>
    <dgm:cxn modelId="{94EF44AE-D5B8-4385-8A40-8DD2BA7332F7}" type="presOf" srcId="{241B7076-8578-470B-9806-177E6D703240}" destId="{CEDCE612-E81C-4E34-BDA4-3D23F73DC6ED}" srcOrd="0" destOrd="0" presId="urn:microsoft.com/office/officeart/2005/8/layout/radial4"/>
    <dgm:cxn modelId="{83962BD2-AE09-431D-ADF6-25EDE23DAFF1}" type="presOf" srcId="{4C73399B-9DD9-4886-8662-12B1E4C0FD18}" destId="{2F65D0A0-2814-4F53-B0D1-37DACAABB149}" srcOrd="0" destOrd="0" presId="urn:microsoft.com/office/officeart/2005/8/layout/radial4"/>
    <dgm:cxn modelId="{0318906C-8AE9-4EAF-BBB9-4F8B2FB4ED2F}" type="presOf" srcId="{B85082A5-461C-4F87-9AD5-6AD12E33F85D}" destId="{55DED534-DA6A-4AE4-9B73-8833B82946BD}" srcOrd="0" destOrd="0" presId="urn:microsoft.com/office/officeart/2005/8/layout/radial4"/>
    <dgm:cxn modelId="{09FA5BC3-3CD2-4D86-882A-B78E926A2DD7}" srcId="{96ED88EB-2C86-4D01-8F4F-164AE318355C}" destId="{0E0CB777-2A7D-4E47-8815-2C15F3405DCD}" srcOrd="0" destOrd="0" parTransId="{241B7076-8578-470B-9806-177E6D703240}" sibTransId="{ED9EB6CF-3BAD-487D-895E-B2E327932406}"/>
    <dgm:cxn modelId="{AB01E999-3AA0-400A-B4E3-F14D57A8CDD9}" type="presOf" srcId="{762BBF72-7967-4404-A48B-F05856C5A2C6}" destId="{FF6AA17B-E2B6-442B-9392-B62295EAE353}" srcOrd="0" destOrd="0" presId="urn:microsoft.com/office/officeart/2005/8/layout/radial4"/>
    <dgm:cxn modelId="{32E2B560-BCCA-4BC5-9B35-7E296E66729A}" type="presParOf" srcId="{8D2AB1FE-CDB9-4D6A-A559-DA9136778B8F}" destId="{DA0AED8C-BCF5-4BD8-AB17-0B2455C3C73A}" srcOrd="0" destOrd="0" presId="urn:microsoft.com/office/officeart/2005/8/layout/radial4"/>
    <dgm:cxn modelId="{FA6AD7C6-24F3-42EE-B7DA-5FBE7F1817D9}" type="presParOf" srcId="{8D2AB1FE-CDB9-4D6A-A559-DA9136778B8F}" destId="{CEDCE612-E81C-4E34-BDA4-3D23F73DC6ED}" srcOrd="1" destOrd="0" presId="urn:microsoft.com/office/officeart/2005/8/layout/radial4"/>
    <dgm:cxn modelId="{C4D6D03A-3A31-457F-824C-5A7169F96B5A}" type="presParOf" srcId="{8D2AB1FE-CDB9-4D6A-A559-DA9136778B8F}" destId="{242D2326-D09A-4DCB-B347-77BB1A9065EB}" srcOrd="2" destOrd="0" presId="urn:microsoft.com/office/officeart/2005/8/layout/radial4"/>
    <dgm:cxn modelId="{442B1561-6467-46FA-B52A-54C9E9E6547B}" type="presParOf" srcId="{8D2AB1FE-CDB9-4D6A-A559-DA9136778B8F}" destId="{5A8F8AAE-3AF4-489A-AD06-CE918AB2368D}" srcOrd="3" destOrd="0" presId="urn:microsoft.com/office/officeart/2005/8/layout/radial4"/>
    <dgm:cxn modelId="{1242F5CC-A325-497F-853D-C305B662E99A}" type="presParOf" srcId="{8D2AB1FE-CDB9-4D6A-A559-DA9136778B8F}" destId="{2F65D0A0-2814-4F53-B0D1-37DACAABB149}" srcOrd="4" destOrd="0" presId="urn:microsoft.com/office/officeart/2005/8/layout/radial4"/>
    <dgm:cxn modelId="{09E4134D-4D4B-42F9-9327-51B1253F4AF7}" type="presParOf" srcId="{8D2AB1FE-CDB9-4D6A-A559-DA9136778B8F}" destId="{FF6AA17B-E2B6-442B-9392-B62295EAE353}" srcOrd="5" destOrd="0" presId="urn:microsoft.com/office/officeart/2005/8/layout/radial4"/>
    <dgm:cxn modelId="{42D5C6C3-FC8C-4F26-B620-779D6D7C93F1}" type="presParOf" srcId="{8D2AB1FE-CDB9-4D6A-A559-DA9136778B8F}" destId="{55DED534-DA6A-4AE4-9B73-8833B82946BD}"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D09277-8A51-46CA-8233-E52BDEEBA442}" type="doc">
      <dgm:prSet loTypeId="urn:microsoft.com/office/officeart/2005/8/layout/pyramid2" loCatId="list" qsTypeId="urn:microsoft.com/office/officeart/2005/8/quickstyle/simple1" qsCatId="simple" csTypeId="urn:microsoft.com/office/officeart/2005/8/colors/accent1_2" csCatId="accent1" phldr="1"/>
      <dgm:spPr/>
    </dgm:pt>
    <dgm:pt modelId="{5550AA20-B838-462C-88DA-B526EA1D9012}">
      <dgm:prSet phldrT="[Text]"/>
      <dgm:spPr>
        <a:ln>
          <a:solidFill>
            <a:srgbClr val="FF9933"/>
          </a:solidFill>
        </a:ln>
      </dgm:spPr>
      <dgm:t>
        <a:bodyPr/>
        <a:lstStyle/>
        <a:p>
          <a:r>
            <a:rPr lang="en-US" dirty="0" smtClean="0"/>
            <a:t>Workplace</a:t>
          </a:r>
          <a:endParaRPr lang="en-US" dirty="0"/>
        </a:p>
      </dgm:t>
    </dgm:pt>
    <dgm:pt modelId="{7B889C6E-9527-4B30-A640-5E3D9BB767A3}" type="parTrans" cxnId="{82A9CA9D-855C-48ED-A6F6-DCA010DC6CDA}">
      <dgm:prSet/>
      <dgm:spPr/>
      <dgm:t>
        <a:bodyPr/>
        <a:lstStyle/>
        <a:p>
          <a:endParaRPr lang="en-US"/>
        </a:p>
      </dgm:t>
    </dgm:pt>
    <dgm:pt modelId="{28B379D1-B6A8-4E68-8707-294640968045}" type="sibTrans" cxnId="{82A9CA9D-855C-48ED-A6F6-DCA010DC6CDA}">
      <dgm:prSet/>
      <dgm:spPr/>
      <dgm:t>
        <a:bodyPr/>
        <a:lstStyle/>
        <a:p>
          <a:endParaRPr lang="en-US"/>
        </a:p>
      </dgm:t>
    </dgm:pt>
    <dgm:pt modelId="{09B6E134-8B5B-48C1-BFB2-AF181B2C9A5A}">
      <dgm:prSet phldrT="[Text]"/>
      <dgm:spPr>
        <a:ln>
          <a:solidFill>
            <a:srgbClr val="FF9933"/>
          </a:solidFill>
        </a:ln>
      </dgm:spPr>
      <dgm:t>
        <a:bodyPr/>
        <a:lstStyle/>
        <a:p>
          <a:r>
            <a:rPr lang="en-US" dirty="0" smtClean="0"/>
            <a:t>Home</a:t>
          </a:r>
          <a:endParaRPr lang="en-US" dirty="0"/>
        </a:p>
      </dgm:t>
    </dgm:pt>
    <dgm:pt modelId="{498D6A11-F00E-455E-937F-44DD03DE946E}" type="parTrans" cxnId="{0C1B686C-4B1F-4B31-88B9-32EABF657308}">
      <dgm:prSet/>
      <dgm:spPr/>
      <dgm:t>
        <a:bodyPr/>
        <a:lstStyle/>
        <a:p>
          <a:endParaRPr lang="en-US"/>
        </a:p>
      </dgm:t>
    </dgm:pt>
    <dgm:pt modelId="{F86CB501-8C79-4E95-8AA9-B7FC51D9CC37}" type="sibTrans" cxnId="{0C1B686C-4B1F-4B31-88B9-32EABF657308}">
      <dgm:prSet/>
      <dgm:spPr/>
      <dgm:t>
        <a:bodyPr/>
        <a:lstStyle/>
        <a:p>
          <a:endParaRPr lang="en-US"/>
        </a:p>
      </dgm:t>
    </dgm:pt>
    <dgm:pt modelId="{2D6E3066-63A5-44D2-946F-2CCFC64B7905}">
      <dgm:prSet phldrT="[Text]"/>
      <dgm:spPr>
        <a:ln>
          <a:solidFill>
            <a:srgbClr val="FF9933"/>
          </a:solidFill>
        </a:ln>
      </dgm:spPr>
      <dgm:t>
        <a:bodyPr/>
        <a:lstStyle/>
        <a:p>
          <a:r>
            <a:rPr lang="en-US" dirty="0" smtClean="0"/>
            <a:t>Self-care</a:t>
          </a:r>
          <a:endParaRPr lang="en-US" dirty="0"/>
        </a:p>
      </dgm:t>
    </dgm:pt>
    <dgm:pt modelId="{ED911559-C53D-4935-AF31-8540538AB28F}" type="parTrans" cxnId="{0EA306B3-C86C-429E-9254-4AD39364223C}">
      <dgm:prSet/>
      <dgm:spPr/>
      <dgm:t>
        <a:bodyPr/>
        <a:lstStyle/>
        <a:p>
          <a:endParaRPr lang="en-US"/>
        </a:p>
      </dgm:t>
    </dgm:pt>
    <dgm:pt modelId="{9661CFE4-7A90-44D1-ACEA-0BFAEF381D4D}" type="sibTrans" cxnId="{0EA306B3-C86C-429E-9254-4AD39364223C}">
      <dgm:prSet/>
      <dgm:spPr/>
      <dgm:t>
        <a:bodyPr/>
        <a:lstStyle/>
        <a:p>
          <a:endParaRPr lang="en-US"/>
        </a:p>
      </dgm:t>
    </dgm:pt>
    <dgm:pt modelId="{FF866289-B66C-4F4A-87AF-3B7E1A66C7ED}" type="pres">
      <dgm:prSet presAssocID="{1FD09277-8A51-46CA-8233-E52BDEEBA442}" presName="compositeShape" presStyleCnt="0">
        <dgm:presLayoutVars>
          <dgm:dir/>
          <dgm:resizeHandles/>
        </dgm:presLayoutVars>
      </dgm:prSet>
      <dgm:spPr/>
    </dgm:pt>
    <dgm:pt modelId="{F407FADB-51D2-405D-8E9A-F1BB19D9308F}" type="pres">
      <dgm:prSet presAssocID="{1FD09277-8A51-46CA-8233-E52BDEEBA442}" presName="pyramid" presStyleLbl="node1" presStyleIdx="0" presStyleCnt="1" custLinFactNeighborX="756" custLinFactNeighborY="0"/>
      <dgm:spPr>
        <a:solidFill>
          <a:srgbClr val="CC6600"/>
        </a:solidFill>
      </dgm:spPr>
    </dgm:pt>
    <dgm:pt modelId="{F316B549-78D1-43F1-8583-59B9FE169753}" type="pres">
      <dgm:prSet presAssocID="{1FD09277-8A51-46CA-8233-E52BDEEBA442}" presName="theList" presStyleCnt="0"/>
      <dgm:spPr/>
    </dgm:pt>
    <dgm:pt modelId="{3977054F-B347-4F10-9885-66A690C6D337}" type="pres">
      <dgm:prSet presAssocID="{5550AA20-B838-462C-88DA-B526EA1D9012}" presName="aNode" presStyleLbl="fgAcc1" presStyleIdx="0" presStyleCnt="3">
        <dgm:presLayoutVars>
          <dgm:bulletEnabled val="1"/>
        </dgm:presLayoutVars>
      </dgm:prSet>
      <dgm:spPr/>
      <dgm:t>
        <a:bodyPr/>
        <a:lstStyle/>
        <a:p>
          <a:endParaRPr lang="en-US"/>
        </a:p>
      </dgm:t>
    </dgm:pt>
    <dgm:pt modelId="{1D51E354-5355-4D9A-BF0B-66C3E38C5E9C}" type="pres">
      <dgm:prSet presAssocID="{5550AA20-B838-462C-88DA-B526EA1D9012}" presName="aSpace" presStyleCnt="0"/>
      <dgm:spPr/>
    </dgm:pt>
    <dgm:pt modelId="{F25656A0-4A04-4E18-A8E7-6C56808163B2}" type="pres">
      <dgm:prSet presAssocID="{09B6E134-8B5B-48C1-BFB2-AF181B2C9A5A}" presName="aNode" presStyleLbl="fgAcc1" presStyleIdx="1" presStyleCnt="3">
        <dgm:presLayoutVars>
          <dgm:bulletEnabled val="1"/>
        </dgm:presLayoutVars>
      </dgm:prSet>
      <dgm:spPr/>
      <dgm:t>
        <a:bodyPr/>
        <a:lstStyle/>
        <a:p>
          <a:endParaRPr lang="en-US"/>
        </a:p>
      </dgm:t>
    </dgm:pt>
    <dgm:pt modelId="{0D5EDB7F-8EAD-4944-A94E-12706DBEBF66}" type="pres">
      <dgm:prSet presAssocID="{09B6E134-8B5B-48C1-BFB2-AF181B2C9A5A}" presName="aSpace" presStyleCnt="0"/>
      <dgm:spPr/>
    </dgm:pt>
    <dgm:pt modelId="{0DBB617D-91F1-40C2-B71F-DB4BB2C73E51}" type="pres">
      <dgm:prSet presAssocID="{2D6E3066-63A5-44D2-946F-2CCFC64B7905}" presName="aNode" presStyleLbl="fgAcc1" presStyleIdx="2" presStyleCnt="3">
        <dgm:presLayoutVars>
          <dgm:bulletEnabled val="1"/>
        </dgm:presLayoutVars>
      </dgm:prSet>
      <dgm:spPr/>
      <dgm:t>
        <a:bodyPr/>
        <a:lstStyle/>
        <a:p>
          <a:endParaRPr lang="en-US"/>
        </a:p>
      </dgm:t>
    </dgm:pt>
    <dgm:pt modelId="{AB615206-9676-43B4-A43E-4A77A194C11D}" type="pres">
      <dgm:prSet presAssocID="{2D6E3066-63A5-44D2-946F-2CCFC64B7905}" presName="aSpace" presStyleCnt="0"/>
      <dgm:spPr/>
    </dgm:pt>
  </dgm:ptLst>
  <dgm:cxnLst>
    <dgm:cxn modelId="{76D52C69-F63C-435A-9767-F7F4B650994D}" type="presOf" srcId="{09B6E134-8B5B-48C1-BFB2-AF181B2C9A5A}" destId="{F25656A0-4A04-4E18-A8E7-6C56808163B2}" srcOrd="0" destOrd="0" presId="urn:microsoft.com/office/officeart/2005/8/layout/pyramid2"/>
    <dgm:cxn modelId="{3F74A933-8A6B-4500-BEFF-1BF8A02E5887}" type="presOf" srcId="{2D6E3066-63A5-44D2-946F-2CCFC64B7905}" destId="{0DBB617D-91F1-40C2-B71F-DB4BB2C73E51}" srcOrd="0" destOrd="0" presId="urn:microsoft.com/office/officeart/2005/8/layout/pyramid2"/>
    <dgm:cxn modelId="{0EA306B3-C86C-429E-9254-4AD39364223C}" srcId="{1FD09277-8A51-46CA-8233-E52BDEEBA442}" destId="{2D6E3066-63A5-44D2-946F-2CCFC64B7905}" srcOrd="2" destOrd="0" parTransId="{ED911559-C53D-4935-AF31-8540538AB28F}" sibTransId="{9661CFE4-7A90-44D1-ACEA-0BFAEF381D4D}"/>
    <dgm:cxn modelId="{0C1B686C-4B1F-4B31-88B9-32EABF657308}" srcId="{1FD09277-8A51-46CA-8233-E52BDEEBA442}" destId="{09B6E134-8B5B-48C1-BFB2-AF181B2C9A5A}" srcOrd="1" destOrd="0" parTransId="{498D6A11-F00E-455E-937F-44DD03DE946E}" sibTransId="{F86CB501-8C79-4E95-8AA9-B7FC51D9CC37}"/>
    <dgm:cxn modelId="{9EAD329B-1E9F-4E4B-8733-98E8D3BC8EF0}" type="presOf" srcId="{1FD09277-8A51-46CA-8233-E52BDEEBA442}" destId="{FF866289-B66C-4F4A-87AF-3B7E1A66C7ED}" srcOrd="0" destOrd="0" presId="urn:microsoft.com/office/officeart/2005/8/layout/pyramid2"/>
    <dgm:cxn modelId="{725B269B-6A3B-4FC8-BB65-8FD3E956662A}" type="presOf" srcId="{5550AA20-B838-462C-88DA-B526EA1D9012}" destId="{3977054F-B347-4F10-9885-66A690C6D337}" srcOrd="0" destOrd="0" presId="urn:microsoft.com/office/officeart/2005/8/layout/pyramid2"/>
    <dgm:cxn modelId="{82A9CA9D-855C-48ED-A6F6-DCA010DC6CDA}" srcId="{1FD09277-8A51-46CA-8233-E52BDEEBA442}" destId="{5550AA20-B838-462C-88DA-B526EA1D9012}" srcOrd="0" destOrd="0" parTransId="{7B889C6E-9527-4B30-A640-5E3D9BB767A3}" sibTransId="{28B379D1-B6A8-4E68-8707-294640968045}"/>
    <dgm:cxn modelId="{3A0B2A03-8F0F-41A8-8E3C-4FCDAEB33566}" type="presParOf" srcId="{FF866289-B66C-4F4A-87AF-3B7E1A66C7ED}" destId="{F407FADB-51D2-405D-8E9A-F1BB19D9308F}" srcOrd="0" destOrd="0" presId="urn:microsoft.com/office/officeart/2005/8/layout/pyramid2"/>
    <dgm:cxn modelId="{A2C345B3-6638-4D35-B781-F83DA968F3B5}" type="presParOf" srcId="{FF866289-B66C-4F4A-87AF-3B7E1A66C7ED}" destId="{F316B549-78D1-43F1-8583-59B9FE169753}" srcOrd="1" destOrd="0" presId="urn:microsoft.com/office/officeart/2005/8/layout/pyramid2"/>
    <dgm:cxn modelId="{7CE53DAE-1DE4-4CCA-85A7-A68407D8A1D1}" type="presParOf" srcId="{F316B549-78D1-43F1-8583-59B9FE169753}" destId="{3977054F-B347-4F10-9885-66A690C6D337}" srcOrd="0" destOrd="0" presId="urn:microsoft.com/office/officeart/2005/8/layout/pyramid2"/>
    <dgm:cxn modelId="{8715D3B8-3DEF-4898-B519-600E5702B3DD}" type="presParOf" srcId="{F316B549-78D1-43F1-8583-59B9FE169753}" destId="{1D51E354-5355-4D9A-BF0B-66C3E38C5E9C}" srcOrd="1" destOrd="0" presId="urn:microsoft.com/office/officeart/2005/8/layout/pyramid2"/>
    <dgm:cxn modelId="{F2DC9EAD-FCC2-419B-9A3B-201B4D2BBC2B}" type="presParOf" srcId="{F316B549-78D1-43F1-8583-59B9FE169753}" destId="{F25656A0-4A04-4E18-A8E7-6C56808163B2}" srcOrd="2" destOrd="0" presId="urn:microsoft.com/office/officeart/2005/8/layout/pyramid2"/>
    <dgm:cxn modelId="{9757E9E4-AB6F-4218-A268-7040C222EAD0}" type="presParOf" srcId="{F316B549-78D1-43F1-8583-59B9FE169753}" destId="{0D5EDB7F-8EAD-4944-A94E-12706DBEBF66}" srcOrd="3" destOrd="0" presId="urn:microsoft.com/office/officeart/2005/8/layout/pyramid2"/>
    <dgm:cxn modelId="{2C248B9F-EF4A-4E02-A356-0D65FB2C7912}" type="presParOf" srcId="{F316B549-78D1-43F1-8583-59B9FE169753}" destId="{0DBB617D-91F1-40C2-B71F-DB4BB2C73E51}" srcOrd="4" destOrd="0" presId="urn:microsoft.com/office/officeart/2005/8/layout/pyramid2"/>
    <dgm:cxn modelId="{7532AE72-0EB2-4D36-8F2F-4459E30A5F40}" type="presParOf" srcId="{F316B549-78D1-43F1-8583-59B9FE169753}" destId="{AB615206-9676-43B4-A43E-4A77A194C11D}"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C1D4A-D1F0-4239-B4A6-6189136A2905}"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D5891-4B8A-433C-A9B8-ECC1B3B0D659}" type="slidenum">
              <a:rPr lang="en-US" smtClean="0"/>
              <a:t>‹#›</a:t>
            </a:fld>
            <a:endParaRPr lang="en-US"/>
          </a:p>
        </p:txBody>
      </p:sp>
    </p:spTree>
    <p:extLst>
      <p:ext uri="{BB962C8B-B14F-4D97-AF65-F5344CB8AC3E}">
        <p14:creationId xmlns:p14="http://schemas.microsoft.com/office/powerpoint/2010/main" val="1446201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to read the notes for each slide! They</a:t>
            </a:r>
            <a:r>
              <a:rPr lang="en-US" baseline="0" dirty="0" smtClean="0"/>
              <a:t> will go into more detail. </a:t>
            </a:r>
            <a:endParaRPr lang="en-US" dirty="0"/>
          </a:p>
        </p:txBody>
      </p:sp>
      <p:sp>
        <p:nvSpPr>
          <p:cNvPr id="4" name="Slide Number Placeholder 3"/>
          <p:cNvSpPr>
            <a:spLocks noGrp="1"/>
          </p:cNvSpPr>
          <p:nvPr>
            <p:ph type="sldNum" sz="quarter" idx="10"/>
          </p:nvPr>
        </p:nvSpPr>
        <p:spPr/>
        <p:txBody>
          <a:bodyPr/>
          <a:lstStyle/>
          <a:p>
            <a:fld id="{E79D5891-4B8A-433C-A9B8-ECC1B3B0D659}" type="slidenum">
              <a:rPr lang="en-US" smtClean="0"/>
              <a:t>1</a:t>
            </a:fld>
            <a:endParaRPr lang="en-US"/>
          </a:p>
        </p:txBody>
      </p:sp>
    </p:spTree>
    <p:extLst>
      <p:ext uri="{BB962C8B-B14F-4D97-AF65-F5344CB8AC3E}">
        <p14:creationId xmlns:p14="http://schemas.microsoft.com/office/powerpoint/2010/main" val="904364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Burnout has been frequently associated with various forms of negative reactions and job withdrawal, including job dissatisfaction, low organizational commitment, absenteeism, intention to leave the job, and turnover. For example, cynicism has been found to be the pivotal aspect of burnout to predict turnover, and burnout mediates the relationship between being bullied in the workplace and the intention to quit the job. On the other hand, for people who stay on the job, burnout leads to lower productivity and impaired quality of work. As burnout diminishes opportunities for positive experiences at work, it is associated with decreased job satisfaction and a reduced commitment to the job or the organization.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9D5891-4B8A-433C-A9B8-ECC1B3B0D659}" type="slidenum">
              <a:rPr lang="en-US" smtClean="0"/>
              <a:t>11</a:t>
            </a:fld>
            <a:endParaRPr lang="en-US"/>
          </a:p>
        </p:txBody>
      </p:sp>
    </p:spTree>
    <p:extLst>
      <p:ext uri="{BB962C8B-B14F-4D97-AF65-F5344CB8AC3E}">
        <p14:creationId xmlns:p14="http://schemas.microsoft.com/office/powerpoint/2010/main" val="1573983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People who are experiencing burnout can have a negative impact on their colleagues, both by causing greater personal conflict and by disrupting job tasks. Thus, burnout can be “contagious” and perpetuate itself through social interactions on the job. </a:t>
            </a:r>
          </a:p>
          <a:p>
            <a:endParaRPr lang="en-US" dirty="0"/>
          </a:p>
        </p:txBody>
      </p:sp>
      <p:sp>
        <p:nvSpPr>
          <p:cNvPr id="4" name="Slide Number Placeholder 3"/>
          <p:cNvSpPr>
            <a:spLocks noGrp="1"/>
          </p:cNvSpPr>
          <p:nvPr>
            <p:ph type="sldNum" sz="quarter" idx="10"/>
          </p:nvPr>
        </p:nvSpPr>
        <p:spPr/>
        <p:txBody>
          <a:bodyPr/>
          <a:lstStyle/>
          <a:p>
            <a:fld id="{E79D5891-4B8A-433C-A9B8-ECC1B3B0D659}" type="slidenum">
              <a:rPr lang="en-US" smtClean="0"/>
              <a:t>12</a:t>
            </a:fld>
            <a:endParaRPr lang="en-US"/>
          </a:p>
        </p:txBody>
      </p:sp>
    </p:spTree>
    <p:extLst>
      <p:ext uri="{BB962C8B-B14F-4D97-AF65-F5344CB8AC3E}">
        <p14:creationId xmlns:p14="http://schemas.microsoft.com/office/powerpoint/2010/main" val="2717659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ten‐year longitudinal study of industrial workers found burnout to predict subsequent hospital admissions for cardiovascular problems.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Another study found that an increase in burnout reflected an increase in risk for hospital admission for mental health problems, as well as an increase in risk for hospital admissions for cardiovascular problems.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also other studies that have provided a more detailed examination of the link between burnout and cardiovascular disease.</a:t>
            </a:r>
            <a:endParaRPr lang="en-US" dirty="0"/>
          </a:p>
        </p:txBody>
      </p:sp>
      <p:sp>
        <p:nvSpPr>
          <p:cNvPr id="4" name="Slide Number Placeholder 3"/>
          <p:cNvSpPr>
            <a:spLocks noGrp="1"/>
          </p:cNvSpPr>
          <p:nvPr>
            <p:ph type="sldNum" sz="quarter" idx="10"/>
          </p:nvPr>
        </p:nvSpPr>
        <p:spPr/>
        <p:txBody>
          <a:bodyPr/>
          <a:lstStyle/>
          <a:p>
            <a:fld id="{E79D5891-4B8A-433C-A9B8-ECC1B3B0D659}" type="slidenum">
              <a:rPr lang="en-US" smtClean="0"/>
              <a:t>13</a:t>
            </a:fld>
            <a:endParaRPr lang="en-US"/>
          </a:p>
        </p:txBody>
      </p:sp>
    </p:spTree>
    <p:extLst>
      <p:ext uri="{BB962C8B-B14F-4D97-AF65-F5344CB8AC3E}">
        <p14:creationId xmlns:p14="http://schemas.microsoft.com/office/powerpoint/2010/main" val="3592179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it’s not all doom and gloom. There are a lot of professions who are aware of the problems occurring</a:t>
            </a:r>
            <a:r>
              <a:rPr lang="en-US" baseline="0" dirty="0" smtClean="0"/>
              <a:t> in the workplace today that can lead to burnout. So, now that we understand how burnout can occur and the factors that contribute to it, we’re going to try to overcome or avoid it. </a:t>
            </a:r>
            <a:endParaRPr lang="en-US" dirty="0"/>
          </a:p>
        </p:txBody>
      </p:sp>
      <p:sp>
        <p:nvSpPr>
          <p:cNvPr id="4" name="Slide Number Placeholder 3"/>
          <p:cNvSpPr>
            <a:spLocks noGrp="1"/>
          </p:cNvSpPr>
          <p:nvPr>
            <p:ph type="sldNum" sz="quarter" idx="10"/>
          </p:nvPr>
        </p:nvSpPr>
        <p:spPr/>
        <p:txBody>
          <a:bodyPr/>
          <a:lstStyle/>
          <a:p>
            <a:fld id="{E79D5891-4B8A-433C-A9B8-ECC1B3B0D659}" type="slidenum">
              <a:rPr lang="en-US" smtClean="0"/>
              <a:t>14</a:t>
            </a:fld>
            <a:endParaRPr lang="en-US"/>
          </a:p>
        </p:txBody>
      </p:sp>
    </p:spTree>
    <p:extLst>
      <p:ext uri="{BB962C8B-B14F-4D97-AF65-F5344CB8AC3E}">
        <p14:creationId xmlns:p14="http://schemas.microsoft.com/office/powerpoint/2010/main" val="855498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a:t>
            </a:r>
            <a:r>
              <a:rPr lang="en-US" baseline="0" dirty="0" smtClean="0"/>
              <a:t> mentioned the term disengagement a few times, and if you’ll remember that introductory slide, one study stated “</a:t>
            </a:r>
            <a:r>
              <a:rPr lang="en-US" sz="1200" dirty="0" smtClean="0"/>
              <a:t>As an individual </a:t>
            </a:r>
            <a:r>
              <a:rPr lang="en-US" sz="1200" b="1" dirty="0" smtClean="0">
                <a:solidFill>
                  <a:srgbClr val="C7691B"/>
                </a:solidFill>
              </a:rPr>
              <a:t>disengages</a:t>
            </a:r>
            <a:r>
              <a:rPr lang="en-US" sz="1200" dirty="0" smtClean="0"/>
              <a:t> from work, </a:t>
            </a:r>
            <a:r>
              <a:rPr lang="en-US" sz="1200" b="1" dirty="0" smtClean="0">
                <a:solidFill>
                  <a:srgbClr val="C7691B"/>
                </a:solidFill>
              </a:rPr>
              <a:t>job burnout </a:t>
            </a:r>
            <a:r>
              <a:rPr lang="en-US" sz="1200" dirty="0" smtClean="0"/>
              <a:t>is likely to occur.” </a:t>
            </a:r>
          </a:p>
          <a:p>
            <a:endParaRPr lang="en-US" sz="1200" dirty="0" smtClean="0"/>
          </a:p>
          <a:p>
            <a:r>
              <a:rPr lang="en-US" sz="1200" dirty="0" smtClean="0"/>
              <a:t>Since</a:t>
            </a:r>
            <a:r>
              <a:rPr lang="en-US" sz="1200" baseline="0" dirty="0" smtClean="0"/>
              <a:t> the opposite of disengagement is engagement, this concept will play a very important role in overcoming or avoiding burnout.</a:t>
            </a:r>
            <a:endParaRPr lang="en-US" dirty="0"/>
          </a:p>
        </p:txBody>
      </p:sp>
      <p:sp>
        <p:nvSpPr>
          <p:cNvPr id="4" name="Slide Number Placeholder 3"/>
          <p:cNvSpPr>
            <a:spLocks noGrp="1"/>
          </p:cNvSpPr>
          <p:nvPr>
            <p:ph type="sldNum" sz="quarter" idx="10"/>
          </p:nvPr>
        </p:nvSpPr>
        <p:spPr/>
        <p:txBody>
          <a:bodyPr/>
          <a:lstStyle/>
          <a:p>
            <a:fld id="{E79D5891-4B8A-433C-A9B8-ECC1B3B0D659}" type="slidenum">
              <a:rPr lang="en-US" smtClean="0"/>
              <a:t>15</a:t>
            </a:fld>
            <a:endParaRPr lang="en-US"/>
          </a:p>
        </p:txBody>
      </p:sp>
    </p:spTree>
    <p:extLst>
      <p:ext uri="{BB962C8B-B14F-4D97-AF65-F5344CB8AC3E}">
        <p14:creationId xmlns:p14="http://schemas.microsoft.com/office/powerpoint/2010/main" val="103566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solidFill>
                  <a:schemeClr val="tx1">
                    <a:lumMod val="65000"/>
                    <a:lumOff val="35000"/>
                  </a:schemeClr>
                </a:solidFill>
              </a:rPr>
              <a:t>- Maslach and Leiter, 2016 </a:t>
            </a:r>
          </a:p>
          <a:p>
            <a:endParaRPr lang="en-US" dirty="0"/>
          </a:p>
        </p:txBody>
      </p:sp>
      <p:sp>
        <p:nvSpPr>
          <p:cNvPr id="4" name="Slide Number Placeholder 3"/>
          <p:cNvSpPr>
            <a:spLocks noGrp="1"/>
          </p:cNvSpPr>
          <p:nvPr>
            <p:ph type="sldNum" sz="quarter" idx="10"/>
          </p:nvPr>
        </p:nvSpPr>
        <p:spPr/>
        <p:txBody>
          <a:bodyPr/>
          <a:lstStyle/>
          <a:p>
            <a:fld id="{E79D5891-4B8A-433C-A9B8-ECC1B3B0D659}" type="slidenum">
              <a:rPr lang="en-US" smtClean="0"/>
              <a:t>16</a:t>
            </a:fld>
            <a:endParaRPr lang="en-US"/>
          </a:p>
        </p:txBody>
      </p:sp>
    </p:spTree>
    <p:extLst>
      <p:ext uri="{BB962C8B-B14F-4D97-AF65-F5344CB8AC3E}">
        <p14:creationId xmlns:p14="http://schemas.microsoft.com/office/powerpoint/2010/main" val="2429018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a:t>
            </a:r>
            <a:r>
              <a:rPr lang="en-US" baseline="0" dirty="0" smtClean="0"/>
              <a:t> do we become more engaged? How do we organically form high energy, how do we stay involved, and where do we find that missing sense of value?</a:t>
            </a:r>
            <a:endParaRPr lang="en-US" dirty="0"/>
          </a:p>
        </p:txBody>
      </p:sp>
      <p:sp>
        <p:nvSpPr>
          <p:cNvPr id="4" name="Slide Number Placeholder 3"/>
          <p:cNvSpPr>
            <a:spLocks noGrp="1"/>
          </p:cNvSpPr>
          <p:nvPr>
            <p:ph type="sldNum" sz="quarter" idx="10"/>
          </p:nvPr>
        </p:nvSpPr>
        <p:spPr/>
        <p:txBody>
          <a:bodyPr/>
          <a:lstStyle/>
          <a:p>
            <a:fld id="{E79D5891-4B8A-433C-A9B8-ECC1B3B0D659}" type="slidenum">
              <a:rPr lang="en-US" smtClean="0"/>
              <a:t>17</a:t>
            </a:fld>
            <a:endParaRPr lang="en-US"/>
          </a:p>
        </p:txBody>
      </p:sp>
    </p:spTree>
    <p:extLst>
      <p:ext uri="{BB962C8B-B14F-4D97-AF65-F5344CB8AC3E}">
        <p14:creationId xmlns:p14="http://schemas.microsoft.com/office/powerpoint/2010/main" val="4269659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this handout (attached</a:t>
            </a:r>
            <a:r>
              <a:rPr lang="en-US" baseline="0" dirty="0" smtClean="0"/>
              <a:t> to the end of this presentation)</a:t>
            </a:r>
            <a:r>
              <a:rPr lang="en-US" dirty="0" smtClean="0"/>
              <a:t>, you’ll</a:t>
            </a:r>
            <a:r>
              <a:rPr lang="en-US" baseline="0" dirty="0" smtClean="0"/>
              <a:t> see the definition at the top, followed by three types of strategies that research shows can be really effective: workplace, home, and self-care. </a:t>
            </a:r>
            <a:endParaRPr lang="en-US" dirty="0"/>
          </a:p>
        </p:txBody>
      </p:sp>
      <p:sp>
        <p:nvSpPr>
          <p:cNvPr id="4" name="Slide Number Placeholder 3"/>
          <p:cNvSpPr>
            <a:spLocks noGrp="1"/>
          </p:cNvSpPr>
          <p:nvPr>
            <p:ph type="sldNum" sz="quarter" idx="10"/>
          </p:nvPr>
        </p:nvSpPr>
        <p:spPr/>
        <p:txBody>
          <a:bodyPr/>
          <a:lstStyle/>
          <a:p>
            <a:fld id="{E79D5891-4B8A-433C-A9B8-ECC1B3B0D659}" type="slidenum">
              <a:rPr lang="en-US" smtClean="0"/>
              <a:t>18</a:t>
            </a:fld>
            <a:endParaRPr lang="en-US"/>
          </a:p>
        </p:txBody>
      </p:sp>
    </p:spTree>
    <p:extLst>
      <p:ext uri="{BB962C8B-B14F-4D97-AF65-F5344CB8AC3E}">
        <p14:creationId xmlns:p14="http://schemas.microsoft.com/office/powerpoint/2010/main" val="2069099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Fish! Philosophy was created by John Christensen, who visited the Pike Place Fish Market in Seattle and noticed the workers</a:t>
            </a:r>
            <a:r>
              <a:rPr lang="en-US" baseline="0" dirty="0" smtClean="0"/>
              <a:t> there had a lot of energy, provided great customer service, and never seemed to be bothered by their cold, repetitive, hard work. After observing the workers and talking with them, he identified 4 techniques that they were unconsciously using to achieve world-famous status. </a:t>
            </a: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E79D5891-4B8A-433C-A9B8-ECC1B3B0D659}" type="slidenum">
              <a:rPr lang="en-US" smtClean="0"/>
              <a:t>19</a:t>
            </a:fld>
            <a:endParaRPr lang="en-US"/>
          </a:p>
        </p:txBody>
      </p:sp>
    </p:spTree>
    <p:extLst>
      <p:ext uri="{BB962C8B-B14F-4D97-AF65-F5344CB8AC3E}">
        <p14:creationId xmlns:p14="http://schemas.microsoft.com/office/powerpoint/2010/main" val="3606245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Skip Prichard says</a:t>
            </a:r>
            <a:r>
              <a:rPr lang="en-US" dirty="0" smtClean="0"/>
              <a:t>: ”Change your frame; Change your culture; Change your mindset; Change the narrative; </a:t>
            </a:r>
            <a:r>
              <a:rPr lang="en-US" b="0" dirty="0" smtClean="0"/>
              <a:t>Change you</a:t>
            </a:r>
            <a:r>
              <a:rPr lang="en-US" dirty="0" smtClean="0"/>
              <a:t>.</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Regarding the final point, Prichard said he once received valuable advice.</a:t>
            </a:r>
            <a:r>
              <a:rPr lang="en-US" sz="1200" b="0" i="0" kern="1200" baseline="0" dirty="0" smtClean="0">
                <a:solidFill>
                  <a:schemeClr val="tx1"/>
                </a:solidFill>
                <a:effectLst/>
                <a:latin typeface="+mn-lt"/>
                <a:ea typeface="+mn-ea"/>
                <a:cs typeface="+mn-cs"/>
              </a:rPr>
              <a:t> </a:t>
            </a:r>
            <a:r>
              <a:rPr lang="en-US" dirty="0" smtClean="0"/>
              <a:t>If you work harder on yourself</a:t>
            </a:r>
            <a:r>
              <a:rPr lang="en-US" baseline="0" dirty="0" smtClean="0"/>
              <a:t> than on your job</a:t>
            </a:r>
            <a:r>
              <a:rPr lang="en-US" dirty="0" smtClean="0"/>
              <a:t>, he said, you will [in turn] change your potential and have the ability to change your organization. On the flipside, what we need to keep, he said, are our values, principles, purpose, and passion.”</a:t>
            </a:r>
          </a:p>
        </p:txBody>
      </p:sp>
      <p:sp>
        <p:nvSpPr>
          <p:cNvPr id="4" name="Slide Number Placeholder 3"/>
          <p:cNvSpPr>
            <a:spLocks noGrp="1"/>
          </p:cNvSpPr>
          <p:nvPr>
            <p:ph type="sldNum" sz="quarter" idx="10"/>
          </p:nvPr>
        </p:nvSpPr>
        <p:spPr/>
        <p:txBody>
          <a:bodyPr/>
          <a:lstStyle/>
          <a:p>
            <a:fld id="{E79D5891-4B8A-433C-A9B8-ECC1B3B0D659}" type="slidenum">
              <a:rPr lang="en-US" smtClean="0"/>
              <a:t>20</a:t>
            </a:fld>
            <a:endParaRPr lang="en-US"/>
          </a:p>
        </p:txBody>
      </p:sp>
    </p:spTree>
    <p:extLst>
      <p:ext uri="{BB962C8B-B14F-4D97-AF65-F5344CB8AC3E}">
        <p14:creationId xmlns:p14="http://schemas.microsoft.com/office/powerpoint/2010/main" val="3127340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is a gif</a:t>
            </a:r>
            <a:r>
              <a:rPr lang="en-US" baseline="0" dirty="0" smtClean="0"/>
              <a:t> when viewed in presentation mode)</a:t>
            </a:r>
            <a:endParaRPr lang="en-US" dirty="0"/>
          </a:p>
        </p:txBody>
      </p:sp>
      <p:sp>
        <p:nvSpPr>
          <p:cNvPr id="4" name="Slide Number Placeholder 3"/>
          <p:cNvSpPr>
            <a:spLocks noGrp="1"/>
          </p:cNvSpPr>
          <p:nvPr>
            <p:ph type="sldNum" sz="quarter" idx="10"/>
          </p:nvPr>
        </p:nvSpPr>
        <p:spPr/>
        <p:txBody>
          <a:bodyPr/>
          <a:lstStyle/>
          <a:p>
            <a:fld id="{E79D5891-4B8A-433C-A9B8-ECC1B3B0D659}" type="slidenum">
              <a:rPr lang="en-US" smtClean="0"/>
              <a:t>2</a:t>
            </a:fld>
            <a:endParaRPr lang="en-US"/>
          </a:p>
        </p:txBody>
      </p:sp>
    </p:spTree>
    <p:extLst>
      <p:ext uri="{BB962C8B-B14F-4D97-AF65-F5344CB8AC3E}">
        <p14:creationId xmlns:p14="http://schemas.microsoft.com/office/powerpoint/2010/main" val="3230767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D5891-4B8A-433C-A9B8-ECC1B3B0D659}" type="slidenum">
              <a:rPr lang="en-US" smtClean="0"/>
              <a:t>21</a:t>
            </a:fld>
            <a:endParaRPr lang="en-US"/>
          </a:p>
        </p:txBody>
      </p:sp>
    </p:spTree>
    <p:extLst>
      <p:ext uri="{BB962C8B-B14F-4D97-AF65-F5344CB8AC3E}">
        <p14:creationId xmlns:p14="http://schemas.microsoft.com/office/powerpoint/2010/main" val="4060568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b="1" dirty="0" smtClean="0"/>
              <a:t>One</a:t>
            </a:r>
            <a:r>
              <a:rPr lang="en-US" sz="1200" dirty="0" smtClean="0"/>
              <a:t>: We are [librarians] to teach people the things they don’t already know. If students already knew how to find resources or write citations or even where the classroom is, what would they need me for at the reference desk?</a:t>
            </a:r>
          </a:p>
          <a:p>
            <a:pPr>
              <a:buFont typeface="Arial" panose="020B0604020202020204" pitchFamily="34" charset="0"/>
              <a:buChar char="•"/>
            </a:pPr>
            <a:r>
              <a:rPr lang="en-US" sz="1200" b="1" dirty="0" smtClean="0"/>
              <a:t>Two</a:t>
            </a:r>
            <a:r>
              <a:rPr lang="en-US" sz="1200" dirty="0" smtClean="0"/>
              <a:t>: Everyone has to learn a thing before they know it.</a:t>
            </a:r>
          </a:p>
          <a:p>
            <a:endParaRPr lang="en-US" b="1" dirty="0" smtClean="0">
              <a:solidFill>
                <a:schemeClr val="accent1"/>
              </a:solidFill>
            </a:endParaRPr>
          </a:p>
          <a:p>
            <a:endParaRPr lang="en-US" b="1" dirty="0" smtClean="0">
              <a:solidFill>
                <a:schemeClr val="accent1"/>
              </a:solidFill>
            </a:endParaRPr>
          </a:p>
          <a:p>
            <a:r>
              <a:rPr lang="en-US" b="1" dirty="0" smtClean="0">
                <a:solidFill>
                  <a:schemeClr val="accent1"/>
                </a:solidFill>
              </a:rPr>
              <a:t>FRAME 1</a:t>
            </a:r>
          </a:p>
          <a:p>
            <a:r>
              <a:rPr lang="en-US" b="1" i="1" dirty="0" smtClean="0"/>
              <a:t>I try not to make fun of people for admitting they don’t know things. </a:t>
            </a:r>
          </a:p>
          <a:p>
            <a:endParaRPr lang="en-US" i="1" dirty="0" smtClean="0"/>
          </a:p>
          <a:p>
            <a:r>
              <a:rPr lang="en-US" i="1" dirty="0" smtClean="0"/>
              <a:t>Because for each thing “everyone knows” by the time they’re adults, everyday day there are, on average, 10,000 people in the US hearing about it for the first time. </a:t>
            </a:r>
          </a:p>
          <a:p>
            <a:pPr marL="285750" indent="-285750">
              <a:buFont typeface="Arial" panose="020B0604020202020204" pitchFamily="34" charset="0"/>
              <a:buChar char="•"/>
            </a:pPr>
            <a:r>
              <a:rPr lang="en-US" dirty="0" smtClean="0"/>
              <a:t>Fraction who have heard of it at birth = 0%</a:t>
            </a:r>
          </a:p>
          <a:p>
            <a:pPr marL="285750" indent="-285750">
              <a:buFont typeface="Arial" panose="020B0604020202020204" pitchFamily="34" charset="0"/>
              <a:buChar char="•"/>
            </a:pPr>
            <a:r>
              <a:rPr lang="en-US" dirty="0" smtClean="0"/>
              <a:t>Fraction who have heard of it by [age] 30 = 100% </a:t>
            </a:r>
          </a:p>
          <a:p>
            <a:pPr marL="285750" indent="-285750">
              <a:buFont typeface="Arial" panose="020B0604020202020204" pitchFamily="34" charset="0"/>
              <a:buChar char="•"/>
            </a:pPr>
            <a:r>
              <a:rPr lang="en-US" dirty="0" smtClean="0"/>
              <a:t>US Birth rate = 4,000,000/year</a:t>
            </a:r>
          </a:p>
          <a:p>
            <a:pPr marL="285750" indent="-285750">
              <a:buFont typeface="Arial" panose="020B0604020202020204" pitchFamily="34" charset="0"/>
              <a:buChar char="•"/>
            </a:pPr>
            <a:r>
              <a:rPr lang="en-US" dirty="0" smtClean="0"/>
              <a:t>Number hearing about it for the first time = 10,000/day</a:t>
            </a:r>
          </a:p>
          <a:p>
            <a:r>
              <a:rPr lang="en-US" b="1" dirty="0" smtClean="0">
                <a:solidFill>
                  <a:schemeClr val="accent1"/>
                </a:solidFill>
              </a:rPr>
              <a:t>FRAME 2</a:t>
            </a:r>
          </a:p>
          <a:p>
            <a:r>
              <a:rPr lang="en-US" b="1" i="1" dirty="0" smtClean="0"/>
              <a:t>If I make fun of people, I train them not to tell me when they have those moments. And I miss out on the fun.</a:t>
            </a:r>
          </a:p>
          <a:p>
            <a:endParaRPr lang="en-US" i="1" dirty="0" smtClean="0"/>
          </a:p>
          <a:p>
            <a:r>
              <a:rPr lang="en-US" i="1" dirty="0" smtClean="0"/>
              <a:t>“Diet coke and Mentos thing? What’s that?” “</a:t>
            </a:r>
            <a:r>
              <a:rPr lang="en-US" dirty="0" smtClean="0"/>
              <a:t>Oh man! Com on, we’re going to the grocery store</a:t>
            </a:r>
            <a:r>
              <a:rPr lang="en-US" i="1" dirty="0" smtClean="0"/>
              <a:t>.” </a:t>
            </a:r>
          </a:p>
          <a:p>
            <a:r>
              <a:rPr lang="en-US" i="1" dirty="0" smtClean="0"/>
              <a:t>“Why?” “</a:t>
            </a:r>
            <a:r>
              <a:rPr lang="en-US" dirty="0" smtClean="0"/>
              <a:t>You’re one of today’s lucky 10,000</a:t>
            </a:r>
            <a:r>
              <a:rPr lang="en-US" i="1" dirty="0" smtClean="0"/>
              <a:t>.”</a:t>
            </a:r>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E79D5891-4B8A-433C-A9B8-ECC1B3B0D659}" type="slidenum">
              <a:rPr lang="en-US" smtClean="0"/>
              <a:t>22</a:t>
            </a:fld>
            <a:endParaRPr lang="en-US"/>
          </a:p>
        </p:txBody>
      </p:sp>
    </p:spTree>
    <p:extLst>
      <p:ext uri="{BB962C8B-B14F-4D97-AF65-F5344CB8AC3E}">
        <p14:creationId xmlns:p14="http://schemas.microsoft.com/office/powerpoint/2010/main" val="1769263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D5891-4B8A-433C-A9B8-ECC1B3B0D659}" type="slidenum">
              <a:rPr lang="en-US" smtClean="0"/>
              <a:t>23</a:t>
            </a:fld>
            <a:endParaRPr lang="en-US"/>
          </a:p>
        </p:txBody>
      </p:sp>
    </p:spTree>
    <p:extLst>
      <p:ext uri="{BB962C8B-B14F-4D97-AF65-F5344CB8AC3E}">
        <p14:creationId xmlns:p14="http://schemas.microsoft.com/office/powerpoint/2010/main" val="3671225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D5891-4B8A-433C-A9B8-ECC1B3B0D659}" type="slidenum">
              <a:rPr lang="en-US" smtClean="0"/>
              <a:t>26</a:t>
            </a:fld>
            <a:endParaRPr lang="en-US"/>
          </a:p>
        </p:txBody>
      </p:sp>
    </p:spTree>
    <p:extLst>
      <p:ext uri="{BB962C8B-B14F-4D97-AF65-F5344CB8AC3E}">
        <p14:creationId xmlns:p14="http://schemas.microsoft.com/office/powerpoint/2010/main" val="3451208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LOL </a:t>
            </a:r>
            <a:r>
              <a:rPr lang="en-US" dirty="0" err="1" smtClean="0"/>
              <a:t>Areosmith</a:t>
            </a:r>
            <a:r>
              <a:rPr lang="en-US" dirty="0" smtClean="0"/>
              <a:t>!</a:t>
            </a:r>
            <a:endParaRPr lang="en-US" dirty="0"/>
          </a:p>
        </p:txBody>
      </p:sp>
      <p:sp>
        <p:nvSpPr>
          <p:cNvPr id="4" name="Slide Number Placeholder 3"/>
          <p:cNvSpPr>
            <a:spLocks noGrp="1"/>
          </p:cNvSpPr>
          <p:nvPr>
            <p:ph type="sldNum" sz="quarter" idx="10"/>
          </p:nvPr>
        </p:nvSpPr>
        <p:spPr/>
        <p:txBody>
          <a:bodyPr/>
          <a:lstStyle/>
          <a:p>
            <a:fld id="{E79D5891-4B8A-433C-A9B8-ECC1B3B0D659}" type="slidenum">
              <a:rPr lang="en-US" smtClean="0"/>
              <a:t>3</a:t>
            </a:fld>
            <a:endParaRPr lang="en-US"/>
          </a:p>
        </p:txBody>
      </p:sp>
    </p:spTree>
    <p:extLst>
      <p:ext uri="{BB962C8B-B14F-4D97-AF65-F5344CB8AC3E}">
        <p14:creationId xmlns:p14="http://schemas.microsoft.com/office/powerpoint/2010/main" val="2239023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as pro</a:t>
            </a:r>
            <a:r>
              <a:rPr lang="en-US" baseline="0" dirty="0" smtClean="0"/>
              <a:t>mised, the following slides will have helpful notes.</a:t>
            </a:r>
            <a:endParaRPr lang="en-US" dirty="0"/>
          </a:p>
        </p:txBody>
      </p:sp>
      <p:sp>
        <p:nvSpPr>
          <p:cNvPr id="4" name="Slide Number Placeholder 3"/>
          <p:cNvSpPr>
            <a:spLocks noGrp="1"/>
          </p:cNvSpPr>
          <p:nvPr>
            <p:ph type="sldNum" sz="quarter" idx="10"/>
          </p:nvPr>
        </p:nvSpPr>
        <p:spPr/>
        <p:txBody>
          <a:bodyPr/>
          <a:lstStyle/>
          <a:p>
            <a:fld id="{E79D5891-4B8A-433C-A9B8-ECC1B3B0D659}" type="slidenum">
              <a:rPr lang="en-US" smtClean="0"/>
              <a:t>4</a:t>
            </a:fld>
            <a:endParaRPr lang="en-US"/>
          </a:p>
        </p:txBody>
      </p:sp>
    </p:spTree>
    <p:extLst>
      <p:ext uri="{BB962C8B-B14F-4D97-AF65-F5344CB8AC3E}">
        <p14:creationId xmlns:p14="http://schemas.microsoft.com/office/powerpoint/2010/main" val="292240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maybe not this one…</a:t>
            </a:r>
            <a:endParaRPr lang="en-US" dirty="0"/>
          </a:p>
        </p:txBody>
      </p:sp>
      <p:sp>
        <p:nvSpPr>
          <p:cNvPr id="4" name="Slide Number Placeholder 3"/>
          <p:cNvSpPr>
            <a:spLocks noGrp="1"/>
          </p:cNvSpPr>
          <p:nvPr>
            <p:ph type="sldNum" sz="quarter" idx="10"/>
          </p:nvPr>
        </p:nvSpPr>
        <p:spPr/>
        <p:txBody>
          <a:bodyPr/>
          <a:lstStyle/>
          <a:p>
            <a:fld id="{E79D5891-4B8A-433C-A9B8-ECC1B3B0D659}" type="slidenum">
              <a:rPr lang="en-US" smtClean="0"/>
              <a:t>5</a:t>
            </a:fld>
            <a:endParaRPr lang="en-US"/>
          </a:p>
        </p:txBody>
      </p:sp>
    </p:spTree>
    <p:extLst>
      <p:ext uri="{BB962C8B-B14F-4D97-AF65-F5344CB8AC3E}">
        <p14:creationId xmlns:p14="http://schemas.microsoft.com/office/powerpoint/2010/main" val="3545204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smtClean="0">
                <a:solidFill>
                  <a:schemeClr val="tx1"/>
                </a:solidFill>
                <a:effectLst/>
                <a:latin typeface="+mn-lt"/>
                <a:ea typeface="+mn-ea"/>
                <a:cs typeface="+mn-cs"/>
              </a:rPr>
              <a:t>2016 article by </a:t>
            </a:r>
            <a:r>
              <a:rPr lang="en-US" sz="1200" kern="1200" dirty="0" err="1" smtClean="0">
                <a:solidFill>
                  <a:schemeClr val="tx1"/>
                </a:solidFill>
                <a:effectLst/>
                <a:latin typeface="+mn-lt"/>
                <a:ea typeface="+mn-ea"/>
                <a:cs typeface="+mn-cs"/>
              </a:rPr>
              <a:t>Maslach</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Lieter</a:t>
            </a:r>
            <a:r>
              <a:rPr lang="en-US" sz="1200" kern="1200" dirty="0" smtClean="0">
                <a:solidFill>
                  <a:schemeClr val="tx1"/>
                </a:solidFill>
                <a:effectLst/>
                <a:latin typeface="+mn-lt"/>
                <a:ea typeface="+mn-ea"/>
                <a:cs typeface="+mn-cs"/>
              </a:rPr>
              <a:t> - they identified three components of burnout.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chemeClr val="tx1"/>
                </a:solidFill>
              </a:rPr>
              <a:t>Exhaustion was assumed to develop first</a:t>
            </a:r>
            <a:r>
              <a:rPr lang="en-US" sz="1200" dirty="0" smtClean="0">
                <a:solidFill>
                  <a:schemeClr val="tx1"/>
                </a:solidFill>
              </a:rPr>
              <a:t>, in response to high demands and overload.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chemeClr val="bg1">
                    <a:lumMod val="95000"/>
                  </a:schemeClr>
                </a:solidFill>
              </a:rPr>
              <a:t>This would precipitate detachment and negative reactions </a:t>
            </a:r>
            <a:r>
              <a:rPr lang="en-US" sz="1200" dirty="0" smtClean="0">
                <a:solidFill>
                  <a:schemeClr val="bg1">
                    <a:lumMod val="95000"/>
                  </a:schemeClr>
                </a:solidFill>
              </a:rPr>
              <a:t>to people and the job (depersonalization or cynicism).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solidFill>
                  <a:schemeClr val="bg1">
                    <a:lumMod val="95000"/>
                  </a:schemeClr>
                </a:solidFill>
              </a:rPr>
              <a:t>If this continued</a:t>
            </a:r>
            <a:r>
              <a:rPr lang="en-US" sz="1200" dirty="0" smtClean="0">
                <a:solidFill>
                  <a:schemeClr val="bg1">
                    <a:lumMod val="95000"/>
                  </a:schemeClr>
                </a:solidFill>
              </a:rPr>
              <a:t>, then the next stage would be </a:t>
            </a:r>
            <a:r>
              <a:rPr lang="en-US" sz="1200" b="1" dirty="0" smtClean="0">
                <a:solidFill>
                  <a:schemeClr val="bg1">
                    <a:lumMod val="95000"/>
                  </a:schemeClr>
                </a:solidFill>
              </a:rPr>
              <a:t>feelings of inadequacy and failure </a:t>
            </a:r>
            <a:r>
              <a:rPr lang="en-US" sz="1200" dirty="0" smtClean="0">
                <a:solidFill>
                  <a:schemeClr val="bg1">
                    <a:lumMod val="95000"/>
                  </a:schemeClr>
                </a:solidFill>
              </a:rPr>
              <a:t>(reduced personal accomplishment or professional inefficacy).</a:t>
            </a:r>
          </a:p>
          <a:p>
            <a:pPr marL="0" indent="0">
              <a:buNone/>
            </a:pPr>
            <a:r>
              <a:rPr lang="en-US" sz="1200" kern="1200" dirty="0" smtClean="0">
                <a:solidFill>
                  <a:schemeClr val="tx1"/>
                </a:solidFill>
                <a:effectLst/>
                <a:latin typeface="+mn-lt"/>
                <a:ea typeface="+mn-ea"/>
                <a:cs typeface="+mn-cs"/>
              </a:rPr>
              <a:t>They stated </a:t>
            </a:r>
            <a:r>
              <a:rPr lang="en-US" sz="1200" dirty="0" smtClean="0"/>
              <a:t>“The significance of this three‐dimensional model is that </a:t>
            </a:r>
            <a:r>
              <a:rPr lang="en-US" sz="1200" b="1" dirty="0" smtClean="0"/>
              <a:t>it clearly places the individual stress experience</a:t>
            </a:r>
            <a:r>
              <a:rPr lang="en-US" sz="1200" dirty="0" smtClean="0"/>
              <a:t> within a social context and </a:t>
            </a:r>
            <a:r>
              <a:rPr lang="en-US" sz="1200" b="1" dirty="0" smtClean="0"/>
              <a:t>involves the person's conception of both self and others.</a:t>
            </a:r>
            <a:r>
              <a:rPr lang="en-US" sz="1200" dirty="0" smtClean="0"/>
              <a:t>”</a:t>
            </a:r>
          </a:p>
          <a:p>
            <a:endParaRPr lang="en-US" dirty="0"/>
          </a:p>
        </p:txBody>
      </p:sp>
      <p:sp>
        <p:nvSpPr>
          <p:cNvPr id="4" name="Slide Number Placeholder 3"/>
          <p:cNvSpPr>
            <a:spLocks noGrp="1"/>
          </p:cNvSpPr>
          <p:nvPr>
            <p:ph type="sldNum" sz="quarter" idx="10"/>
          </p:nvPr>
        </p:nvSpPr>
        <p:spPr/>
        <p:txBody>
          <a:bodyPr/>
          <a:lstStyle/>
          <a:p>
            <a:fld id="{E79D5891-4B8A-433C-A9B8-ECC1B3B0D659}" type="slidenum">
              <a:rPr lang="en-US" smtClean="0"/>
              <a:t>6</a:t>
            </a:fld>
            <a:endParaRPr lang="en-US"/>
          </a:p>
        </p:txBody>
      </p:sp>
    </p:spTree>
    <p:extLst>
      <p:ext uri="{BB962C8B-B14F-4D97-AF65-F5344CB8AC3E}">
        <p14:creationId xmlns:p14="http://schemas.microsoft.com/office/powerpoint/2010/main" val="2857483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0000"/>
              </a:lnSpc>
              <a:spcBef>
                <a:spcPts val="0"/>
              </a:spcBef>
              <a:spcAft>
                <a:spcPts val="600"/>
              </a:spcAft>
              <a:buFont typeface="+mj-lt"/>
              <a:buAutoNum type="arabicParenR"/>
            </a:pPr>
            <a:r>
              <a:rPr lang="en-US" sz="1200" b="1" dirty="0" smtClean="0"/>
              <a:t>job stressors </a:t>
            </a:r>
            <a:r>
              <a:rPr lang="en-US" sz="1200" dirty="0" smtClean="0"/>
              <a:t>(an imbalance between work demands and individual resources)</a:t>
            </a:r>
          </a:p>
          <a:p>
            <a:pPr marL="342900" indent="-342900">
              <a:lnSpc>
                <a:spcPct val="100000"/>
              </a:lnSpc>
              <a:spcBef>
                <a:spcPts val="0"/>
              </a:spcBef>
              <a:spcAft>
                <a:spcPts val="600"/>
              </a:spcAft>
              <a:buFont typeface="+mj-lt"/>
              <a:buAutoNum type="arabicParenR"/>
            </a:pPr>
            <a:r>
              <a:rPr lang="en-US" sz="1200" b="1" dirty="0" smtClean="0"/>
              <a:t>individual strain </a:t>
            </a:r>
            <a:r>
              <a:rPr lang="en-US" sz="1200" dirty="0" smtClean="0"/>
              <a:t>(an emotional response of exhaustion and anxiety)</a:t>
            </a:r>
          </a:p>
          <a:p>
            <a:pPr marL="342900" indent="-342900">
              <a:lnSpc>
                <a:spcPct val="100000"/>
              </a:lnSpc>
              <a:spcBef>
                <a:spcPts val="0"/>
              </a:spcBef>
              <a:buFont typeface="+mj-lt"/>
              <a:buAutoNum type="arabicParenR"/>
            </a:pPr>
            <a:r>
              <a:rPr lang="en-US" sz="1200" b="1" dirty="0" smtClean="0"/>
              <a:t>defensive coping </a:t>
            </a:r>
            <a:r>
              <a:rPr lang="en-US" sz="1200" dirty="0" smtClean="0"/>
              <a:t>(changes in attitudes and behavior, such as greater cynicism)</a:t>
            </a:r>
          </a:p>
          <a:p>
            <a:endParaRPr lang="en-US" dirty="0"/>
          </a:p>
        </p:txBody>
      </p:sp>
      <p:sp>
        <p:nvSpPr>
          <p:cNvPr id="4" name="Slide Number Placeholder 3"/>
          <p:cNvSpPr>
            <a:spLocks noGrp="1"/>
          </p:cNvSpPr>
          <p:nvPr>
            <p:ph type="sldNum" sz="quarter" idx="10"/>
          </p:nvPr>
        </p:nvSpPr>
        <p:spPr/>
        <p:txBody>
          <a:bodyPr/>
          <a:lstStyle/>
          <a:p>
            <a:fld id="{E79D5891-4B8A-433C-A9B8-ECC1B3B0D659}" type="slidenum">
              <a:rPr lang="en-US" smtClean="0"/>
              <a:t>7</a:t>
            </a:fld>
            <a:endParaRPr lang="en-US"/>
          </a:p>
        </p:txBody>
      </p:sp>
    </p:spTree>
    <p:extLst>
      <p:ext uri="{BB962C8B-B14F-4D97-AF65-F5344CB8AC3E}">
        <p14:creationId xmlns:p14="http://schemas.microsoft.com/office/powerpoint/2010/main" val="193158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One theory assumes that </a:t>
            </a:r>
            <a:r>
              <a:rPr lang="en-US" sz="1200" b="1" dirty="0" smtClean="0"/>
              <a:t>burnout arises as a result of persistent threats to available resources</a:t>
            </a:r>
            <a:r>
              <a:rPr lang="en-US" sz="1200" dirty="0" smtClean="0"/>
              <a:t>. </a:t>
            </a:r>
          </a:p>
          <a:p>
            <a:pPr marL="0" indent="0">
              <a:buNone/>
            </a:pPr>
            <a:r>
              <a:rPr lang="en-US" sz="1200" dirty="0" smtClean="0"/>
              <a:t>When individuals perceive that the resources they value are threatened, they strive to maintain those resources. </a:t>
            </a:r>
          </a:p>
          <a:p>
            <a:pPr marL="0" indent="0">
              <a:buNone/>
            </a:pPr>
            <a:r>
              <a:rPr lang="en-US" sz="1200" b="1" dirty="0" smtClean="0"/>
              <a:t>The loss of resources or even the impending loss of resources may aggravate burnout</a:t>
            </a:r>
            <a:r>
              <a:rPr lang="en-US" sz="1200" dirty="0" smtClean="0"/>
              <a:t>. </a:t>
            </a:r>
            <a:endParaRPr lang="en-US" sz="1200" dirty="0" smtClean="0">
              <a:solidFill>
                <a:schemeClr val="tx1">
                  <a:lumMod val="65000"/>
                  <a:lumOff val="35000"/>
                </a:schemeClr>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79D5891-4B8A-433C-A9B8-ECC1B3B0D659}" type="slidenum">
              <a:rPr lang="en-US" smtClean="0"/>
              <a:t>8</a:t>
            </a:fld>
            <a:endParaRPr lang="en-US"/>
          </a:p>
        </p:txBody>
      </p:sp>
    </p:spTree>
    <p:extLst>
      <p:ext uri="{BB962C8B-B14F-4D97-AF65-F5344CB8AC3E}">
        <p14:creationId xmlns:p14="http://schemas.microsoft.com/office/powerpoint/2010/main" val="2932816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9D5891-4B8A-433C-A9B8-ECC1B3B0D659}" type="slidenum">
              <a:rPr lang="en-US" smtClean="0"/>
              <a:t>9</a:t>
            </a:fld>
            <a:endParaRPr lang="en-US"/>
          </a:p>
        </p:txBody>
      </p:sp>
    </p:spTree>
    <p:extLst>
      <p:ext uri="{BB962C8B-B14F-4D97-AF65-F5344CB8AC3E}">
        <p14:creationId xmlns:p14="http://schemas.microsoft.com/office/powerpoint/2010/main" val="410455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smtClean="0"/>
              <a:pPr/>
              <a:t>1/23/2019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4401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321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smtClean="0"/>
              <a:t>1/23/2019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1473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215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smtClean="0"/>
              <a:t>1/23/2019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248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smtClean="0"/>
              <a:t>1/23/2019</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7899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smtClean="0"/>
              <a:t>1/23/2019</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0185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781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smtClean="0"/>
              <a:t>1/23/2019</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979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499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smtClean="0"/>
              <a:t>1/23/2019</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441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smtClean="0"/>
              <a:pPr/>
              <a:t>1/23/2019</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99310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onGi6b5BSXQ"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youtu.be/zh6kJVxu0g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americanlibrariesmagazine.org/blogs/the-scoop/game-changers-libraries-oclc/"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purewow.com/family/randi-zuckerberg-pick-three?utm_medium=email&amp;utm_source=Money&amp;utm_campaign=32506&amp;utm_content=Money_editoria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theatlantic.com/health/archive/2018/11/how-perfectionism-can-be-destructive/574837/?utm_source=digg&amp;utm_medium=emai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xkcd.com/1053/"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acrlog.org/2018/10/18/one-of-todays-lucky-ten-thousand/" TargetMode="External"/><Relationship Id="rId4" Type="http://schemas.openxmlformats.org/officeDocument/2006/relationships/image" Target="../media/image8.tm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acrlog.org/2018/10/18/one-of-todays-lucky-ten-thousand/"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azlyrics.com/lyrics/aerosmith/jaded.html" TargetMode="External"/><Relationship Id="rId4" Type="http://schemas.openxmlformats.org/officeDocument/2006/relationships/hyperlink" Target="https://youtu.be/qbexOeoH5h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smtClean="0"/>
              <a:t>Hey, J-J-Jaded</a:t>
            </a:r>
            <a:endParaRPr lang="en-US" sz="8000" dirty="0"/>
          </a:p>
        </p:txBody>
      </p:sp>
      <p:sp>
        <p:nvSpPr>
          <p:cNvPr id="3" name="Subtitle 2"/>
          <p:cNvSpPr>
            <a:spLocks noGrp="1"/>
          </p:cNvSpPr>
          <p:nvPr>
            <p:ph type="subTitle" idx="1"/>
          </p:nvPr>
        </p:nvSpPr>
        <p:spPr/>
        <p:txBody>
          <a:bodyPr>
            <a:normAutofit fontScale="92500" lnSpcReduction="20000"/>
          </a:bodyPr>
          <a:lstStyle/>
          <a:p>
            <a:r>
              <a:rPr lang="en-US" sz="2400" dirty="0" smtClean="0"/>
              <a:t>Surviving Everyday Librarianship</a:t>
            </a:r>
          </a:p>
          <a:p>
            <a:r>
              <a:rPr lang="en-US" sz="2400" dirty="0" smtClean="0"/>
              <a:t>(To viewers who downloaded this from the WVLA/MDS site: Be sure to review this presentation with the “Notes” as there is pertinent information in them. How? Look for “Notes” at the bottom of your screen.) </a:t>
            </a:r>
            <a:endParaRPr lang="en-US" sz="2400" dirty="0"/>
          </a:p>
        </p:txBody>
      </p:sp>
    </p:spTree>
    <p:extLst>
      <p:ext uri="{BB962C8B-B14F-4D97-AF65-F5344CB8AC3E}">
        <p14:creationId xmlns:p14="http://schemas.microsoft.com/office/powerpoint/2010/main" val="2333773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relate?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9264" y="1926296"/>
            <a:ext cx="6000148" cy="2880071"/>
          </a:xfrm>
          <a:prstGeom prst="rect">
            <a:avLst/>
          </a:prstGeom>
        </p:spPr>
      </p:pic>
    </p:spTree>
    <p:extLst>
      <p:ext uri="{BB962C8B-B14F-4D97-AF65-F5344CB8AC3E}">
        <p14:creationId xmlns:p14="http://schemas.microsoft.com/office/powerpoint/2010/main" val="2822189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is bad.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90759477"/>
              </p:ext>
            </p:extLst>
          </p:nvPr>
        </p:nvGraphicFramePr>
        <p:xfrm>
          <a:off x="5118100" y="803275"/>
          <a:ext cx="6281738"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289770" y="5475470"/>
            <a:ext cx="2696699" cy="369332"/>
          </a:xfrm>
          <a:prstGeom prst="rect">
            <a:avLst/>
          </a:prstGeom>
          <a:solidFill>
            <a:schemeClr val="bg1"/>
          </a:solidFill>
        </p:spPr>
        <p:txBody>
          <a:bodyPr wrap="none">
            <a:spAutoFit/>
          </a:bodyPr>
          <a:lstStyle/>
          <a:p>
            <a:pPr algn="r"/>
            <a:r>
              <a:rPr lang="de-DE" dirty="0">
                <a:solidFill>
                  <a:schemeClr val="tx1">
                    <a:lumMod val="65000"/>
                    <a:lumOff val="35000"/>
                  </a:schemeClr>
                </a:solidFill>
              </a:rPr>
              <a:t>- Maslach and Leiter, 2016 </a:t>
            </a:r>
          </a:p>
        </p:txBody>
      </p:sp>
    </p:spTree>
    <p:extLst>
      <p:ext uri="{BB962C8B-B14F-4D97-AF65-F5344CB8AC3E}">
        <p14:creationId xmlns:p14="http://schemas.microsoft.com/office/powerpoint/2010/main" val="2418465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urnout can be… CONTAGIOUS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71078" y="1072896"/>
            <a:ext cx="5820181" cy="4437888"/>
          </a:xfrm>
        </p:spPr>
      </p:pic>
      <p:sp>
        <p:nvSpPr>
          <p:cNvPr id="4" name="Rectangle 3"/>
          <p:cNvSpPr/>
          <p:nvPr/>
        </p:nvSpPr>
        <p:spPr>
          <a:xfrm>
            <a:off x="1289770" y="5475470"/>
            <a:ext cx="2696699" cy="369332"/>
          </a:xfrm>
          <a:prstGeom prst="rect">
            <a:avLst/>
          </a:prstGeom>
          <a:solidFill>
            <a:schemeClr val="bg1"/>
          </a:solidFill>
        </p:spPr>
        <p:txBody>
          <a:bodyPr wrap="none">
            <a:spAutoFit/>
          </a:bodyPr>
          <a:lstStyle/>
          <a:p>
            <a:pPr algn="r"/>
            <a:r>
              <a:rPr lang="de-DE" dirty="0">
                <a:solidFill>
                  <a:schemeClr val="tx1">
                    <a:lumMod val="65000"/>
                    <a:lumOff val="35000"/>
                  </a:schemeClr>
                </a:solidFill>
              </a:rPr>
              <a:t>- Maslach and Leiter, 2016 </a:t>
            </a:r>
          </a:p>
        </p:txBody>
      </p:sp>
    </p:spTree>
    <p:extLst>
      <p:ext uri="{BB962C8B-B14F-4D97-AF65-F5344CB8AC3E}">
        <p14:creationId xmlns:p14="http://schemas.microsoft.com/office/powerpoint/2010/main" val="4086563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 there’s more!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65690002"/>
              </p:ext>
            </p:extLst>
          </p:nvPr>
        </p:nvGraphicFramePr>
        <p:xfrm>
          <a:off x="5118100" y="803275"/>
          <a:ext cx="6281738"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289770" y="5475470"/>
            <a:ext cx="2696699" cy="369332"/>
          </a:xfrm>
          <a:prstGeom prst="rect">
            <a:avLst/>
          </a:prstGeom>
          <a:solidFill>
            <a:schemeClr val="bg1"/>
          </a:solidFill>
        </p:spPr>
        <p:txBody>
          <a:bodyPr wrap="none">
            <a:spAutoFit/>
          </a:bodyPr>
          <a:lstStyle/>
          <a:p>
            <a:pPr algn="r"/>
            <a:r>
              <a:rPr lang="de-DE" dirty="0">
                <a:solidFill>
                  <a:schemeClr val="tx1">
                    <a:lumMod val="65000"/>
                    <a:lumOff val="35000"/>
                  </a:schemeClr>
                </a:solidFill>
              </a:rPr>
              <a:t>- Maslach and Leiter, 2016 </a:t>
            </a:r>
          </a:p>
        </p:txBody>
      </p:sp>
    </p:spTree>
    <p:extLst>
      <p:ext uri="{BB962C8B-B14F-4D97-AF65-F5344CB8AC3E}">
        <p14:creationId xmlns:p14="http://schemas.microsoft.com/office/powerpoint/2010/main" val="1454698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706" y="1469571"/>
            <a:ext cx="5357751" cy="3683454"/>
          </a:xfrm>
          <a:prstGeom prst="rect">
            <a:avLst/>
          </a:prstGeom>
        </p:spPr>
      </p:pic>
      <p:sp>
        <p:nvSpPr>
          <p:cNvPr id="3" name="Title 2"/>
          <p:cNvSpPr>
            <a:spLocks noGrp="1"/>
          </p:cNvSpPr>
          <p:nvPr>
            <p:ph type="title"/>
          </p:nvPr>
        </p:nvSpPr>
        <p:spPr/>
        <p:txBody>
          <a:bodyPr/>
          <a:lstStyle/>
          <a:p>
            <a:r>
              <a:rPr lang="en-US" dirty="0" smtClean="0"/>
              <a:t>Why we’re really here…</a:t>
            </a:r>
            <a:endParaRPr lang="en-US" dirty="0"/>
          </a:p>
        </p:txBody>
      </p:sp>
    </p:spTree>
    <p:extLst>
      <p:ext uri="{BB962C8B-B14F-4D97-AF65-F5344CB8AC3E}">
        <p14:creationId xmlns:p14="http://schemas.microsoft.com/office/powerpoint/2010/main" val="2201240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a:t>
            </a:r>
            <a:endParaRPr lang="en-US" dirty="0"/>
          </a:p>
        </p:txBody>
      </p:sp>
      <p:sp>
        <p:nvSpPr>
          <p:cNvPr id="3" name="Text Placeholder 2"/>
          <p:cNvSpPr>
            <a:spLocks noGrp="1"/>
          </p:cNvSpPr>
          <p:nvPr>
            <p:ph type="body" idx="1"/>
          </p:nvPr>
        </p:nvSpPr>
        <p:spPr/>
        <p:txBody>
          <a:bodyPr/>
          <a:lstStyle/>
          <a:p>
            <a:r>
              <a:rPr lang="en-US" dirty="0" smtClean="0"/>
              <a:t>The Opposite of Burnout</a:t>
            </a:r>
            <a:endParaRPr lang="en-US" dirty="0"/>
          </a:p>
        </p:txBody>
      </p:sp>
    </p:spTree>
    <p:extLst>
      <p:ext uri="{BB962C8B-B14F-4D97-AF65-F5344CB8AC3E}">
        <p14:creationId xmlns:p14="http://schemas.microsoft.com/office/powerpoint/2010/main" val="677344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opposed to </a:t>
            </a:r>
            <a:r>
              <a:rPr lang="en-US" i="1" dirty="0"/>
              <a:t>disengagement</a:t>
            </a:r>
          </a:p>
        </p:txBody>
      </p:sp>
      <p:graphicFrame>
        <p:nvGraphicFramePr>
          <p:cNvPr id="5" name="Diagram 4"/>
          <p:cNvGraphicFramePr/>
          <p:nvPr>
            <p:extLst>
              <p:ext uri="{D42A27DB-BD31-4B8C-83A1-F6EECF244321}">
                <p14:modId xmlns:p14="http://schemas.microsoft.com/office/powerpoint/2010/main" val="384826930"/>
              </p:ext>
            </p:extLst>
          </p:nvPr>
        </p:nvGraphicFramePr>
        <p:xfrm>
          <a:off x="4833256" y="878488"/>
          <a:ext cx="6633029" cy="5399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289770" y="5475470"/>
            <a:ext cx="2696699" cy="369332"/>
          </a:xfrm>
          <a:prstGeom prst="rect">
            <a:avLst/>
          </a:prstGeom>
          <a:solidFill>
            <a:schemeClr val="bg1"/>
          </a:solidFill>
        </p:spPr>
        <p:txBody>
          <a:bodyPr wrap="none">
            <a:spAutoFit/>
          </a:bodyPr>
          <a:lstStyle/>
          <a:p>
            <a:pPr algn="r"/>
            <a:r>
              <a:rPr lang="de-DE" dirty="0">
                <a:solidFill>
                  <a:schemeClr val="tx1">
                    <a:lumMod val="65000"/>
                    <a:lumOff val="35000"/>
                  </a:schemeClr>
                </a:solidFill>
              </a:rPr>
              <a:t>- Maslach and Leiter, 2016 </a:t>
            </a:r>
          </a:p>
        </p:txBody>
      </p:sp>
    </p:spTree>
    <p:extLst>
      <p:ext uri="{BB962C8B-B14F-4D97-AF65-F5344CB8AC3E}">
        <p14:creationId xmlns:p14="http://schemas.microsoft.com/office/powerpoint/2010/main" val="238209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Burnout</a:t>
            </a:r>
            <a:endParaRPr lang="en-US" dirty="0"/>
          </a:p>
        </p:txBody>
      </p:sp>
      <p:sp>
        <p:nvSpPr>
          <p:cNvPr id="4" name="Text Placeholder 3"/>
          <p:cNvSpPr>
            <a:spLocks noGrp="1"/>
          </p:cNvSpPr>
          <p:nvPr>
            <p:ph type="body" idx="1"/>
          </p:nvPr>
        </p:nvSpPr>
        <p:spPr/>
        <p:txBody>
          <a:bodyPr/>
          <a:lstStyle/>
          <a:p>
            <a:r>
              <a:rPr lang="en-US" dirty="0" smtClean="0"/>
              <a:t>And becoming more engaged</a:t>
            </a:r>
            <a:endParaRPr lang="en-US" dirty="0"/>
          </a:p>
        </p:txBody>
      </p:sp>
    </p:spTree>
    <p:extLst>
      <p:ext uri="{BB962C8B-B14F-4D97-AF65-F5344CB8AC3E}">
        <p14:creationId xmlns:p14="http://schemas.microsoft.com/office/powerpoint/2010/main" val="900148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22954621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rot="17773523">
            <a:off x="1281057" y="2767279"/>
            <a:ext cx="5163273" cy="1323439"/>
          </a:xfrm>
          <a:prstGeom prst="rect">
            <a:avLst/>
          </a:prstGeom>
          <a:noFill/>
        </p:spPr>
        <p:txBody>
          <a:bodyPr wrap="square" rtlCol="0">
            <a:spAutoFit/>
          </a:bodyPr>
          <a:lstStyle/>
          <a:p>
            <a:r>
              <a:rPr lang="en-US" sz="8000" dirty="0" smtClean="0"/>
              <a:t>Strategies</a:t>
            </a:r>
            <a:endParaRPr lang="en-US" sz="8000" dirty="0"/>
          </a:p>
        </p:txBody>
      </p:sp>
      <p:sp>
        <p:nvSpPr>
          <p:cNvPr id="5" name="Rectangle 4"/>
          <p:cNvSpPr/>
          <p:nvPr/>
        </p:nvSpPr>
        <p:spPr>
          <a:xfrm>
            <a:off x="4337770" y="6239359"/>
            <a:ext cx="2696699" cy="369332"/>
          </a:xfrm>
          <a:prstGeom prst="rect">
            <a:avLst/>
          </a:prstGeom>
          <a:solidFill>
            <a:schemeClr val="bg1"/>
          </a:solidFill>
        </p:spPr>
        <p:txBody>
          <a:bodyPr wrap="none">
            <a:spAutoFit/>
          </a:bodyPr>
          <a:lstStyle/>
          <a:p>
            <a:pPr algn="r"/>
            <a:r>
              <a:rPr lang="de-DE" dirty="0">
                <a:solidFill>
                  <a:schemeClr val="tx1">
                    <a:lumMod val="65000"/>
                    <a:lumOff val="35000"/>
                  </a:schemeClr>
                </a:solidFill>
              </a:rPr>
              <a:t>- Maslach and Leiter, 2016 </a:t>
            </a:r>
          </a:p>
        </p:txBody>
      </p:sp>
    </p:spTree>
    <p:extLst>
      <p:ext uri="{BB962C8B-B14F-4D97-AF65-F5344CB8AC3E}">
        <p14:creationId xmlns:p14="http://schemas.microsoft.com/office/powerpoint/2010/main" val="3229350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 Philosophy</a:t>
            </a:r>
            <a:endParaRPr lang="en-US" dirty="0"/>
          </a:p>
        </p:txBody>
      </p:sp>
      <p:sp>
        <p:nvSpPr>
          <p:cNvPr id="3" name="Content Placeholder 2"/>
          <p:cNvSpPr>
            <a:spLocks noGrp="1"/>
          </p:cNvSpPr>
          <p:nvPr>
            <p:ph idx="1"/>
          </p:nvPr>
        </p:nvSpPr>
        <p:spPr>
          <a:xfrm>
            <a:off x="4777253" y="371475"/>
            <a:ext cx="7073553" cy="6155603"/>
          </a:xfrm>
          <a:solidFill>
            <a:schemeClr val="bg1"/>
          </a:solidFill>
        </p:spPr>
        <p:txBody>
          <a:bodyPr>
            <a:normAutofit/>
          </a:bodyPr>
          <a:lstStyle/>
          <a:p>
            <a:pPr marL="0" indent="0">
              <a:buNone/>
            </a:pPr>
            <a:r>
              <a:rPr lang="en-US" b="1" dirty="0" smtClean="0">
                <a:solidFill>
                  <a:srgbClr val="C7691B"/>
                </a:solidFill>
              </a:rPr>
              <a:t>Pike Place Fish Market, Seattle:</a:t>
            </a:r>
            <a:r>
              <a:rPr lang="en-US" b="1" dirty="0" smtClean="0">
                <a:solidFill>
                  <a:schemeClr val="accent1"/>
                </a:solidFill>
              </a:rPr>
              <a:t> </a:t>
            </a:r>
            <a:r>
              <a:rPr lang="en-US" dirty="0" smtClean="0"/>
              <a:t> </a:t>
            </a:r>
            <a:r>
              <a:rPr lang="en-US" dirty="0">
                <a:hlinkClick r:id="rId3"/>
              </a:rPr>
              <a:t>https://youtu.be/onGi6b5BSXQ</a:t>
            </a:r>
            <a:r>
              <a:rPr lang="en-US" dirty="0"/>
              <a:t> </a:t>
            </a:r>
          </a:p>
          <a:p>
            <a:pPr marL="0" indent="0">
              <a:buNone/>
            </a:pPr>
            <a:r>
              <a:rPr lang="en-US" b="1" dirty="0" smtClean="0">
                <a:solidFill>
                  <a:schemeClr val="accent1"/>
                </a:solidFill>
              </a:rPr>
              <a:t>1. Choose your attitude</a:t>
            </a:r>
            <a:endParaRPr lang="en-US" dirty="0"/>
          </a:p>
          <a:p>
            <a:pPr marL="463550" indent="-231775">
              <a:lnSpc>
                <a:spcPct val="100000"/>
              </a:lnSpc>
              <a:spcBef>
                <a:spcPts val="0"/>
              </a:spcBef>
              <a:buFont typeface="Arial" panose="020B0604020202020204" pitchFamily="34" charset="0"/>
              <a:buChar char="•"/>
            </a:pPr>
            <a:r>
              <a:rPr lang="en-US" dirty="0"/>
              <a:t>T</a:t>
            </a:r>
            <a:r>
              <a:rPr lang="en-US" dirty="0" smtClean="0"/>
              <a:t>here is always a </a:t>
            </a:r>
            <a:r>
              <a:rPr lang="en-US" b="1" dirty="0" smtClean="0"/>
              <a:t>choice</a:t>
            </a:r>
            <a:r>
              <a:rPr lang="en-US" dirty="0" smtClean="0"/>
              <a:t> </a:t>
            </a:r>
            <a:r>
              <a:rPr lang="en-US" b="1" dirty="0" smtClean="0"/>
              <a:t>about the way </a:t>
            </a:r>
            <a:r>
              <a:rPr lang="en-US" dirty="0" smtClean="0"/>
              <a:t>we do our work, even if there is not a choice about the work itself. </a:t>
            </a:r>
          </a:p>
          <a:p>
            <a:pPr marL="463550" indent="-231775">
              <a:lnSpc>
                <a:spcPct val="100000"/>
              </a:lnSpc>
              <a:spcBef>
                <a:spcPts val="0"/>
              </a:spcBef>
              <a:buFont typeface="Arial" panose="020B0604020202020204" pitchFamily="34" charset="0"/>
              <a:buChar char="•"/>
            </a:pPr>
            <a:r>
              <a:rPr lang="en-US" dirty="0" smtClean="0"/>
              <a:t>We can’t control how other people act, but </a:t>
            </a:r>
            <a:r>
              <a:rPr lang="en-US" b="1" dirty="0" smtClean="0"/>
              <a:t>we can control </a:t>
            </a:r>
            <a:r>
              <a:rPr lang="en-US" dirty="0" smtClean="0"/>
              <a:t>how we react. </a:t>
            </a:r>
            <a:endParaRPr lang="en-US" dirty="0"/>
          </a:p>
          <a:p>
            <a:pPr marL="0" indent="0">
              <a:buNone/>
            </a:pPr>
            <a:r>
              <a:rPr lang="en-US" b="1" dirty="0">
                <a:solidFill>
                  <a:schemeClr val="accent1">
                    <a:lumMod val="60000"/>
                    <a:lumOff val="40000"/>
                  </a:schemeClr>
                </a:solidFill>
              </a:rPr>
              <a:t>2. </a:t>
            </a:r>
            <a:r>
              <a:rPr lang="en-US" b="1" dirty="0" smtClean="0">
                <a:solidFill>
                  <a:schemeClr val="accent1">
                    <a:lumMod val="60000"/>
                    <a:lumOff val="40000"/>
                  </a:schemeClr>
                </a:solidFill>
              </a:rPr>
              <a:t>Play: </a:t>
            </a:r>
            <a:r>
              <a:rPr lang="en-US" dirty="0" smtClean="0">
                <a:solidFill>
                  <a:schemeClr val="tx1">
                    <a:lumMod val="50000"/>
                    <a:lumOff val="50000"/>
                  </a:schemeClr>
                </a:solidFill>
              </a:rPr>
              <a:t>take our jobs seriously, but conduct our day in a fun way whenever it doesn’t interfere with work; let things flow efficiently</a:t>
            </a:r>
            <a:endParaRPr lang="en-US" b="1" dirty="0">
              <a:solidFill>
                <a:schemeClr val="tx1">
                  <a:lumMod val="50000"/>
                  <a:lumOff val="50000"/>
                </a:schemeClr>
              </a:solidFill>
            </a:endParaRPr>
          </a:p>
          <a:p>
            <a:pPr marL="0" indent="0">
              <a:buNone/>
            </a:pPr>
            <a:r>
              <a:rPr lang="en-US" b="1" dirty="0">
                <a:solidFill>
                  <a:schemeClr val="accent1">
                    <a:lumMod val="60000"/>
                    <a:lumOff val="40000"/>
                  </a:schemeClr>
                </a:solidFill>
              </a:rPr>
              <a:t>3. Make their </a:t>
            </a:r>
            <a:r>
              <a:rPr lang="en-US" b="1" dirty="0" smtClean="0">
                <a:solidFill>
                  <a:schemeClr val="accent1">
                    <a:lumMod val="60000"/>
                    <a:lumOff val="40000"/>
                  </a:schemeClr>
                </a:solidFill>
              </a:rPr>
              <a:t>day: </a:t>
            </a:r>
            <a:r>
              <a:rPr lang="en-US" dirty="0" smtClean="0">
                <a:solidFill>
                  <a:schemeClr val="tx1">
                    <a:lumMod val="50000"/>
                    <a:lumOff val="50000"/>
                  </a:schemeClr>
                </a:solidFill>
              </a:rPr>
              <a:t>find creative ways to engage customers/patrons and respectfully include them </a:t>
            </a:r>
            <a:endParaRPr lang="en-US" b="1" dirty="0">
              <a:solidFill>
                <a:schemeClr val="tx1">
                  <a:lumMod val="50000"/>
                  <a:lumOff val="50000"/>
                </a:schemeClr>
              </a:solidFill>
            </a:endParaRPr>
          </a:p>
          <a:p>
            <a:pPr marL="0" indent="0">
              <a:buNone/>
            </a:pPr>
            <a:r>
              <a:rPr lang="en-US" b="1" dirty="0">
                <a:solidFill>
                  <a:schemeClr val="accent1">
                    <a:lumMod val="60000"/>
                    <a:lumOff val="40000"/>
                  </a:schemeClr>
                </a:solidFill>
              </a:rPr>
              <a:t>4. Be </a:t>
            </a:r>
            <a:r>
              <a:rPr lang="en-US" b="1" dirty="0" smtClean="0">
                <a:solidFill>
                  <a:schemeClr val="accent1">
                    <a:lumMod val="60000"/>
                    <a:lumOff val="40000"/>
                  </a:schemeClr>
                </a:solidFill>
              </a:rPr>
              <a:t>there: </a:t>
            </a:r>
            <a:r>
              <a:rPr lang="en-US" dirty="0">
                <a:solidFill>
                  <a:schemeClr val="tx1">
                    <a:lumMod val="50000"/>
                    <a:lumOff val="50000"/>
                  </a:schemeClr>
                </a:solidFill>
              </a:rPr>
              <a:t>Learn how to be present, fully engaged, inviting.  </a:t>
            </a:r>
          </a:p>
          <a:p>
            <a:pPr marL="0" indent="0">
              <a:buNone/>
            </a:pPr>
            <a:r>
              <a:rPr lang="en-US" b="1" dirty="0" smtClean="0">
                <a:solidFill>
                  <a:srgbClr val="C7691B"/>
                </a:solidFill>
              </a:rPr>
              <a:t>Condensed: It’s All About Choice</a:t>
            </a:r>
            <a:r>
              <a:rPr lang="en-US" dirty="0" smtClean="0"/>
              <a:t>: </a:t>
            </a:r>
            <a:r>
              <a:rPr lang="en-US" dirty="0">
                <a:hlinkClick r:id="rId4"/>
              </a:rPr>
              <a:t>https://youtu.be/zh6kJVxu0gY</a:t>
            </a:r>
            <a:r>
              <a:rPr lang="en-US" dirty="0"/>
              <a:t> </a:t>
            </a:r>
            <a:endParaRPr lang="en-US" dirty="0" smtClean="0"/>
          </a:p>
          <a:p>
            <a:pPr marL="463550" indent="-231775">
              <a:buFont typeface="Arial" panose="020B0604020202020204" pitchFamily="34" charset="0"/>
              <a:buChar char="•"/>
            </a:pPr>
            <a:r>
              <a:rPr lang="en-US" dirty="0" smtClean="0"/>
              <a:t>“We can either choose to commit, or choose to be in a </a:t>
            </a:r>
            <a:r>
              <a:rPr lang="en-US" dirty="0" err="1" smtClean="0"/>
              <a:t>bummy</a:t>
            </a:r>
            <a:r>
              <a:rPr lang="en-US" dirty="0" smtClean="0"/>
              <a:t> mood.”</a:t>
            </a:r>
          </a:p>
        </p:txBody>
      </p:sp>
    </p:spTree>
    <p:extLst>
      <p:ext uri="{BB962C8B-B14F-4D97-AF65-F5344CB8AC3E}">
        <p14:creationId xmlns:p14="http://schemas.microsoft.com/office/powerpoint/2010/main" val="1963466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Looking </a:t>
            </a:r>
            <a:r>
              <a:rPr lang="en-US" dirty="0"/>
              <a:t>Forward to the next 100 years of innovation in WV </a:t>
            </a:r>
            <a:r>
              <a:rPr lang="en-US" dirty="0" smtClean="0"/>
              <a:t>Libraries</a:t>
            </a:r>
            <a:r>
              <a:rPr lang="en-US" dirty="0"/>
              <a:t> </a:t>
            </a:r>
          </a:p>
        </p:txBody>
      </p:sp>
      <p:sp>
        <p:nvSpPr>
          <p:cNvPr id="3" name="TextBox 2"/>
          <p:cNvSpPr txBox="1"/>
          <p:nvPr/>
        </p:nvSpPr>
        <p:spPr>
          <a:xfrm>
            <a:off x="888632" y="1580484"/>
            <a:ext cx="3501196" cy="769441"/>
          </a:xfrm>
          <a:prstGeom prst="rect">
            <a:avLst/>
          </a:prstGeom>
          <a:noFill/>
        </p:spPr>
        <p:txBody>
          <a:bodyPr wrap="square" rtlCol="0">
            <a:spAutoFit/>
          </a:bodyPr>
          <a:lstStyle/>
          <a:p>
            <a:pPr algn="ctr"/>
            <a:r>
              <a:rPr lang="en-US" sz="3600" dirty="0">
                <a:latin typeface="Calibri" panose="020F0502020204030204" pitchFamily="34" charset="0"/>
                <a:cs typeface="Calibri" panose="020F0502020204030204" pitchFamily="34" charset="0"/>
              </a:rPr>
              <a:t> </a:t>
            </a:r>
            <a:r>
              <a:rPr lang="en-US" sz="4400" dirty="0" smtClean="0">
                <a:solidFill>
                  <a:schemeClr val="bg1"/>
                </a:solidFill>
                <a:latin typeface="Calibri" panose="020F0502020204030204" pitchFamily="34" charset="0"/>
                <a:cs typeface="Calibri" panose="020F0502020204030204" pitchFamily="34" charset="0"/>
              </a:rPr>
              <a:t>Envision</a:t>
            </a:r>
            <a:r>
              <a:rPr lang="en-US" sz="3600" dirty="0">
                <a:solidFill>
                  <a:schemeClr val="bg1"/>
                </a:solidFill>
                <a:latin typeface="Calibri" panose="020F0502020204030204" pitchFamily="34" charset="0"/>
                <a:cs typeface="Calibri" panose="020F0502020204030204" pitchFamily="34" charset="0"/>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476" y="2019646"/>
            <a:ext cx="5011038" cy="2818709"/>
          </a:xfrm>
          <a:prstGeom prst="rect">
            <a:avLst/>
          </a:prstGeom>
        </p:spPr>
      </p:pic>
    </p:spTree>
    <p:extLst>
      <p:ext uri="{BB962C8B-B14F-4D97-AF65-F5344CB8AC3E}">
        <p14:creationId xmlns:p14="http://schemas.microsoft.com/office/powerpoint/2010/main" val="2029712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Words of Wisdom</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600" dirty="0" smtClean="0"/>
              <a:t>“</a:t>
            </a:r>
            <a:r>
              <a:rPr lang="en-US" sz="3600" dirty="0"/>
              <a:t>What influences change is </a:t>
            </a:r>
            <a:r>
              <a:rPr lang="en-US" sz="3600" dirty="0" smtClean="0"/>
              <a:t>control</a:t>
            </a:r>
            <a:r>
              <a:rPr lang="en-US" sz="3600" dirty="0"/>
              <a:t>.</a:t>
            </a:r>
            <a:r>
              <a:rPr lang="en-US" sz="3600" dirty="0" smtClean="0"/>
              <a:t>” </a:t>
            </a:r>
          </a:p>
          <a:p>
            <a:pPr>
              <a:buFont typeface="Arial" panose="020B0604020202020204" pitchFamily="34" charset="0"/>
              <a:buChar char="•"/>
            </a:pPr>
            <a:r>
              <a:rPr lang="en-US" sz="3600" b="1" dirty="0" smtClean="0"/>
              <a:t>Change You</a:t>
            </a:r>
            <a:r>
              <a:rPr lang="en-US" sz="3600" dirty="0" smtClean="0"/>
              <a:t>: “Work </a:t>
            </a:r>
            <a:r>
              <a:rPr lang="en-US" sz="3600" dirty="0"/>
              <a:t>harder on yourself than on your </a:t>
            </a:r>
            <a:r>
              <a:rPr lang="en-US" sz="3600" dirty="0" smtClean="0"/>
              <a:t>job.”</a:t>
            </a:r>
          </a:p>
        </p:txBody>
      </p:sp>
      <p:sp>
        <p:nvSpPr>
          <p:cNvPr id="4" name="Rectangle 3"/>
          <p:cNvSpPr/>
          <p:nvPr/>
        </p:nvSpPr>
        <p:spPr>
          <a:xfrm>
            <a:off x="888631" y="5263248"/>
            <a:ext cx="3498979" cy="1508105"/>
          </a:xfrm>
          <a:prstGeom prst="rect">
            <a:avLst/>
          </a:prstGeom>
          <a:solidFill>
            <a:schemeClr val="bg1"/>
          </a:solidFill>
        </p:spPr>
        <p:txBody>
          <a:bodyPr wrap="square">
            <a:spAutoFit/>
          </a:bodyPr>
          <a:lstStyle/>
          <a:p>
            <a:pPr algn="ctr"/>
            <a:r>
              <a:rPr lang="en-US" b="1" dirty="0">
                <a:solidFill>
                  <a:srgbClr val="444444"/>
                </a:solidFill>
                <a:latin typeface="Georgia" panose="02040502050405020303" pitchFamily="18" charset="0"/>
              </a:rPr>
              <a:t>Skip </a:t>
            </a:r>
            <a:r>
              <a:rPr lang="en-US" b="1" dirty="0" smtClean="0">
                <a:solidFill>
                  <a:srgbClr val="444444"/>
                </a:solidFill>
                <a:latin typeface="Georgia" panose="02040502050405020303" pitchFamily="18" charset="0"/>
              </a:rPr>
              <a:t>Prichard, CEO of OCLC </a:t>
            </a:r>
          </a:p>
          <a:p>
            <a:pPr algn="ctr"/>
            <a:r>
              <a:rPr lang="en-US" sz="1600" dirty="0" smtClean="0">
                <a:solidFill>
                  <a:srgbClr val="444444"/>
                </a:solidFill>
                <a:latin typeface="Georgia" panose="02040502050405020303" pitchFamily="18" charset="0"/>
              </a:rPr>
              <a:t>2018 </a:t>
            </a:r>
            <a:r>
              <a:rPr lang="en-US" sz="1600" dirty="0">
                <a:solidFill>
                  <a:srgbClr val="444444"/>
                </a:solidFill>
                <a:latin typeface="Georgia" panose="02040502050405020303" pitchFamily="18" charset="0"/>
              </a:rPr>
              <a:t>OCLC Americas Regional Council </a:t>
            </a:r>
            <a:r>
              <a:rPr lang="en-US" sz="1600" dirty="0" smtClean="0">
                <a:solidFill>
                  <a:srgbClr val="444444"/>
                </a:solidFill>
                <a:latin typeface="Georgia" panose="02040502050405020303" pitchFamily="18" charset="0"/>
              </a:rPr>
              <a:t>Conference, </a:t>
            </a:r>
          </a:p>
          <a:p>
            <a:pPr algn="ctr"/>
            <a:r>
              <a:rPr lang="en-US" sz="1600" dirty="0" smtClean="0">
                <a:solidFill>
                  <a:srgbClr val="444444"/>
                </a:solidFill>
                <a:latin typeface="Georgia" panose="02040502050405020303" pitchFamily="18" charset="0"/>
              </a:rPr>
              <a:t>October 25, 2018</a:t>
            </a:r>
            <a:r>
              <a:rPr lang="en-US" dirty="0">
                <a:solidFill>
                  <a:srgbClr val="444444"/>
                </a:solidFill>
                <a:latin typeface="Georgia" panose="02040502050405020303" pitchFamily="18" charset="0"/>
              </a:rPr>
              <a:t> </a:t>
            </a:r>
            <a:endParaRPr lang="en-US" dirty="0" smtClean="0">
              <a:solidFill>
                <a:srgbClr val="444444"/>
              </a:solidFill>
              <a:latin typeface="Georgia" panose="02040502050405020303" pitchFamily="18" charset="0"/>
            </a:endParaRPr>
          </a:p>
          <a:p>
            <a:pPr algn="ctr"/>
            <a:r>
              <a:rPr lang="en-US" sz="1200" dirty="0">
                <a:hlinkClick r:id="rId3"/>
              </a:rPr>
              <a:t>https://americanlibrariesmagazine.org/blogs/the-scoop/game-changers-libraries-oclc/</a:t>
            </a:r>
            <a:r>
              <a:rPr lang="en-US" sz="1200" dirty="0"/>
              <a:t> </a:t>
            </a:r>
          </a:p>
        </p:txBody>
      </p:sp>
    </p:spTree>
    <p:extLst>
      <p:ext uri="{BB962C8B-B14F-4D97-AF65-F5344CB8AC3E}">
        <p14:creationId xmlns:p14="http://schemas.microsoft.com/office/powerpoint/2010/main" val="3078222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Tough Truths</a:t>
            </a:r>
            <a:endParaRPr lang="en-US" dirty="0"/>
          </a:p>
        </p:txBody>
      </p:sp>
      <p:sp>
        <p:nvSpPr>
          <p:cNvPr id="3" name="Content Placeholder 2"/>
          <p:cNvSpPr>
            <a:spLocks noGrp="1"/>
          </p:cNvSpPr>
          <p:nvPr>
            <p:ph idx="1"/>
          </p:nvPr>
        </p:nvSpPr>
        <p:spPr>
          <a:xfrm>
            <a:off x="4779265" y="803186"/>
            <a:ext cx="7266432" cy="5248622"/>
          </a:xfrm>
        </p:spPr>
        <p:txBody>
          <a:bodyPr>
            <a:noAutofit/>
          </a:bodyPr>
          <a:lstStyle/>
          <a:p>
            <a:r>
              <a:rPr lang="en-US" sz="2400" b="1" dirty="0" smtClean="0"/>
              <a:t>Are you a perfectionist?</a:t>
            </a:r>
            <a:r>
              <a:rPr lang="en-US" sz="2400" dirty="0" smtClean="0"/>
              <a:t> Is your burnout self-imposed? You </a:t>
            </a:r>
            <a:r>
              <a:rPr lang="en-US" sz="2400" dirty="0"/>
              <a:t>need to stop beating </a:t>
            </a:r>
            <a:r>
              <a:rPr lang="en-US" sz="2400" dirty="0" smtClean="0"/>
              <a:t>yourself </a:t>
            </a:r>
            <a:r>
              <a:rPr lang="en-US" sz="2400" dirty="0"/>
              <a:t>up over the things </a:t>
            </a:r>
            <a:r>
              <a:rPr lang="en-US" sz="2400" dirty="0" smtClean="0"/>
              <a:t>you </a:t>
            </a:r>
            <a:r>
              <a:rPr lang="en-US" sz="2400" dirty="0"/>
              <a:t>can’t </a:t>
            </a:r>
            <a:r>
              <a:rPr lang="en-US" sz="2400" dirty="0" smtClean="0"/>
              <a:t>realistically accomplish. </a:t>
            </a:r>
            <a:r>
              <a:rPr lang="en-US" sz="2400" b="1" dirty="0" smtClean="0"/>
              <a:t>Instead</a:t>
            </a:r>
            <a:r>
              <a:rPr lang="en-US" sz="2400" dirty="0" smtClean="0"/>
              <a:t>:</a:t>
            </a:r>
            <a:r>
              <a:rPr lang="en-US" sz="2400" dirty="0"/>
              <a:t> </a:t>
            </a:r>
            <a:r>
              <a:rPr lang="en-US" sz="2400" dirty="0" smtClean="0"/>
              <a:t>Pick three things to do each day, and do them well. *</a:t>
            </a:r>
          </a:p>
          <a:p>
            <a:r>
              <a:rPr lang="en-US" sz="2400" b="1" dirty="0" smtClean="0"/>
              <a:t>Everyday is a choice</a:t>
            </a:r>
            <a:r>
              <a:rPr lang="en-US" sz="2400" dirty="0" smtClean="0"/>
              <a:t>. </a:t>
            </a:r>
            <a:r>
              <a:rPr lang="en-US" sz="2400" b="1" dirty="0" smtClean="0"/>
              <a:t>Your choice. </a:t>
            </a:r>
            <a:r>
              <a:rPr lang="en-US" sz="2400" dirty="0" smtClean="0"/>
              <a:t>(Fish! Philosophy)</a:t>
            </a:r>
          </a:p>
          <a:p>
            <a:r>
              <a:rPr lang="en-US" sz="2400" b="1" dirty="0" smtClean="0"/>
              <a:t>If you don’t like any of these strategies, </a:t>
            </a:r>
            <a:r>
              <a:rPr lang="en-US" sz="2400" dirty="0" smtClean="0"/>
              <a:t>which</a:t>
            </a:r>
            <a:r>
              <a:rPr lang="en-US" sz="2400" b="1" dirty="0" smtClean="0"/>
              <a:t> </a:t>
            </a:r>
            <a:r>
              <a:rPr lang="en-US" sz="2400" dirty="0" smtClean="0"/>
              <a:t>are backed up by </a:t>
            </a:r>
            <a:r>
              <a:rPr lang="en-US" sz="2400" b="1" dirty="0" smtClean="0"/>
              <a:t>research</a:t>
            </a:r>
            <a:r>
              <a:rPr lang="en-US" sz="2400" dirty="0" smtClean="0"/>
              <a:t>, then you need to find a new job, or maybe even a new career. (See: Slide 9)</a:t>
            </a:r>
          </a:p>
          <a:p>
            <a:r>
              <a:rPr lang="en-US" sz="2400" b="1" dirty="0" smtClean="0"/>
              <a:t>If you think you’re not the problem</a:t>
            </a:r>
            <a:r>
              <a:rPr lang="en-US" sz="2400" dirty="0" smtClean="0"/>
              <a:t>: focus on what you </a:t>
            </a:r>
            <a:r>
              <a:rPr lang="en-US" sz="2400" b="1" dirty="0" smtClean="0"/>
              <a:t>can</a:t>
            </a:r>
            <a:r>
              <a:rPr lang="en-US" sz="2400" dirty="0" smtClean="0"/>
              <a:t> change, not what you </a:t>
            </a:r>
            <a:r>
              <a:rPr lang="en-US" sz="2400" b="1" dirty="0" smtClean="0"/>
              <a:t>can’t</a:t>
            </a:r>
            <a:r>
              <a:rPr lang="en-US" sz="2400" dirty="0" smtClean="0"/>
              <a:t> change. </a:t>
            </a:r>
            <a:endParaRPr lang="en-US" sz="2400" dirty="0"/>
          </a:p>
        </p:txBody>
      </p:sp>
      <p:sp>
        <p:nvSpPr>
          <p:cNvPr id="4" name="Rectangle 3"/>
          <p:cNvSpPr/>
          <p:nvPr/>
        </p:nvSpPr>
        <p:spPr>
          <a:xfrm>
            <a:off x="730134" y="6210407"/>
            <a:ext cx="11157065" cy="553998"/>
          </a:xfrm>
          <a:prstGeom prst="rect">
            <a:avLst/>
          </a:prstGeom>
          <a:solidFill>
            <a:schemeClr val="bg1"/>
          </a:solidFill>
        </p:spPr>
        <p:txBody>
          <a:bodyPr wrap="square">
            <a:spAutoFit/>
          </a:bodyPr>
          <a:lstStyle/>
          <a:p>
            <a:r>
              <a:rPr lang="en-US" dirty="0" smtClean="0"/>
              <a:t>* </a:t>
            </a:r>
            <a:r>
              <a:rPr lang="en-US" sz="1200" dirty="0" smtClean="0">
                <a:hlinkClick r:id="rId3"/>
              </a:rPr>
              <a:t>https</a:t>
            </a:r>
            <a:r>
              <a:rPr lang="en-US" sz="1200" dirty="0">
                <a:hlinkClick r:id="rId3"/>
              </a:rPr>
              <a:t>://</a:t>
            </a:r>
            <a:r>
              <a:rPr lang="en-US" sz="1200" dirty="0" smtClean="0">
                <a:hlinkClick r:id="rId3"/>
              </a:rPr>
              <a:t>www.purewow.com/family/randi-zuckerberg-pick-three?utm_medium=email&amp;utm_source=Money&amp;utm_campaign=32506&amp;utm_content=Money_editorial</a:t>
            </a:r>
            <a:r>
              <a:rPr lang="en-US" sz="1200" dirty="0"/>
              <a:t> and  </a:t>
            </a:r>
            <a:r>
              <a:rPr lang="en-US" sz="1200" dirty="0">
                <a:hlinkClick r:id="rId4"/>
              </a:rPr>
              <a:t>https://www.theatlantic.com/health/archive/2018/11/how-perfectionism-can-be-destructive/574837/?</a:t>
            </a:r>
            <a:r>
              <a:rPr lang="en-US" sz="1200" dirty="0" smtClean="0">
                <a:hlinkClick r:id="rId4"/>
              </a:rPr>
              <a:t>utm_source=digg&amp;utm_medium=email</a:t>
            </a:r>
            <a:r>
              <a:rPr lang="en-US" sz="1200" dirty="0" smtClean="0"/>
              <a:t> </a:t>
            </a:r>
            <a:endParaRPr lang="en-US" sz="1200" dirty="0"/>
          </a:p>
        </p:txBody>
      </p:sp>
    </p:spTree>
    <p:extLst>
      <p:ext uri="{BB962C8B-B14F-4D97-AF65-F5344CB8AC3E}">
        <p14:creationId xmlns:p14="http://schemas.microsoft.com/office/powerpoint/2010/main" val="2204573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Remember why you’re a librarian</a:t>
            </a:r>
            <a:endParaRPr lang="en-US" dirty="0"/>
          </a:p>
        </p:txBody>
      </p:sp>
      <p:pic>
        <p:nvPicPr>
          <p:cNvPr id="4" name="Content Placeholder 3" descr="Screen Clipping">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42144" y="1133650"/>
            <a:ext cx="7107143" cy="4888991"/>
          </a:xfrm>
          <a:prstGeom prst="rect">
            <a:avLst/>
          </a:prstGeom>
        </p:spPr>
      </p:pic>
      <p:sp>
        <p:nvSpPr>
          <p:cNvPr id="5" name="Rectangle 4"/>
          <p:cNvSpPr/>
          <p:nvPr/>
        </p:nvSpPr>
        <p:spPr>
          <a:xfrm>
            <a:off x="880697" y="5376310"/>
            <a:ext cx="3514845" cy="646331"/>
          </a:xfrm>
          <a:prstGeom prst="rect">
            <a:avLst/>
          </a:prstGeom>
        </p:spPr>
        <p:txBody>
          <a:bodyPr wrap="square">
            <a:spAutoFit/>
          </a:bodyPr>
          <a:lstStyle/>
          <a:p>
            <a:pPr algn="ctr"/>
            <a:r>
              <a:rPr lang="en-US" dirty="0">
                <a:hlinkClick r:id="rId5"/>
              </a:rPr>
              <a:t>https://acrlog.org/2018/10/18/one-of-todays-lucky-ten-thousand</a:t>
            </a:r>
            <a:r>
              <a:rPr lang="en-US" dirty="0" smtClean="0">
                <a:hlinkClick r:id="rId5"/>
              </a:rPr>
              <a:t>/</a:t>
            </a:r>
            <a:r>
              <a:rPr lang="en-US" dirty="0" smtClean="0"/>
              <a:t> </a:t>
            </a:r>
            <a:endParaRPr lang="en-US" dirty="0"/>
          </a:p>
        </p:txBody>
      </p:sp>
    </p:spTree>
    <p:extLst>
      <p:ext uri="{BB962C8B-B14F-4D97-AF65-F5344CB8AC3E}">
        <p14:creationId xmlns:p14="http://schemas.microsoft.com/office/powerpoint/2010/main" val="2668905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85257" y="1859340"/>
            <a:ext cx="9216571" cy="2862322"/>
          </a:xfrm>
          <a:prstGeom prst="rect">
            <a:avLst/>
          </a:prstGeom>
        </p:spPr>
        <p:txBody>
          <a:bodyPr wrap="square">
            <a:spAutoFit/>
          </a:bodyPr>
          <a:lstStyle/>
          <a:p>
            <a:r>
              <a:rPr lang="en-US" b="1" dirty="0" smtClean="0"/>
              <a:t>The End.*</a:t>
            </a:r>
          </a:p>
          <a:p>
            <a:endParaRPr lang="en-US" b="1" dirty="0" smtClean="0"/>
          </a:p>
          <a:p>
            <a:r>
              <a:rPr lang="en-US" b="1" dirty="0" smtClean="0"/>
              <a:t>Remember</a:t>
            </a:r>
            <a:r>
              <a:rPr lang="en-US" dirty="0"/>
              <a:t>: we are information professionals, and you now you have credible, up-to-date information about the causes and effects of burnout. That means you can take this information to your supervisors/administrators to begin a meaningful conversation about how to overcome burnout if it is happening to you or your team. Your boss can’t fix a problem if they don’t know it exists, so you have to find the courage to start the conversation, and this information will help. </a:t>
            </a:r>
          </a:p>
          <a:p>
            <a:endParaRPr lang="en-US" dirty="0"/>
          </a:p>
          <a:p>
            <a:r>
              <a:rPr lang="en-US" b="1" dirty="0" smtClean="0"/>
              <a:t>*But not really</a:t>
            </a:r>
            <a:r>
              <a:rPr lang="en-US" dirty="0" smtClean="0"/>
              <a:t>: </a:t>
            </a:r>
            <a:r>
              <a:rPr lang="en-US" dirty="0"/>
              <a:t>the </a:t>
            </a:r>
            <a:r>
              <a:rPr lang="en-US" dirty="0" smtClean="0"/>
              <a:t>content from handout </a:t>
            </a:r>
            <a:r>
              <a:rPr lang="en-US" dirty="0"/>
              <a:t>mentioned previously in this presentation </a:t>
            </a:r>
            <a:r>
              <a:rPr lang="en-US" dirty="0" smtClean="0"/>
              <a:t>can be found </a:t>
            </a:r>
            <a:r>
              <a:rPr lang="en-US" dirty="0"/>
              <a:t>on the </a:t>
            </a:r>
            <a:r>
              <a:rPr lang="en-US" dirty="0" smtClean="0"/>
              <a:t>remaining slides. </a:t>
            </a:r>
            <a:endParaRPr lang="en-US" dirty="0"/>
          </a:p>
        </p:txBody>
      </p:sp>
    </p:spTree>
    <p:extLst>
      <p:ext uri="{BB962C8B-B14F-4D97-AF65-F5344CB8AC3E}">
        <p14:creationId xmlns:p14="http://schemas.microsoft.com/office/powerpoint/2010/main" val="4250136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997" y="815295"/>
            <a:ext cx="11053187" cy="2554802"/>
          </a:xfrm>
          <a:prstGeom prst="rect">
            <a:avLst/>
          </a:prstGeom>
        </p:spPr>
        <p:txBody>
          <a:bodyPr wrap="square">
            <a:spAutoFit/>
          </a:bodyPr>
          <a:lstStyle/>
          <a:p>
            <a:pPr>
              <a:lnSpc>
                <a:spcPct val="107000"/>
              </a:lnSpc>
            </a:pPr>
            <a:r>
              <a:rPr lang="en-US" sz="2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Avoiding Workplace Burnout</a:t>
            </a:r>
          </a:p>
          <a:p>
            <a:pPr>
              <a:lnSpc>
                <a:spcPct val="107000"/>
              </a:lnSpc>
              <a:spcBef>
                <a:spcPts val="200"/>
              </a:spcBef>
            </a:pPr>
            <a:r>
              <a:rPr lang="en-US" sz="2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Definition</a:t>
            </a:r>
          </a:p>
          <a:p>
            <a:pPr>
              <a:lnSpc>
                <a:spcPct val="107000"/>
              </a:lnSpc>
            </a:pPr>
            <a:r>
              <a:rPr lang="en-US" b="1" dirty="0">
                <a:solidFill>
                  <a:schemeClr val="tx1">
                    <a:lumMod val="75000"/>
                    <a:lumOff val="25000"/>
                  </a:schemeClr>
                </a:solidFill>
                <a:latin typeface="Calibri Light" panose="020F0302020204030204" pitchFamily="34" charset="0"/>
                <a:ea typeface="Times New Roman" panose="02020603050405020304" pitchFamily="18" charset="0"/>
                <a:cs typeface="Times New Roman" panose="02020603050405020304" pitchFamily="18" charset="0"/>
              </a:rPr>
              <a:t>Burnout is a psychological syndrome emerging as a prolonged response to chronic interpersonal stressors on the job. The three key dimensions of this response are an overwhelming exhaustion, feelings of cynicism and detachment from the job, and a sense of ineffectiveness and lack of accomplishment. The significance of this three‐dimensional model is that it clearly places the individual stress experience within a social context and involves the person's conception of both self and others</a:t>
            </a:r>
            <a:r>
              <a:rPr lang="en-US" sz="2400" b="1" dirty="0">
                <a:solidFill>
                  <a:schemeClr val="tx1">
                    <a:lumMod val="75000"/>
                    <a:lumOff val="25000"/>
                  </a:schemeClr>
                </a:solidFill>
                <a:latin typeface="Calibri Light" panose="020F0302020204030204" pitchFamily="34" charset="0"/>
                <a:ea typeface="Times New Roman" panose="02020603050405020304" pitchFamily="18" charset="0"/>
                <a:cs typeface="Times New Roman" panose="02020603050405020304" pitchFamily="18" charset="0"/>
              </a:rPr>
              <a:t>. (</a:t>
            </a:r>
            <a:r>
              <a:rPr lang="en-US" b="1" dirty="0" err="1">
                <a:solidFill>
                  <a:schemeClr val="tx1">
                    <a:lumMod val="75000"/>
                    <a:lumOff val="25000"/>
                  </a:schemeClr>
                </a:solidFill>
                <a:latin typeface="Calibri Light" panose="020F0302020204030204" pitchFamily="34" charset="0"/>
                <a:ea typeface="Times New Roman" panose="02020603050405020304" pitchFamily="18" charset="0"/>
                <a:cs typeface="Times New Roman" panose="02020603050405020304" pitchFamily="18" charset="0"/>
              </a:rPr>
              <a:t>Maslach</a:t>
            </a:r>
            <a:r>
              <a:rPr lang="en-US" b="1" dirty="0">
                <a:solidFill>
                  <a:schemeClr val="tx1">
                    <a:lumMod val="75000"/>
                    <a:lumOff val="25000"/>
                  </a:schemeClr>
                </a:solidFill>
                <a:latin typeface="Calibri Light" panose="020F0302020204030204" pitchFamily="34" charset="0"/>
                <a:ea typeface="Times New Roman" panose="02020603050405020304" pitchFamily="18" charset="0"/>
                <a:cs typeface="Times New Roman" panose="02020603050405020304" pitchFamily="18" charset="0"/>
              </a:rPr>
              <a:t> &amp; Leiter, 2016).</a:t>
            </a:r>
            <a:endParaRPr lang="en-US" sz="2400" b="1" dirty="0">
              <a:solidFill>
                <a:schemeClr val="tx1">
                  <a:lumMod val="75000"/>
                  <a:lumOff val="2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622997" y="3681596"/>
            <a:ext cx="10520625" cy="2419573"/>
          </a:xfrm>
          <a:prstGeom prst="rect">
            <a:avLst/>
          </a:prstGeom>
        </p:spPr>
        <p:txBody>
          <a:bodyPr wrap="square">
            <a:spAutoFit/>
          </a:bodyPr>
          <a:lstStyle/>
          <a:p>
            <a:pPr>
              <a:lnSpc>
                <a:spcPct val="107000"/>
              </a:lnSpc>
              <a:spcBef>
                <a:spcPts val="1200"/>
              </a:spcBef>
            </a:pPr>
            <a:r>
              <a:rPr lang="en-US" sz="2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Workplace Strategies</a:t>
            </a:r>
          </a:p>
          <a:p>
            <a:pPr marL="342900" marR="0" lvl="0" indent="-342900">
              <a:lnSpc>
                <a:spcPct val="107000"/>
              </a:lnSpc>
              <a:spcBef>
                <a:spcPts val="200"/>
              </a:spcBef>
              <a:spcAft>
                <a:spcPts val="0"/>
              </a:spcAft>
              <a:buFont typeface="+mj-lt"/>
              <a:buAutoNum type="arabicPeriod"/>
            </a:pPr>
            <a:r>
              <a:rPr lang="en-US" b="1"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Change work patterns: work less, take more breaks, avoid overtime work, balance work/home life</a:t>
            </a:r>
            <a:endParaRPr lang="en-US" sz="2400" b="1" dirty="0">
              <a:solidFill>
                <a:schemeClr val="tx1">
                  <a:lumMod val="75000"/>
                  <a:lumOff val="25000"/>
                </a:schemeClr>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200"/>
              </a:spcBef>
              <a:spcAft>
                <a:spcPts val="0"/>
              </a:spcAft>
              <a:buFont typeface="+mj-lt"/>
              <a:buAutoNum type="arabicPeriod"/>
            </a:pPr>
            <a:r>
              <a:rPr lang="en-US" b="1"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Develop coping skills: cognitive restructuring, conflict resolution, time management</a:t>
            </a:r>
            <a:endParaRPr lang="en-US" sz="2400" b="1" dirty="0">
              <a:solidFill>
                <a:schemeClr val="tx1">
                  <a:lumMod val="75000"/>
                  <a:lumOff val="25000"/>
                </a:schemeClr>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200"/>
              </a:spcBef>
              <a:spcAft>
                <a:spcPts val="0"/>
              </a:spcAft>
              <a:buFont typeface="+mj-lt"/>
              <a:buAutoNum type="arabicPeriod"/>
            </a:pPr>
            <a:r>
              <a:rPr lang="en-US" b="1"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Obtain social support: from colleagues in your workplace and in your profession</a:t>
            </a:r>
            <a:endParaRPr lang="en-US" sz="2400" b="1" dirty="0">
              <a:solidFill>
                <a:schemeClr val="tx1">
                  <a:lumMod val="75000"/>
                  <a:lumOff val="25000"/>
                </a:schemeClr>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200"/>
              </a:spcBef>
              <a:spcAft>
                <a:spcPts val="0"/>
              </a:spcAft>
              <a:buFont typeface="+mj-lt"/>
              <a:buAutoNum type="arabicPeriod"/>
            </a:pPr>
            <a:r>
              <a:rPr lang="en-US" b="1"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Utilize relaxation strategies: meditation, music, uninterrupted reflection time</a:t>
            </a:r>
            <a:endParaRPr lang="en-US" sz="2400" b="1" dirty="0">
              <a:solidFill>
                <a:schemeClr val="tx1">
                  <a:lumMod val="75000"/>
                  <a:lumOff val="25000"/>
                </a:schemeClr>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200"/>
              </a:spcBef>
              <a:spcAft>
                <a:spcPts val="0"/>
              </a:spcAft>
              <a:buFont typeface="+mj-lt"/>
              <a:buAutoNum type="arabicPeriod"/>
            </a:pPr>
            <a:r>
              <a:rPr lang="en-US" b="1"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Promote good health and fitness: get out of your office or building as much as possible</a:t>
            </a:r>
            <a:endParaRPr lang="en-US" sz="2400" b="1" dirty="0">
              <a:solidFill>
                <a:schemeClr val="tx1">
                  <a:lumMod val="75000"/>
                  <a:lumOff val="25000"/>
                </a:schemeClr>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200"/>
              </a:spcBef>
              <a:spcAft>
                <a:spcPts val="0"/>
              </a:spcAft>
              <a:buFont typeface="+mj-lt"/>
              <a:buAutoNum type="arabicPeriod"/>
            </a:pPr>
            <a:r>
              <a:rPr lang="en-US" b="1" dirty="0">
                <a:solidFill>
                  <a:schemeClr val="tx1">
                    <a:lumMod val="75000"/>
                    <a:lumOff val="25000"/>
                  </a:schemeClr>
                </a:solidFill>
                <a:latin typeface="Calibri Light" panose="020F0302020204030204" pitchFamily="34" charset="0"/>
                <a:ea typeface="Calibri" panose="020F0502020204030204" pitchFamily="34" charset="0"/>
                <a:cs typeface="Calibri Light" panose="020F0302020204030204" pitchFamily="34" charset="0"/>
              </a:rPr>
              <a:t>Develop a better self‐understanding: via various self‐analytic techniques, counseling, or therapy</a:t>
            </a:r>
            <a:endParaRPr lang="en-US" sz="2400" b="1" dirty="0">
              <a:solidFill>
                <a:schemeClr val="tx1">
                  <a:lumMod val="75000"/>
                  <a:lumOff val="25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8935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3433" y="1139058"/>
            <a:ext cx="10289512" cy="4809586"/>
          </a:xfrm>
          <a:prstGeom prst="rect">
            <a:avLst/>
          </a:prstGeom>
        </p:spPr>
        <p:txBody>
          <a:bodyPr wrap="square">
            <a:spAutoFit/>
          </a:bodyPr>
          <a:lstStyle/>
          <a:p>
            <a:pPr>
              <a:lnSpc>
                <a:spcPct val="107000"/>
              </a:lnSpc>
              <a:spcBef>
                <a:spcPts val="1200"/>
              </a:spcBef>
            </a:pPr>
            <a:r>
              <a:rPr lang="en-US" sz="2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Recovery (Home) Strategies</a:t>
            </a:r>
          </a:p>
          <a:p>
            <a:pPr>
              <a:lnSpc>
                <a:spcPct val="107000"/>
              </a:lnSpc>
              <a:spcBef>
                <a:spcPts val="1200"/>
              </a:spcBef>
            </a:pPr>
            <a:endParaRPr lang="en-US" sz="240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pPr>
            <a:r>
              <a:rPr lang="en-US" sz="240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r>
            <a:br>
              <a:rPr lang="en-US" sz="240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br>
            <a:r>
              <a:rPr lang="en-US" sz="2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Self-Care Strategies</a:t>
            </a:r>
          </a:p>
          <a:p>
            <a:pPr marL="342900" marR="0" lvl="0" indent="-342900">
              <a:lnSpc>
                <a:spcPct val="107000"/>
              </a:lnSpc>
              <a:spcBef>
                <a:spcPts val="0"/>
              </a:spcBef>
              <a:spcAft>
                <a:spcPts val="400"/>
              </a:spcAft>
              <a:buFont typeface="+mj-lt"/>
              <a:buAutoNum type="arabicPeriod"/>
            </a:pPr>
            <a:r>
              <a:rPr lang="en-US" b="1" dirty="0">
                <a:latin typeface="Calibri Light" panose="020F0302020204030204" pitchFamily="34" charset="0"/>
                <a:ea typeface="Calibri" panose="020F0502020204030204" pitchFamily="34" charset="0"/>
                <a:cs typeface="Times New Roman" panose="02020603050405020304" pitchFamily="18" charset="0"/>
              </a:rPr>
              <a:t>Take regular breaks from work </a:t>
            </a:r>
            <a:r>
              <a:rPr lang="en-US" dirty="0">
                <a:latin typeface="Calibri Light" panose="020F0302020204030204" pitchFamily="34" charset="0"/>
                <a:ea typeface="Calibri" panose="020F0502020204030204" pitchFamily="34" charset="0"/>
                <a:cs typeface="Times New Roman" panose="02020603050405020304" pitchFamily="18" charset="0"/>
              </a:rPr>
              <a:t>– if you have time, use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400"/>
              </a:spcAft>
              <a:buFont typeface="+mj-lt"/>
              <a:buAutoNum type="arabicPeriod"/>
            </a:pPr>
            <a:r>
              <a:rPr lang="en-US" b="1" dirty="0">
                <a:latin typeface="Calibri Light" panose="020F0302020204030204" pitchFamily="34" charset="0"/>
                <a:ea typeface="Calibri" panose="020F0502020204030204" pitchFamily="34" charset="0"/>
                <a:cs typeface="Times New Roman" panose="02020603050405020304" pitchFamily="18" charset="0"/>
              </a:rPr>
              <a:t>Advocate for better social recognition</a:t>
            </a:r>
            <a:r>
              <a:rPr lang="en-US" dirty="0">
                <a:latin typeface="Calibri Light" panose="020F0302020204030204" pitchFamily="34" charset="0"/>
                <a:ea typeface="Calibri" panose="020F0502020204030204" pitchFamily="34" charset="0"/>
                <a:cs typeface="Times New Roman" panose="02020603050405020304" pitchFamily="18" charset="0"/>
              </a:rPr>
              <a:t> of the difficult work that is being accomplished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400"/>
              </a:spcAft>
              <a:buFont typeface="+mj-lt"/>
              <a:buAutoNum type="arabicPeriod"/>
            </a:pPr>
            <a:r>
              <a:rPr lang="en-US" b="1" dirty="0">
                <a:latin typeface="Calibri Light" panose="020F0302020204030204" pitchFamily="34" charset="0"/>
                <a:ea typeface="Calibri" panose="020F0502020204030204" pitchFamily="34" charset="0"/>
                <a:cs typeface="Times New Roman" panose="02020603050405020304" pitchFamily="18" charset="0"/>
              </a:rPr>
              <a:t>Focus on the positive aspects of life</a:t>
            </a:r>
            <a:r>
              <a:rPr lang="en-US" dirty="0">
                <a:latin typeface="Calibri Light" panose="020F0302020204030204" pitchFamily="34" charset="0"/>
                <a:ea typeface="Calibri" panose="020F0502020204030204" pitchFamily="34" charset="0"/>
                <a:cs typeface="Times New Roman" panose="02020603050405020304" pitchFamily="18" charset="0"/>
              </a:rPr>
              <a:t>, both at work and home, so that you are not overwhelmed by adversity and misery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400"/>
              </a:spcAft>
              <a:buFont typeface="+mj-lt"/>
              <a:buAutoNum type="arabicPeriod"/>
            </a:pPr>
            <a:r>
              <a:rPr lang="en-US" b="1" dirty="0">
                <a:latin typeface="Calibri Light" panose="020F0302020204030204" pitchFamily="34" charset="0"/>
                <a:ea typeface="Calibri" panose="020F0502020204030204" pitchFamily="34" charset="0"/>
                <a:cs typeface="Times New Roman" panose="02020603050405020304" pitchFamily="18" charset="0"/>
              </a:rPr>
              <a:t>Be mindful of psychological wellbeing</a:t>
            </a:r>
            <a:r>
              <a:rPr lang="en-US" dirty="0">
                <a:latin typeface="Calibri Light" panose="020F0302020204030204" pitchFamily="34" charset="0"/>
                <a:ea typeface="Calibri" panose="020F0502020204030204" pitchFamily="34" charset="0"/>
                <a:cs typeface="Times New Roman" panose="02020603050405020304" pitchFamily="18" charset="0"/>
              </a:rPr>
              <a:t>, via support groups, therapy/counseling, prayer, meditation, or religious services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pPr>
            <a:r>
              <a:rPr lang="en-US" sz="24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Fish</a:t>
            </a:r>
            <a:r>
              <a:rPr lang="en-US" sz="2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Philosophy</a:t>
            </a:r>
          </a:p>
          <a:p>
            <a:pPr marL="342900" marR="0" lvl="0" indent="-342900">
              <a:lnSpc>
                <a:spcPct val="107000"/>
              </a:lnSpc>
              <a:spcBef>
                <a:spcPts val="0"/>
              </a:spcBef>
              <a:spcAft>
                <a:spcPts val="800"/>
              </a:spcAft>
              <a:buFont typeface="+mj-l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Choose </a:t>
            </a:r>
            <a:r>
              <a:rPr lang="en-US" b="1" dirty="0">
                <a:latin typeface="Calibri" panose="020F0502020204030204" pitchFamily="34" charset="0"/>
                <a:ea typeface="Calibri" panose="020F0502020204030204" pitchFamily="34" charset="0"/>
                <a:cs typeface="Times New Roman" panose="02020603050405020304" pitchFamily="18" charset="0"/>
              </a:rPr>
              <a:t>your </a:t>
            </a:r>
            <a:r>
              <a:rPr lang="en-US" b="1" dirty="0" smtClean="0">
                <a:latin typeface="Calibri" panose="020F0502020204030204" pitchFamily="34" charset="0"/>
                <a:ea typeface="Calibri" panose="020F0502020204030204" pitchFamily="34" charset="0"/>
                <a:cs typeface="Times New Roman" panose="02020603050405020304" pitchFamily="18" charset="0"/>
              </a:rPr>
              <a:t>attitude</a:t>
            </a:r>
            <a:r>
              <a:rPr lang="en-US" dirty="0" smtClean="0">
                <a:latin typeface="Calibri" panose="020F0502020204030204" pitchFamily="34" charset="0"/>
                <a:ea typeface="Calibri" panose="020F0502020204030204" pitchFamily="34" charset="0"/>
                <a:cs typeface="Times New Roman" panose="02020603050405020304" pitchFamily="18" charset="0"/>
              </a:rPr>
              <a:t>             2</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Play                   3. Make </a:t>
            </a:r>
            <a:r>
              <a:rPr lang="en-US" dirty="0">
                <a:latin typeface="Calibri" panose="020F0502020204030204" pitchFamily="34" charset="0"/>
                <a:ea typeface="Calibri" panose="020F0502020204030204" pitchFamily="34" charset="0"/>
                <a:cs typeface="Times New Roman" panose="02020603050405020304" pitchFamily="18" charset="0"/>
              </a:rPr>
              <a:t>Their </a:t>
            </a:r>
            <a:r>
              <a:rPr lang="en-US" dirty="0" smtClean="0">
                <a:latin typeface="Calibri" panose="020F0502020204030204" pitchFamily="34" charset="0"/>
                <a:ea typeface="Calibri" panose="020F0502020204030204" pitchFamily="34" charset="0"/>
                <a:cs typeface="Times New Roman" panose="02020603050405020304" pitchFamily="18" charset="0"/>
              </a:rPr>
              <a:t>Day             4</a:t>
            </a:r>
            <a:r>
              <a:rPr lang="en-US" dirty="0">
                <a:latin typeface="Calibri" panose="020F0502020204030204" pitchFamily="34" charset="0"/>
                <a:ea typeface="Calibri" panose="020F0502020204030204" pitchFamily="34" charset="0"/>
                <a:cs typeface="Times New Roman" panose="02020603050405020304" pitchFamily="18" charset="0"/>
              </a:rPr>
              <a:t>. Be There</a:t>
            </a:r>
          </a:p>
        </p:txBody>
      </p:sp>
      <p:graphicFrame>
        <p:nvGraphicFramePr>
          <p:cNvPr id="3" name="Table 2"/>
          <p:cNvGraphicFramePr>
            <a:graphicFrameLocks noGrp="1"/>
          </p:cNvGraphicFramePr>
          <p:nvPr>
            <p:extLst>
              <p:ext uri="{D42A27DB-BD31-4B8C-83A1-F6EECF244321}">
                <p14:modId xmlns:p14="http://schemas.microsoft.com/office/powerpoint/2010/main" val="2714803633"/>
              </p:ext>
            </p:extLst>
          </p:nvPr>
        </p:nvGraphicFramePr>
        <p:xfrm>
          <a:off x="793820" y="1634065"/>
          <a:ext cx="8128000" cy="546427"/>
        </p:xfrm>
        <a:graphic>
          <a:graphicData uri="http://schemas.openxmlformats.org/drawingml/2006/table">
            <a:tbl>
              <a:tblPr firstRow="1" bandRow="1">
                <a:tableStyleId>{5C22544A-7EE6-4342-B048-85BDC9FD1C3A}</a:tableStyleId>
              </a:tblPr>
              <a:tblGrid>
                <a:gridCol w="942313">
                  <a:extLst>
                    <a:ext uri="{9D8B030D-6E8A-4147-A177-3AD203B41FA5}">
                      <a16:colId xmlns:a16="http://schemas.microsoft.com/office/drawing/2014/main" xmlns="" val="948361495"/>
                    </a:ext>
                  </a:extLst>
                </a:gridCol>
                <a:gridCol w="1045028">
                  <a:extLst>
                    <a:ext uri="{9D8B030D-6E8A-4147-A177-3AD203B41FA5}">
                      <a16:colId xmlns:a16="http://schemas.microsoft.com/office/drawing/2014/main" xmlns="" val="2337820455"/>
                    </a:ext>
                  </a:extLst>
                </a:gridCol>
                <a:gridCol w="1376624">
                  <a:extLst>
                    <a:ext uri="{9D8B030D-6E8A-4147-A177-3AD203B41FA5}">
                      <a16:colId xmlns:a16="http://schemas.microsoft.com/office/drawing/2014/main" xmlns="" val="1049852669"/>
                    </a:ext>
                  </a:extLst>
                </a:gridCol>
                <a:gridCol w="1567543">
                  <a:extLst>
                    <a:ext uri="{9D8B030D-6E8A-4147-A177-3AD203B41FA5}">
                      <a16:colId xmlns:a16="http://schemas.microsoft.com/office/drawing/2014/main" xmlns="" val="3544577233"/>
                    </a:ext>
                  </a:extLst>
                </a:gridCol>
                <a:gridCol w="3196492">
                  <a:extLst>
                    <a:ext uri="{9D8B030D-6E8A-4147-A177-3AD203B41FA5}">
                      <a16:colId xmlns:a16="http://schemas.microsoft.com/office/drawing/2014/main" xmlns="" val="137840239"/>
                    </a:ext>
                  </a:extLst>
                </a:gridCol>
              </a:tblGrid>
              <a:tr h="546427">
                <a:tc>
                  <a:txBody>
                    <a:bodyPr/>
                    <a:lstStyle/>
                    <a:p>
                      <a:pPr marL="0" marR="0" lvl="0" indent="0">
                        <a:lnSpc>
                          <a:spcPct val="107000"/>
                        </a:lnSpc>
                        <a:spcBef>
                          <a:spcPts val="0"/>
                        </a:spcBef>
                        <a:spcAft>
                          <a:spcPts val="0"/>
                        </a:spcAft>
                        <a:buFont typeface="+mj-lt"/>
                        <a:buNone/>
                      </a:pPr>
                      <a:r>
                        <a:rPr lang="en-US" dirty="0" smtClean="0">
                          <a:latin typeface="Calibri Light" panose="020F0302020204030204" pitchFamily="34" charset="0"/>
                          <a:ea typeface="Calibri" panose="020F0502020204030204" pitchFamily="34" charset="0"/>
                          <a:cs typeface="Times New Roman" panose="02020603050405020304" pitchFamily="18" charset="0"/>
                        </a:rPr>
                        <a:t>Exercise</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Light" panose="020F0302020204030204" pitchFamily="34" charset="0"/>
                          <a:ea typeface="Calibri" panose="020F0502020204030204" pitchFamily="34" charset="0"/>
                          <a:cs typeface="Times New Roman" panose="02020603050405020304" pitchFamily="18" charset="0"/>
                        </a:rPr>
                        <a:t>Nutrition</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Light" panose="020F0302020204030204" pitchFamily="34" charset="0"/>
                          <a:ea typeface="Calibri" panose="020F0502020204030204" pitchFamily="34" charset="0"/>
                          <a:cs typeface="Times New Roman" panose="02020603050405020304" pitchFamily="18" charset="0"/>
                        </a:rPr>
                        <a:t>Better sleep</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Light" panose="020F0302020204030204" pitchFamily="34" charset="0"/>
                          <a:ea typeface="Calibri" panose="020F0502020204030204" pitchFamily="34" charset="0"/>
                          <a:cs typeface="Times New Roman" panose="02020603050405020304" pitchFamily="18" charset="0"/>
                        </a:rPr>
                        <a:t>Support group</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Light" panose="020F0302020204030204" pitchFamily="34" charset="0"/>
                          <a:ea typeface="Calibri" panose="020F0502020204030204" pitchFamily="34" charset="0"/>
                          <a:cs typeface="Times New Roman" panose="02020603050405020304" pitchFamily="18" charset="0"/>
                        </a:rPr>
                        <a:t>Hobbies / personal interests</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xmlns="" val="3745536857"/>
                  </a:ext>
                </a:extLst>
              </a:tr>
            </a:tbl>
          </a:graphicData>
        </a:graphic>
      </p:graphicFrame>
    </p:spTree>
    <p:extLst>
      <p:ext uri="{BB962C8B-B14F-4D97-AF65-F5344CB8AC3E}">
        <p14:creationId xmlns:p14="http://schemas.microsoft.com/office/powerpoint/2010/main" val="3865769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5511" y="1314524"/>
            <a:ext cx="10669117" cy="4513159"/>
          </a:xfrm>
          <a:prstGeom prst="rect">
            <a:avLst/>
          </a:prstGeom>
        </p:spPr>
        <p:txBody>
          <a:bodyPr wrap="square">
            <a:spAutoFit/>
          </a:bodyPr>
          <a:lstStyle/>
          <a:p>
            <a:pPr>
              <a:lnSpc>
                <a:spcPct val="107000"/>
              </a:lnSpc>
            </a:pPr>
            <a:r>
              <a:rPr lang="en-US" sz="2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References </a:t>
            </a:r>
            <a:endParaRPr lang="en-US" sz="24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pPr>
            <a:endParaRPr lang="en-US" sz="2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Awesome burnout article where I got basically all of the information </a:t>
            </a:r>
            <a:r>
              <a:rPr lang="en-US" b="1" dirty="0" smtClean="0">
                <a:latin typeface="Calibri" panose="020F0502020204030204" pitchFamily="34" charset="0"/>
                <a:ea typeface="Calibri" panose="020F0502020204030204" pitchFamily="34" charset="0"/>
                <a:cs typeface="Times New Roman" panose="02020603050405020304" pitchFamily="18" charset="0"/>
              </a:rPr>
              <a:t>for the handout and </a:t>
            </a:r>
            <a:r>
              <a:rPr lang="en-US" b="1" dirty="0">
                <a:latin typeface="Calibri" panose="020F0502020204030204" pitchFamily="34" charset="0"/>
                <a:ea typeface="Calibri" panose="020F0502020204030204" pitchFamily="34" charset="0"/>
                <a:cs typeface="Times New Roman" panose="02020603050405020304" pitchFamily="18" charset="0"/>
              </a:rPr>
              <a:t>my </a:t>
            </a:r>
            <a:r>
              <a:rPr lang="en-US" b="1" dirty="0" smtClean="0">
                <a:latin typeface="Calibri" panose="020F0502020204030204" pitchFamily="34" charset="0"/>
                <a:ea typeface="Calibri" panose="020F0502020204030204" pitchFamily="34" charset="0"/>
                <a:cs typeface="Times New Roman" panose="02020603050405020304" pitchFamily="18" charset="0"/>
              </a:rPr>
              <a:t>presentation</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465138" indent="-465138">
              <a:lnSpc>
                <a:spcPct val="107000"/>
              </a:lnSpc>
              <a:spcBef>
                <a:spcPts val="1200"/>
              </a:spcBef>
            </a:pPr>
            <a:r>
              <a:rPr lang="en-US" dirty="0" err="1" smtClean="0">
                <a:latin typeface="Calibri" panose="020F0502020204030204" pitchFamily="34" charset="0"/>
                <a:ea typeface="Calibri" panose="020F0502020204030204" pitchFamily="34" charset="0"/>
                <a:cs typeface="Times New Roman" panose="02020603050405020304" pitchFamily="18" charset="0"/>
              </a:rPr>
              <a:t>Maslach</a:t>
            </a:r>
            <a:r>
              <a:rPr lang="en-US" dirty="0">
                <a:latin typeface="Calibri" panose="020F0502020204030204" pitchFamily="34" charset="0"/>
                <a:ea typeface="Calibri" panose="020F0502020204030204" pitchFamily="34" charset="0"/>
                <a:cs typeface="Times New Roman" panose="02020603050405020304" pitchFamily="18" charset="0"/>
              </a:rPr>
              <a:t>, C., &amp; Leiter, M. P. (2016). Understanding the burnout experience: recent research and its implications for psychiatry. </a:t>
            </a:r>
            <a:r>
              <a:rPr lang="en-US" i="1" dirty="0">
                <a:latin typeface="Calibri" panose="020F0502020204030204" pitchFamily="34" charset="0"/>
                <a:ea typeface="Calibri" panose="020F0502020204030204" pitchFamily="34" charset="0"/>
                <a:cs typeface="Times New Roman" panose="02020603050405020304" pitchFamily="18" charset="0"/>
              </a:rPr>
              <a:t>World psychiatry: Official journal of the World Psychiatric Association (WPA)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15</a:t>
            </a:r>
            <a:r>
              <a:rPr lang="en-US" dirty="0">
                <a:latin typeface="Calibri" panose="020F0502020204030204" pitchFamily="34" charset="0"/>
                <a:ea typeface="Calibri" panose="020F0502020204030204" pitchFamily="34" charset="0"/>
                <a:cs typeface="Times New Roman" panose="02020603050405020304" pitchFamily="18" charset="0"/>
              </a:rPr>
              <a:t>(2), 103-11.</a:t>
            </a:r>
          </a:p>
          <a:p>
            <a:pPr marL="457200" marR="0" indent="-457200">
              <a:lnSpc>
                <a:spcPct val="107000"/>
              </a:lnSpc>
              <a:spcBef>
                <a:spcPts val="0"/>
              </a:spcBef>
              <a:spcAft>
                <a:spcPts val="800"/>
              </a:spcAft>
            </a:pPr>
            <a:endParaRPr lang="en-US" b="1" dirty="0" smtClean="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Fish</a:t>
            </a:r>
            <a:r>
              <a:rPr lang="en-US" b="1" dirty="0">
                <a:latin typeface="Calibri" panose="020F0502020204030204" pitchFamily="34" charset="0"/>
                <a:ea typeface="Calibri" panose="020F0502020204030204" pitchFamily="34" charset="0"/>
                <a:cs typeface="Times New Roman" panose="02020603050405020304" pitchFamily="18" charset="0"/>
              </a:rPr>
              <a:t>! Philosophy</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Lundin</a:t>
            </a:r>
            <a:r>
              <a:rPr lang="en-US" dirty="0">
                <a:latin typeface="Calibri" panose="020F0502020204030204" pitchFamily="34" charset="0"/>
                <a:ea typeface="Calibri" panose="020F0502020204030204" pitchFamily="34" charset="0"/>
                <a:cs typeface="Times New Roman" panose="02020603050405020304" pitchFamily="18" charset="0"/>
              </a:rPr>
              <a:t>, S. C., Paul, H., &amp; Christensen, J. (2014). </a:t>
            </a:r>
            <a:r>
              <a:rPr lang="en-US" i="1" dirty="0">
                <a:latin typeface="Calibri" panose="020F0502020204030204" pitchFamily="34" charset="0"/>
                <a:ea typeface="Calibri" panose="020F0502020204030204" pitchFamily="34" charset="0"/>
                <a:cs typeface="Times New Roman" panose="02020603050405020304" pitchFamily="18" charset="0"/>
              </a:rPr>
              <a:t>Fish: A proven way to boost morale and improve results</a:t>
            </a:r>
            <a:r>
              <a:rPr lang="en-US" dirty="0">
                <a:latin typeface="Calibri" panose="020F0502020204030204" pitchFamily="34" charset="0"/>
                <a:ea typeface="Calibri" panose="020F0502020204030204" pitchFamily="34" charset="0"/>
                <a:cs typeface="Times New Roman" panose="02020603050405020304" pitchFamily="18" charset="0"/>
              </a:rPr>
              <a:t>. London: Hodder &amp; Stoughton.</a:t>
            </a:r>
          </a:p>
          <a:p>
            <a:pPr>
              <a:lnSpc>
                <a:spcPct val="107000"/>
              </a:lnSpc>
              <a:spcAft>
                <a:spcPts val="800"/>
              </a:spcAft>
            </a:pPr>
            <a:endParaRPr lang="en-US"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Funny </a:t>
            </a:r>
            <a:r>
              <a:rPr lang="en-US" b="1" dirty="0">
                <a:latin typeface="Calibri" panose="020F0502020204030204" pitchFamily="34" charset="0"/>
                <a:ea typeface="Calibri" panose="020F0502020204030204" pitchFamily="34" charset="0"/>
                <a:cs typeface="Times New Roman" panose="02020603050405020304" pitchFamily="18" charset="0"/>
              </a:rPr>
              <a:t>yet insightful blog entry for librarians sick of repetitive tasks</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://acrlog.org/2018/10/18/one-of-todays-lucky-ten-thousand/</a:t>
            </a: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31869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08120" y="543849"/>
            <a:ext cx="3500437" cy="2457450"/>
          </a:xfrm>
          <a:prstGeom prst="wedgeRectCallout">
            <a:avLst>
              <a:gd name="adj1" fmla="val -51084"/>
              <a:gd name="adj2" fmla="val 68910"/>
            </a:avLst>
          </a:prstGeom>
          <a:solidFill>
            <a:srgbClr val="C7691B"/>
          </a:solidFill>
          <a:ln>
            <a:solidFill>
              <a:srgbClr val="C7691B"/>
            </a:solidFill>
          </a:ln>
        </p:spPr>
        <p:txBody>
          <a:bodyPr>
            <a:normAutofit fontScale="90000"/>
          </a:bodyPr>
          <a:lstStyle/>
          <a:p>
            <a:r>
              <a:rPr lang="en-US" dirty="0" smtClean="0">
                <a:solidFill>
                  <a:schemeClr val="bg1"/>
                </a:solidFill>
              </a:rPr>
              <a:t>“Yeah, </a:t>
            </a:r>
            <a:r>
              <a:rPr lang="en-US" dirty="0">
                <a:solidFill>
                  <a:schemeClr val="bg1"/>
                </a:solidFill>
              </a:rPr>
              <a:t>you're so jaded </a:t>
            </a:r>
            <a:r>
              <a:rPr lang="en-US" dirty="0" smtClean="0">
                <a:solidFill>
                  <a:schemeClr val="bg1"/>
                </a:solidFill>
              </a:rPr>
              <a:t>-</a:t>
            </a:r>
            <a:r>
              <a:rPr lang="en-US" dirty="0">
                <a:solidFill>
                  <a:schemeClr val="bg1"/>
                </a:solidFill>
              </a:rPr>
              <a:t/>
            </a:r>
            <a:br>
              <a:rPr lang="en-US" dirty="0">
                <a:solidFill>
                  <a:schemeClr val="bg1"/>
                </a:solidFill>
              </a:rPr>
            </a:br>
            <a:r>
              <a:rPr lang="en-US" dirty="0">
                <a:solidFill>
                  <a:schemeClr val="bg1"/>
                </a:solidFill>
              </a:rPr>
              <a:t>And I'm the one that jaded </a:t>
            </a:r>
            <a:r>
              <a:rPr lang="en-US" dirty="0" smtClean="0">
                <a:solidFill>
                  <a:schemeClr val="bg1"/>
                </a:solidFill>
              </a:rPr>
              <a:t>you.”</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576" y="2111471"/>
            <a:ext cx="3952875" cy="3952875"/>
          </a:xfrm>
          <a:prstGeom prst="rect">
            <a:avLst/>
          </a:prstGeom>
        </p:spPr>
      </p:pic>
      <p:sp>
        <p:nvSpPr>
          <p:cNvPr id="4" name="Rectangle 3"/>
          <p:cNvSpPr/>
          <p:nvPr/>
        </p:nvSpPr>
        <p:spPr>
          <a:xfrm>
            <a:off x="2424576" y="6249541"/>
            <a:ext cx="4581382" cy="461665"/>
          </a:xfrm>
          <a:prstGeom prst="rect">
            <a:avLst/>
          </a:prstGeom>
        </p:spPr>
        <p:txBody>
          <a:bodyPr wrap="none">
            <a:spAutoFit/>
          </a:bodyPr>
          <a:lstStyle/>
          <a:p>
            <a:r>
              <a:rPr lang="en-US" sz="1200" dirty="0" smtClean="0"/>
              <a:t>YouTube: </a:t>
            </a:r>
            <a:r>
              <a:rPr lang="en-US" sz="1200" dirty="0" smtClean="0">
                <a:hlinkClick r:id="rId4"/>
              </a:rPr>
              <a:t>https</a:t>
            </a:r>
            <a:r>
              <a:rPr lang="en-US" sz="1200" dirty="0">
                <a:hlinkClick r:id="rId4"/>
              </a:rPr>
              <a:t>://</a:t>
            </a:r>
            <a:r>
              <a:rPr lang="en-US" sz="1200" dirty="0" smtClean="0">
                <a:hlinkClick r:id="rId4"/>
              </a:rPr>
              <a:t>youtu.be/qbexOeoH5hg</a:t>
            </a:r>
            <a:endParaRPr lang="en-US" sz="1200" dirty="0" smtClean="0"/>
          </a:p>
          <a:p>
            <a:r>
              <a:rPr lang="en-US" sz="1200" dirty="0"/>
              <a:t>Lyrics: </a:t>
            </a:r>
            <a:r>
              <a:rPr lang="en-US" sz="1200" dirty="0">
                <a:hlinkClick r:id="rId5"/>
              </a:rPr>
              <a:t>https://</a:t>
            </a:r>
            <a:r>
              <a:rPr lang="en-US" sz="1200" dirty="0" smtClean="0">
                <a:hlinkClick r:id="rId5"/>
              </a:rPr>
              <a:t>www.azlyrics.com/lyrics/aerosmith/jaded.html</a:t>
            </a:r>
            <a:r>
              <a:rPr lang="en-US" sz="1200" dirty="0" smtClean="0"/>
              <a:t> </a:t>
            </a:r>
            <a:endParaRPr lang="en-US" sz="1200" dirty="0"/>
          </a:p>
        </p:txBody>
      </p:sp>
    </p:spTree>
    <p:extLst>
      <p:ext uri="{BB962C8B-B14F-4D97-AF65-F5344CB8AC3E}">
        <p14:creationId xmlns:p14="http://schemas.microsoft.com/office/powerpoint/2010/main" val="1783945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Burnout</a:t>
            </a:r>
            <a:endParaRPr lang="en-US" dirty="0"/>
          </a:p>
        </p:txBody>
      </p:sp>
      <p:sp>
        <p:nvSpPr>
          <p:cNvPr id="3" name="Text Placeholder 2"/>
          <p:cNvSpPr>
            <a:spLocks noGrp="1"/>
          </p:cNvSpPr>
          <p:nvPr>
            <p:ph type="body" idx="1"/>
          </p:nvPr>
        </p:nvSpPr>
        <p:spPr/>
        <p:txBody>
          <a:bodyPr/>
          <a:lstStyle/>
          <a:p>
            <a:r>
              <a:rPr lang="en-US" dirty="0" smtClean="0"/>
              <a:t>Why We’re Here</a:t>
            </a:r>
            <a:endParaRPr lang="en-US" dirty="0"/>
          </a:p>
        </p:txBody>
      </p:sp>
    </p:spTree>
    <p:extLst>
      <p:ext uri="{BB962C8B-B14F-4D97-AF65-F5344CB8AC3E}">
        <p14:creationId xmlns:p14="http://schemas.microsoft.com/office/powerpoint/2010/main" val="2716262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all begins…</a:t>
            </a:r>
            <a:endParaRPr lang="en-US" dirty="0"/>
          </a:p>
        </p:txBody>
      </p:sp>
      <p:sp>
        <p:nvSpPr>
          <p:cNvPr id="3" name="Content Placeholder 2"/>
          <p:cNvSpPr>
            <a:spLocks noGrp="1"/>
          </p:cNvSpPr>
          <p:nvPr>
            <p:ph idx="1"/>
          </p:nvPr>
        </p:nvSpPr>
        <p:spPr>
          <a:xfrm>
            <a:off x="5107561" y="1336586"/>
            <a:ext cx="6281873" cy="4003181"/>
          </a:xfrm>
        </p:spPr>
        <p:txBody>
          <a:bodyPr>
            <a:normAutofit/>
          </a:bodyPr>
          <a:lstStyle/>
          <a:p>
            <a:pPr marL="0" indent="0">
              <a:buNone/>
            </a:pPr>
            <a:r>
              <a:rPr lang="en-US" sz="3600" dirty="0" smtClean="0"/>
              <a:t>“</a:t>
            </a:r>
            <a:r>
              <a:rPr lang="en-US" sz="3600" dirty="0"/>
              <a:t>As an individual </a:t>
            </a:r>
            <a:r>
              <a:rPr lang="en-US" sz="3600" b="1" dirty="0">
                <a:solidFill>
                  <a:srgbClr val="C7691B"/>
                </a:solidFill>
              </a:rPr>
              <a:t>disengages</a:t>
            </a:r>
            <a:r>
              <a:rPr lang="en-US" sz="3600" dirty="0"/>
              <a:t> from </a:t>
            </a:r>
            <a:r>
              <a:rPr lang="en-US" sz="3600" dirty="0" smtClean="0"/>
              <a:t>work, </a:t>
            </a:r>
            <a:r>
              <a:rPr lang="en-US" sz="3600" b="1" dirty="0" smtClean="0">
                <a:solidFill>
                  <a:srgbClr val="C7691B"/>
                </a:solidFill>
              </a:rPr>
              <a:t>job </a:t>
            </a:r>
            <a:r>
              <a:rPr lang="en-US" sz="3600" b="1" dirty="0">
                <a:solidFill>
                  <a:srgbClr val="C7691B"/>
                </a:solidFill>
              </a:rPr>
              <a:t>burnout </a:t>
            </a:r>
            <a:r>
              <a:rPr lang="en-US" sz="3600" dirty="0"/>
              <a:t>is likely to occur.” </a:t>
            </a:r>
            <a:endParaRPr lang="en-US" sz="3600" dirty="0" smtClean="0"/>
          </a:p>
          <a:p>
            <a:pPr marL="0" indent="0" algn="r">
              <a:buNone/>
            </a:pPr>
            <a:r>
              <a:rPr lang="en-US" sz="2400" dirty="0" smtClean="0">
                <a:solidFill>
                  <a:schemeClr val="tx1">
                    <a:lumMod val="65000"/>
                    <a:lumOff val="35000"/>
                  </a:schemeClr>
                </a:solidFill>
              </a:rPr>
              <a:t>Rahim &amp; Cosby, 2016</a:t>
            </a:r>
            <a:endParaRPr lang="en-US" sz="2400" dirty="0">
              <a:solidFill>
                <a:schemeClr val="tx1">
                  <a:lumMod val="65000"/>
                  <a:lumOff val="35000"/>
                </a:schemeClr>
              </a:solidFill>
            </a:endParaRPr>
          </a:p>
        </p:txBody>
      </p:sp>
    </p:spTree>
    <p:extLst>
      <p:ext uri="{BB962C8B-B14F-4D97-AF65-F5344CB8AC3E}">
        <p14:creationId xmlns:p14="http://schemas.microsoft.com/office/powerpoint/2010/main" val="141784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burnout?</a:t>
            </a:r>
            <a:endParaRPr lang="en-US" dirty="0"/>
          </a:p>
        </p:txBody>
      </p:sp>
      <p:graphicFrame>
        <p:nvGraphicFramePr>
          <p:cNvPr id="3" name="Diagram 2"/>
          <p:cNvGraphicFramePr/>
          <p:nvPr>
            <p:extLst>
              <p:ext uri="{D42A27DB-BD31-4B8C-83A1-F6EECF244321}">
                <p14:modId xmlns:p14="http://schemas.microsoft.com/office/powerpoint/2010/main" val="3233792529"/>
              </p:ext>
            </p:extLst>
          </p:nvPr>
        </p:nvGraphicFramePr>
        <p:xfrm>
          <a:off x="3624943" y="414866"/>
          <a:ext cx="9285514" cy="5985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919350" y="6400800"/>
            <a:ext cx="2696699" cy="369332"/>
          </a:xfrm>
          <a:prstGeom prst="rect">
            <a:avLst/>
          </a:prstGeom>
        </p:spPr>
        <p:txBody>
          <a:bodyPr wrap="none">
            <a:spAutoFit/>
          </a:bodyPr>
          <a:lstStyle/>
          <a:p>
            <a:pPr algn="r"/>
            <a:r>
              <a:rPr lang="de-DE" dirty="0">
                <a:solidFill>
                  <a:schemeClr val="tx1">
                    <a:lumMod val="65000"/>
                    <a:lumOff val="35000"/>
                  </a:schemeClr>
                </a:solidFill>
              </a:rPr>
              <a:t>- Maslach and Leiter, 2016 </a:t>
            </a:r>
          </a:p>
        </p:txBody>
      </p:sp>
    </p:spTree>
    <p:extLst>
      <p:ext uri="{BB962C8B-B14F-4D97-AF65-F5344CB8AC3E}">
        <p14:creationId xmlns:p14="http://schemas.microsoft.com/office/powerpoint/2010/main" val="1172942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1980’s Foundational</a:t>
            </a:r>
            <a:br>
              <a:rPr lang="en-US" dirty="0" smtClean="0"/>
            </a:br>
            <a:r>
              <a:rPr lang="en-US" dirty="0" smtClean="0"/>
              <a:t>Theories</a:t>
            </a:r>
            <a:endParaRPr lang="en-US" dirty="0"/>
          </a:p>
        </p:txBody>
      </p:sp>
      <p:sp>
        <p:nvSpPr>
          <p:cNvPr id="3" name="Content Placeholder 2"/>
          <p:cNvSpPr>
            <a:spLocks noGrp="1"/>
          </p:cNvSpPr>
          <p:nvPr>
            <p:ph idx="1"/>
          </p:nvPr>
        </p:nvSpPr>
        <p:spPr>
          <a:xfrm>
            <a:off x="5510333" y="989210"/>
            <a:ext cx="4582936" cy="2721429"/>
          </a:xfrm>
        </p:spPr>
        <p:txBody>
          <a:bodyPr>
            <a:normAutofit/>
          </a:bodyPr>
          <a:lstStyle/>
          <a:p>
            <a:pPr marL="0" indent="0">
              <a:lnSpc>
                <a:spcPct val="100000"/>
              </a:lnSpc>
              <a:spcBef>
                <a:spcPts val="0"/>
              </a:spcBef>
              <a:spcAft>
                <a:spcPts val="600"/>
              </a:spcAft>
              <a:buNone/>
            </a:pPr>
            <a:r>
              <a:rPr lang="en-US" sz="2400" b="1" dirty="0">
                <a:solidFill>
                  <a:schemeClr val="accent1"/>
                </a:solidFill>
              </a:rPr>
              <a:t>How Burnout </a:t>
            </a:r>
            <a:r>
              <a:rPr lang="en-US" sz="2400" b="1" dirty="0" smtClean="0">
                <a:solidFill>
                  <a:schemeClr val="accent1"/>
                </a:solidFill>
              </a:rPr>
              <a:t>Forms:</a:t>
            </a:r>
            <a:endParaRPr lang="en-US" sz="2400" b="1" dirty="0" smtClean="0"/>
          </a:p>
          <a:p>
            <a:pPr marL="342900" indent="-342900">
              <a:lnSpc>
                <a:spcPct val="100000"/>
              </a:lnSpc>
              <a:spcBef>
                <a:spcPts val="0"/>
              </a:spcBef>
              <a:spcAft>
                <a:spcPts val="600"/>
              </a:spcAft>
              <a:buFont typeface="+mj-lt"/>
              <a:buAutoNum type="arabicParenR"/>
            </a:pPr>
            <a:r>
              <a:rPr lang="en-US" sz="2400" b="1" dirty="0" smtClean="0"/>
              <a:t>job </a:t>
            </a:r>
            <a:r>
              <a:rPr lang="en-US" sz="2400" b="1" dirty="0"/>
              <a:t>stressors </a:t>
            </a:r>
            <a:endParaRPr lang="en-US" sz="2400" b="1" dirty="0" smtClean="0"/>
          </a:p>
          <a:p>
            <a:pPr marL="342900" indent="-342900">
              <a:lnSpc>
                <a:spcPct val="100000"/>
              </a:lnSpc>
              <a:spcBef>
                <a:spcPts val="0"/>
              </a:spcBef>
              <a:spcAft>
                <a:spcPts val="600"/>
              </a:spcAft>
              <a:buFont typeface="+mj-lt"/>
              <a:buAutoNum type="arabicParenR"/>
            </a:pPr>
            <a:r>
              <a:rPr lang="en-US" sz="2400" b="1" dirty="0" smtClean="0"/>
              <a:t>individual </a:t>
            </a:r>
            <a:r>
              <a:rPr lang="en-US" sz="2400" b="1" dirty="0"/>
              <a:t>strain </a:t>
            </a:r>
            <a:endParaRPr lang="en-US" sz="2400" b="1" dirty="0" smtClean="0"/>
          </a:p>
          <a:p>
            <a:pPr marL="342900" indent="-342900">
              <a:lnSpc>
                <a:spcPct val="100000"/>
              </a:lnSpc>
              <a:spcBef>
                <a:spcPts val="0"/>
              </a:spcBef>
              <a:spcAft>
                <a:spcPts val="600"/>
              </a:spcAft>
              <a:buFont typeface="+mj-lt"/>
              <a:buAutoNum type="arabicParenR"/>
            </a:pPr>
            <a:r>
              <a:rPr lang="en-US" sz="2400" b="1" dirty="0" smtClean="0"/>
              <a:t>defensive coping</a:t>
            </a:r>
            <a:endParaRPr lang="en-US" sz="2400" dirty="0"/>
          </a:p>
          <a:p>
            <a:pPr marL="0" indent="0" algn="r">
              <a:lnSpc>
                <a:spcPct val="100000"/>
              </a:lnSpc>
              <a:spcBef>
                <a:spcPts val="0"/>
              </a:spcBef>
              <a:buNone/>
            </a:pPr>
            <a:r>
              <a:rPr lang="en-US" sz="2400" dirty="0">
                <a:solidFill>
                  <a:schemeClr val="tx1">
                    <a:lumMod val="65000"/>
                    <a:lumOff val="35000"/>
                  </a:schemeClr>
                </a:solidFill>
              </a:rPr>
              <a:t>- </a:t>
            </a:r>
            <a:r>
              <a:rPr lang="en-US" sz="2400" dirty="0" err="1">
                <a:solidFill>
                  <a:schemeClr val="tx1">
                    <a:lumMod val="65000"/>
                    <a:lumOff val="35000"/>
                  </a:schemeClr>
                </a:solidFill>
              </a:rPr>
              <a:t>Cherniss</a:t>
            </a:r>
            <a:r>
              <a:rPr lang="en-US" sz="2400" dirty="0">
                <a:solidFill>
                  <a:schemeClr val="tx1">
                    <a:lumMod val="65000"/>
                    <a:lumOff val="35000"/>
                  </a:schemeClr>
                </a:solidFill>
              </a:rPr>
              <a:t>, 1980</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0333" y="3710639"/>
            <a:ext cx="4582936" cy="2703932"/>
          </a:xfrm>
          <a:prstGeom prst="rect">
            <a:avLst/>
          </a:prstGeom>
        </p:spPr>
      </p:pic>
    </p:spTree>
    <p:extLst>
      <p:ext uri="{BB962C8B-B14F-4D97-AF65-F5344CB8AC3E}">
        <p14:creationId xmlns:p14="http://schemas.microsoft.com/office/powerpoint/2010/main" val="412308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1990’s </a:t>
            </a:r>
            <a:br>
              <a:rPr lang="en-US" dirty="0" smtClean="0"/>
            </a:br>
            <a:r>
              <a:rPr lang="en-US" dirty="0" smtClean="0"/>
              <a:t>(</a:t>
            </a:r>
            <a:r>
              <a:rPr lang="en-US" dirty="0"/>
              <a:t>s</a:t>
            </a:r>
            <a:r>
              <a:rPr lang="en-US" dirty="0" smtClean="0"/>
              <a:t>till supported)</a:t>
            </a:r>
            <a:endParaRPr lang="en-US" dirty="0"/>
          </a:p>
        </p:txBody>
      </p:sp>
      <p:sp>
        <p:nvSpPr>
          <p:cNvPr id="3" name="Content Placeholder 2"/>
          <p:cNvSpPr>
            <a:spLocks noGrp="1"/>
          </p:cNvSpPr>
          <p:nvPr>
            <p:ph idx="1"/>
          </p:nvPr>
        </p:nvSpPr>
        <p:spPr>
          <a:xfrm>
            <a:off x="5499445" y="881742"/>
            <a:ext cx="5745496" cy="3456539"/>
          </a:xfrm>
        </p:spPr>
        <p:txBody>
          <a:bodyPr>
            <a:normAutofit/>
          </a:bodyPr>
          <a:lstStyle/>
          <a:p>
            <a:pPr marL="0" indent="0">
              <a:buNone/>
            </a:pPr>
            <a:r>
              <a:rPr lang="en-US" sz="2400" dirty="0" smtClean="0"/>
              <a:t>Burnout </a:t>
            </a:r>
            <a:r>
              <a:rPr lang="en-US" sz="2400" dirty="0"/>
              <a:t>arises as a result of </a:t>
            </a:r>
            <a:r>
              <a:rPr lang="en-US" sz="2400" b="1" dirty="0"/>
              <a:t>persistent threats to available resources</a:t>
            </a:r>
            <a:r>
              <a:rPr lang="en-US" sz="2400" dirty="0"/>
              <a:t>. </a:t>
            </a:r>
            <a:endParaRPr lang="en-US" sz="2400" dirty="0" smtClean="0"/>
          </a:p>
          <a:p>
            <a:pPr marL="0" indent="0">
              <a:buNone/>
            </a:pPr>
            <a:r>
              <a:rPr lang="en-US" sz="2400" dirty="0" smtClean="0"/>
              <a:t>The </a:t>
            </a:r>
            <a:r>
              <a:rPr lang="en-US" sz="2400" dirty="0"/>
              <a:t>loss of resources or even the impending loss of resources may </a:t>
            </a:r>
            <a:r>
              <a:rPr lang="en-US" sz="2400" b="1" dirty="0"/>
              <a:t>aggravate burnout</a:t>
            </a:r>
            <a:r>
              <a:rPr lang="en-US" sz="2400" dirty="0"/>
              <a:t>. </a:t>
            </a:r>
            <a:endParaRPr lang="en-US" sz="2400" dirty="0" smtClean="0">
              <a:solidFill>
                <a:schemeClr val="tx1">
                  <a:lumMod val="65000"/>
                  <a:lumOff val="35000"/>
                </a:schemeClr>
              </a:solidFill>
            </a:endParaRPr>
          </a:p>
          <a:p>
            <a:pPr marL="0" indent="0" algn="r">
              <a:buNone/>
            </a:pPr>
            <a:r>
              <a:rPr lang="en-US" sz="2400" dirty="0" smtClean="0">
                <a:solidFill>
                  <a:schemeClr val="tx1">
                    <a:lumMod val="65000"/>
                    <a:lumOff val="35000"/>
                  </a:schemeClr>
                </a:solidFill>
              </a:rPr>
              <a:t>- </a:t>
            </a:r>
            <a:r>
              <a:rPr lang="en-US" sz="2400" dirty="0" err="1">
                <a:solidFill>
                  <a:schemeClr val="tx1">
                    <a:lumMod val="65000"/>
                    <a:lumOff val="35000"/>
                  </a:schemeClr>
                </a:solidFill>
              </a:rPr>
              <a:t>Hobfoll</a:t>
            </a:r>
            <a:r>
              <a:rPr lang="en-US" sz="2400" dirty="0">
                <a:solidFill>
                  <a:schemeClr val="tx1">
                    <a:lumMod val="65000"/>
                    <a:lumOff val="35000"/>
                  </a:schemeClr>
                </a:solidFill>
              </a:rPr>
              <a:t> &amp; </a:t>
            </a:r>
            <a:r>
              <a:rPr lang="en-US" sz="2400" dirty="0" err="1">
                <a:solidFill>
                  <a:schemeClr val="tx1">
                    <a:lumMod val="65000"/>
                    <a:lumOff val="35000"/>
                  </a:schemeClr>
                </a:solidFill>
              </a:rPr>
              <a:t>Freedy</a:t>
            </a:r>
            <a:r>
              <a:rPr lang="en-US" sz="2400" dirty="0">
                <a:solidFill>
                  <a:schemeClr val="tx1">
                    <a:lumMod val="65000"/>
                    <a:lumOff val="35000"/>
                  </a:schemeClr>
                </a:solidFill>
              </a:rPr>
              <a:t>, </a:t>
            </a:r>
            <a:r>
              <a:rPr lang="en-US" sz="2400" dirty="0" smtClean="0">
                <a:solidFill>
                  <a:schemeClr val="tx1">
                    <a:lumMod val="65000"/>
                    <a:lumOff val="35000"/>
                  </a:schemeClr>
                </a:solidFill>
              </a:rPr>
              <a:t>1993</a:t>
            </a:r>
            <a:endParaRPr lang="en-US" sz="2400" dirty="0">
              <a:solidFill>
                <a:schemeClr val="tx1">
                  <a:lumMod val="65000"/>
                  <a:lumOff val="3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445" y="4049486"/>
            <a:ext cx="4003784" cy="2352223"/>
          </a:xfrm>
          <a:prstGeom prst="rect">
            <a:avLst/>
          </a:prstGeom>
        </p:spPr>
      </p:pic>
    </p:spTree>
    <p:extLst>
      <p:ext uri="{BB962C8B-B14F-4D97-AF65-F5344CB8AC3E}">
        <p14:creationId xmlns:p14="http://schemas.microsoft.com/office/powerpoint/2010/main" val="1870859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2000’s </a:t>
            </a:r>
            <a:br>
              <a:rPr lang="en-US" dirty="0" smtClean="0"/>
            </a:br>
            <a:r>
              <a:rPr lang="en-US" dirty="0" smtClean="0"/>
              <a:t>(still supported)</a:t>
            </a:r>
            <a:endParaRPr lang="en-US" dirty="0"/>
          </a:p>
        </p:txBody>
      </p:sp>
      <p:sp>
        <p:nvSpPr>
          <p:cNvPr id="3" name="Content Placeholder 2"/>
          <p:cNvSpPr>
            <a:spLocks noGrp="1"/>
          </p:cNvSpPr>
          <p:nvPr>
            <p:ph idx="1"/>
          </p:nvPr>
        </p:nvSpPr>
        <p:spPr>
          <a:xfrm>
            <a:off x="5118447" y="1078172"/>
            <a:ext cx="6441207" cy="5377057"/>
          </a:xfrm>
        </p:spPr>
        <p:txBody>
          <a:bodyPr>
            <a:normAutofit/>
          </a:bodyPr>
          <a:lstStyle/>
          <a:p>
            <a:pPr marL="0" indent="0">
              <a:buNone/>
            </a:pPr>
            <a:r>
              <a:rPr lang="en-US" sz="2200" dirty="0"/>
              <a:t>The </a:t>
            </a:r>
            <a:r>
              <a:rPr lang="en-US" sz="2200" b="1" dirty="0"/>
              <a:t>greater </a:t>
            </a:r>
            <a:r>
              <a:rPr lang="en-US" sz="2200" b="1" dirty="0" smtClean="0"/>
              <a:t>the </a:t>
            </a:r>
            <a:r>
              <a:rPr lang="en-US" sz="2200" b="1" dirty="0"/>
              <a:t>mismatch </a:t>
            </a:r>
            <a:r>
              <a:rPr lang="en-US" sz="2200" dirty="0"/>
              <a:t>between the person and the job, the </a:t>
            </a:r>
            <a:r>
              <a:rPr lang="en-US" sz="2200" b="1" dirty="0"/>
              <a:t>greater the likelihood of burnout</a:t>
            </a:r>
            <a:r>
              <a:rPr lang="en-US" sz="2200" dirty="0"/>
              <a:t>; conversely, the </a:t>
            </a:r>
            <a:r>
              <a:rPr lang="en-US" sz="2200" b="1" dirty="0"/>
              <a:t>greater the match</a:t>
            </a:r>
            <a:r>
              <a:rPr lang="en-US" sz="2200" dirty="0"/>
              <a:t>, the </a:t>
            </a:r>
            <a:r>
              <a:rPr lang="en-US" sz="2200" b="1" dirty="0"/>
              <a:t>greater the likelihood of engagement</a:t>
            </a:r>
            <a:r>
              <a:rPr lang="en-US" sz="2200" dirty="0"/>
              <a:t>.</a:t>
            </a:r>
            <a:endParaRPr lang="en-US" sz="2200" dirty="0" smtClean="0">
              <a:solidFill>
                <a:schemeClr val="tx1">
                  <a:lumMod val="65000"/>
                  <a:lumOff val="35000"/>
                </a:schemeClr>
              </a:solidFill>
            </a:endParaRPr>
          </a:p>
          <a:p>
            <a:pPr marL="0" indent="0" algn="r">
              <a:buNone/>
            </a:pPr>
            <a:r>
              <a:rPr lang="en-US" sz="2200" dirty="0" smtClean="0">
                <a:solidFill>
                  <a:schemeClr val="tx1">
                    <a:lumMod val="65000"/>
                    <a:lumOff val="35000"/>
                  </a:schemeClr>
                </a:solidFill>
              </a:rPr>
              <a:t>- Leiter </a:t>
            </a:r>
            <a:r>
              <a:rPr lang="en-US" sz="2200" dirty="0">
                <a:solidFill>
                  <a:schemeClr val="tx1">
                    <a:lumMod val="65000"/>
                    <a:lumOff val="35000"/>
                  </a:schemeClr>
                </a:solidFill>
              </a:rPr>
              <a:t>&amp; </a:t>
            </a:r>
            <a:r>
              <a:rPr lang="en-US" sz="2200" dirty="0" err="1">
                <a:solidFill>
                  <a:schemeClr val="tx1">
                    <a:lumMod val="65000"/>
                    <a:lumOff val="35000"/>
                  </a:schemeClr>
                </a:solidFill>
              </a:rPr>
              <a:t>Maslach</a:t>
            </a:r>
            <a:r>
              <a:rPr lang="en-US" sz="2200" dirty="0">
                <a:solidFill>
                  <a:schemeClr val="tx1">
                    <a:lumMod val="65000"/>
                    <a:lumOff val="35000"/>
                  </a:schemeClr>
                </a:solidFill>
              </a:rPr>
              <a:t>, </a:t>
            </a:r>
            <a:r>
              <a:rPr lang="en-US" sz="2200" dirty="0" smtClean="0">
                <a:solidFill>
                  <a:schemeClr val="tx1">
                    <a:lumMod val="65000"/>
                    <a:lumOff val="35000"/>
                  </a:schemeClr>
                </a:solidFill>
              </a:rPr>
              <a:t>2004</a:t>
            </a:r>
          </a:p>
          <a:p>
            <a:pPr algn="r">
              <a:buFontTx/>
              <a:buChar char="-"/>
            </a:pPr>
            <a:endParaRPr lang="en-US" sz="2200" dirty="0">
              <a:solidFill>
                <a:schemeClr val="tx1">
                  <a:lumMod val="65000"/>
                  <a:lumOff val="35000"/>
                </a:schemeClr>
              </a:solidFill>
            </a:endParaRPr>
          </a:p>
          <a:p>
            <a:pPr marL="0" indent="0">
              <a:buNone/>
            </a:pPr>
            <a:r>
              <a:rPr lang="en-US" sz="2200" b="1" dirty="0"/>
              <a:t>B</a:t>
            </a:r>
            <a:r>
              <a:rPr lang="en-US" sz="2200" b="1" dirty="0" smtClean="0"/>
              <a:t>urnout </a:t>
            </a:r>
            <a:r>
              <a:rPr lang="en-US" sz="2200" b="1" dirty="0"/>
              <a:t>arises when individuals experience incessant job demands</a:t>
            </a:r>
            <a:r>
              <a:rPr lang="en-US" sz="2200" dirty="0"/>
              <a:t> and have </a:t>
            </a:r>
            <a:r>
              <a:rPr lang="en-US" sz="2200" b="1" dirty="0"/>
              <a:t>inadequate resources available to address and to reduce those </a:t>
            </a:r>
            <a:r>
              <a:rPr lang="en-US" sz="2200" b="1" dirty="0" smtClean="0"/>
              <a:t>demands</a:t>
            </a:r>
            <a:r>
              <a:rPr lang="en-US" sz="2200" dirty="0" smtClean="0"/>
              <a:t>.  </a:t>
            </a:r>
          </a:p>
          <a:p>
            <a:pPr marL="0" indent="0" algn="r">
              <a:buNone/>
            </a:pPr>
            <a:r>
              <a:rPr lang="en-US" sz="2200" dirty="0" smtClean="0"/>
              <a:t>- </a:t>
            </a:r>
            <a:r>
              <a:rPr lang="en-US" sz="2200" dirty="0" smtClean="0">
                <a:solidFill>
                  <a:schemeClr val="tx1">
                    <a:lumMod val="65000"/>
                    <a:lumOff val="35000"/>
                  </a:schemeClr>
                </a:solidFill>
              </a:rPr>
              <a:t>Bakker &amp; </a:t>
            </a:r>
            <a:r>
              <a:rPr lang="en-US" sz="2200" dirty="0" err="1" smtClean="0">
                <a:solidFill>
                  <a:schemeClr val="tx1">
                    <a:lumMod val="65000"/>
                    <a:lumOff val="35000"/>
                  </a:schemeClr>
                </a:solidFill>
              </a:rPr>
              <a:t>Demerouti</a:t>
            </a:r>
            <a:r>
              <a:rPr lang="en-US" sz="2200" dirty="0" smtClean="0">
                <a:solidFill>
                  <a:schemeClr val="tx1">
                    <a:lumMod val="65000"/>
                    <a:lumOff val="35000"/>
                  </a:schemeClr>
                </a:solidFill>
              </a:rPr>
              <a:t>, 2007</a:t>
            </a:r>
          </a:p>
        </p:txBody>
      </p:sp>
    </p:spTree>
    <p:extLst>
      <p:ext uri="{BB962C8B-B14F-4D97-AF65-F5344CB8AC3E}">
        <p14:creationId xmlns:p14="http://schemas.microsoft.com/office/powerpoint/2010/main" val="758179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Atla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956</TotalTime>
  <Words>2022</Words>
  <Application>Microsoft Office PowerPoint</Application>
  <PresentationFormat>Widescreen</PresentationFormat>
  <Paragraphs>209</Paragraphs>
  <Slides>26</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Georgia</vt:lpstr>
      <vt:lpstr>Times New Roman</vt:lpstr>
      <vt:lpstr>Wingdings</vt:lpstr>
      <vt:lpstr>Atlas</vt:lpstr>
      <vt:lpstr>Hey, J-J-Jaded</vt:lpstr>
      <vt:lpstr>Looking Forward to the next 100 years of innovation in WV Libraries </vt:lpstr>
      <vt:lpstr>“Yeah, you're so jaded - And I'm the one that jaded you.”</vt:lpstr>
      <vt:lpstr>Burnout</vt:lpstr>
      <vt:lpstr>How it all begins…</vt:lpstr>
      <vt:lpstr>What is burnout?</vt:lpstr>
      <vt:lpstr>1980’s Foundational Theories</vt:lpstr>
      <vt:lpstr>1990’s  (still supported)</vt:lpstr>
      <vt:lpstr>2000’s  (still supported)</vt:lpstr>
      <vt:lpstr>Can you relate?</vt:lpstr>
      <vt:lpstr>Why this is bad.</vt:lpstr>
      <vt:lpstr>Burnout can be… CONTAGIOUS</vt:lpstr>
      <vt:lpstr>But wait, there’s more!</vt:lpstr>
      <vt:lpstr>Why we’re really here…</vt:lpstr>
      <vt:lpstr>Engagement</vt:lpstr>
      <vt:lpstr>As opposed to disengagement</vt:lpstr>
      <vt:lpstr>Avoiding Burnout</vt:lpstr>
      <vt:lpstr>PowerPoint Presentation</vt:lpstr>
      <vt:lpstr>Fish! Philosophy</vt:lpstr>
      <vt:lpstr>Words of Wisdom</vt:lpstr>
      <vt:lpstr>Tough Truths</vt:lpstr>
      <vt:lpstr>Remember why you’re a librarian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Hey, J-J-Jaded</dc:title>
  <dc:creator>Mollette, Sarah</dc:creator>
  <cp:lastModifiedBy>Beach, Gretchen</cp:lastModifiedBy>
  <cp:revision>134</cp:revision>
  <dcterms:created xsi:type="dcterms:W3CDTF">2018-09-27T12:48:30Z</dcterms:created>
  <dcterms:modified xsi:type="dcterms:W3CDTF">2019-01-23T20:48:40Z</dcterms:modified>
</cp:coreProperties>
</file>