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67" r:id="rId3"/>
    <p:sldId id="257" r:id="rId4"/>
    <p:sldId id="258" r:id="rId5"/>
    <p:sldId id="259" r:id="rId6"/>
    <p:sldId id="260" r:id="rId7"/>
    <p:sldId id="278" r:id="rId8"/>
    <p:sldId id="285" r:id="rId9"/>
    <p:sldId id="269" r:id="rId10"/>
    <p:sldId id="279" r:id="rId11"/>
    <p:sldId id="280" r:id="rId12"/>
    <p:sldId id="281" r:id="rId13"/>
    <p:sldId id="282" r:id="rId14"/>
    <p:sldId id="283" r:id="rId15"/>
    <p:sldId id="284" r:id="rId16"/>
    <p:sldId id="270" r:id="rId17"/>
    <p:sldId id="272" r:id="rId18"/>
    <p:sldId id="263" r:id="rId19"/>
    <p:sldId id="295" r:id="rId20"/>
    <p:sldId id="294" r:id="rId21"/>
    <p:sldId id="296" r:id="rId22"/>
    <p:sldId id="297" r:id="rId23"/>
    <p:sldId id="273" r:id="rId24"/>
    <p:sldId id="274" r:id="rId25"/>
    <p:sldId id="275" r:id="rId26"/>
    <p:sldId id="286" r:id="rId27"/>
    <p:sldId id="287" r:id="rId28"/>
    <p:sldId id="288" r:id="rId29"/>
    <p:sldId id="289" r:id="rId30"/>
    <p:sldId id="264" r:id="rId31"/>
    <p:sldId id="301" r:id="rId32"/>
    <p:sldId id="302" r:id="rId33"/>
    <p:sldId id="303" r:id="rId34"/>
    <p:sldId id="298" r:id="rId35"/>
    <p:sldId id="299" r:id="rId36"/>
    <p:sldId id="300" r:id="rId37"/>
    <p:sldId id="276" r:id="rId38"/>
    <p:sldId id="262" r:id="rId39"/>
    <p:sldId id="293" r:id="rId40"/>
    <p:sldId id="26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0A9CD49-E70A-4807-ABA1-5EC109396729}">
          <p14:sldIdLst>
            <p14:sldId id="256"/>
            <p14:sldId id="267"/>
            <p14:sldId id="257"/>
            <p14:sldId id="258"/>
            <p14:sldId id="259"/>
            <p14:sldId id="260"/>
            <p14:sldId id="278"/>
            <p14:sldId id="285"/>
            <p14:sldId id="269"/>
            <p14:sldId id="279"/>
            <p14:sldId id="280"/>
            <p14:sldId id="281"/>
            <p14:sldId id="282"/>
            <p14:sldId id="283"/>
            <p14:sldId id="284"/>
            <p14:sldId id="270"/>
            <p14:sldId id="272"/>
            <p14:sldId id="263"/>
            <p14:sldId id="295"/>
            <p14:sldId id="294"/>
            <p14:sldId id="296"/>
            <p14:sldId id="297"/>
            <p14:sldId id="273"/>
            <p14:sldId id="274"/>
            <p14:sldId id="275"/>
            <p14:sldId id="286"/>
            <p14:sldId id="287"/>
            <p14:sldId id="288"/>
            <p14:sldId id="289"/>
            <p14:sldId id="264"/>
            <p14:sldId id="301"/>
            <p14:sldId id="302"/>
            <p14:sldId id="303"/>
            <p14:sldId id="298"/>
            <p14:sldId id="299"/>
            <p14:sldId id="300"/>
            <p14:sldId id="276"/>
            <p14:sldId id="262"/>
            <p14:sldId id="293"/>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BA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67152" autoAdjust="0"/>
  </p:normalViewPr>
  <p:slideViewPr>
    <p:cSldViewPr snapToGrid="0">
      <p:cViewPr varScale="1">
        <p:scale>
          <a:sx n="73" d="100"/>
          <a:sy n="73" d="100"/>
        </p:scale>
        <p:origin x="58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5C3023-743A-4932-906A-E896A565C006}" type="datetimeFigureOut">
              <a:rPr lang="en-US" smtClean="0"/>
              <a:t>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B9338-3FD3-4626-B6BE-21C73B5AD17C}" type="slidenum">
              <a:rPr lang="en-US" smtClean="0"/>
              <a:t>‹#›</a:t>
            </a:fld>
            <a:endParaRPr lang="en-US"/>
          </a:p>
        </p:txBody>
      </p:sp>
    </p:spTree>
    <p:extLst>
      <p:ext uri="{BB962C8B-B14F-4D97-AF65-F5344CB8AC3E}">
        <p14:creationId xmlns:p14="http://schemas.microsoft.com/office/powerpoint/2010/main" val="1809117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(Michelle) </a:t>
            </a:r>
            <a:r>
              <a:rPr lang="en-US" dirty="0"/>
              <a:t>Earlier this year, we held our first art exhibition at </a:t>
            </a:r>
            <a:r>
              <a:rPr lang="en-US" dirty="0" err="1"/>
              <a:t>Drinko</a:t>
            </a:r>
            <a:r>
              <a:rPr lang="en-US" dirty="0"/>
              <a:t> Library, “Nevertheless, she Persisted: Marshall University’s Women’s Exhibition.” This theme sought to highlight the disparity between the number of working artists who identify as women and the number of artworks by women present in museums.</a:t>
            </a:r>
            <a:r>
              <a:rPr lang="en-US" sz="1200" b="0" i="0" kern="1200" dirty="0">
                <a:solidFill>
                  <a:schemeClr val="tx1"/>
                </a:solidFill>
                <a:effectLst/>
                <a:latin typeface="+mn-lt"/>
                <a:ea typeface="+mn-ea"/>
                <a:cs typeface="+mn-cs"/>
              </a:rPr>
              <a:t> </a:t>
            </a:r>
          </a:p>
          <a:p>
            <a:r>
              <a:rPr lang="en-US" dirty="0"/>
              <a:t>The response was incredible, with more than 90 pieces of artwork showcased by 32 unique artists, all women from the Marshall University community. The idea for the art exhibition came from </a:t>
            </a:r>
            <a:r>
              <a:rPr lang="en-US" sz="1200" b="0" i="0" kern="1200" dirty="0">
                <a:solidFill>
                  <a:schemeClr val="tx1"/>
                </a:solidFill>
                <a:effectLst/>
                <a:latin typeface="+mn-lt"/>
                <a:ea typeface="+mn-ea"/>
                <a:cs typeface="+mn-cs"/>
              </a:rPr>
              <a:t>Sabrina Thomas, an instruction and research services librarian at Drinko. </a:t>
            </a:r>
            <a:r>
              <a:rPr lang="en-US" sz="1200" kern="1200" dirty="0">
                <a:solidFill>
                  <a:schemeClr val="tx1"/>
                </a:solidFill>
                <a:effectLst/>
                <a:latin typeface="+mn-lt"/>
                <a:ea typeface="+mn-ea"/>
                <a:cs typeface="+mn-cs"/>
              </a:rPr>
              <a:t>Sabrina and I will also be presenting this mental health initiative at the ALA conference in June 2019.</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loved showcasing the art pieces in the library, and the first exhibition was so successful, that we knew that we wanted to repeat the experience, yearly, if possible. While discussing our potential theme for 2019, Sabrina and I landed on mental health. Immediately, we knew that we had an idea that we could, and should, expand beyond an art exhibit; there were so many avenues that we could explore, using our skills as library professionals to provide education and support for those who live with and are touched by mental illness every day. Soon, the “Don’t Call Me Crazy,” mental health initiative blossomed into an extensive collaboration between the MU Libraries, MU Women’s Center, and MU Counseling Center. </a:t>
            </a:r>
          </a:p>
          <a:p>
            <a:endParaRPr lang="en-US" sz="1200" b="0" i="0" kern="1200" dirty="0">
              <a:solidFill>
                <a:schemeClr val="tx1"/>
              </a:solidFill>
              <a:effectLst/>
              <a:latin typeface="+mn-lt"/>
              <a:ea typeface="+mn-ea"/>
              <a:cs typeface="+mn-cs"/>
            </a:endParaRPr>
          </a:p>
          <a:p>
            <a:r>
              <a:rPr lang="en-US" b="1" dirty="0"/>
              <a:t>(Kacy) </a:t>
            </a:r>
            <a:r>
              <a:rPr lang="en-US" dirty="0"/>
              <a:t>According to the West Virginia Department of Health and Human Resources, “The prevalence of poor mental health in West Virginia is significantly higher at 16% than the U.S. prevalence of 11.7%.” In fact, West Virginia ranks number 1 in the United States for self-reported poor mental health. At the same time, </a:t>
            </a:r>
            <a:r>
              <a:rPr lang="en-US" sz="1200" b="0" i="0" kern="1200" dirty="0">
                <a:solidFill>
                  <a:schemeClr val="tx1"/>
                </a:solidFill>
                <a:effectLst/>
                <a:latin typeface="+mn-lt"/>
                <a:ea typeface="+mn-ea"/>
                <a:cs typeface="+mn-cs"/>
              </a:rPr>
              <a:t>“approximately 14.6% of West Virginia adults could not afford needed medical care in the past year.” We looked at this disparity and we saw a need. A need to provide education and campus and community support, in addition to the creative expression that the art exhibition would provide. We arrived at three major components for our initiative: Resiliency through Education, Resiliency through Art, and Resiliency through Community.</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(Sarah) </a:t>
            </a:r>
            <a:r>
              <a:rPr lang="en-US" sz="1200" b="0" i="0" kern="1200" dirty="0">
                <a:solidFill>
                  <a:schemeClr val="tx1"/>
                </a:solidFill>
                <a:effectLst/>
                <a:latin typeface="+mn-lt"/>
                <a:ea typeface="+mn-ea"/>
                <a:cs typeface="+mn-cs"/>
              </a:rPr>
              <a:t>This initiative would not have been successful without the hard work and contributions of many people, including: Sabrina Thomas; a primary architect of the initiative as well as art exhibition juror, Melissa Yungbluth; former curator and planner for the art exhibition, Heather Stark; art exhibition juror, Michelle Alford: Library Information Systems Technologist,  Leah Tolliver, Women’s Center Coordinator and </a:t>
            </a:r>
            <a:r>
              <a:rPr lang="en-US" sz="1200" b="0" i="0" kern="1200" dirty="0" err="1">
                <a:solidFill>
                  <a:schemeClr val="tx1"/>
                </a:solidFill>
                <a:effectLst/>
                <a:latin typeface="+mn-lt"/>
                <a:ea typeface="+mn-ea"/>
                <a:cs typeface="+mn-cs"/>
              </a:rPr>
              <a:t>Tennika</a:t>
            </a:r>
            <a:r>
              <a:rPr lang="en-US" sz="1200" b="0" i="0" kern="1200" dirty="0">
                <a:solidFill>
                  <a:schemeClr val="tx1"/>
                </a:solidFill>
                <a:effectLst/>
                <a:latin typeface="+mn-lt"/>
                <a:ea typeface="+mn-ea"/>
                <a:cs typeface="+mn-cs"/>
              </a:rPr>
              <a:t> Phillips: Mental Health Specialist from the MU Counseling Center who were all responsible for strategic planning and communications, including contacting and confirming the mental health professionals who sat on our discussion panels. After the project began to take shape, Extra Help Librarian Kacy Lovelace was commissioned to create a research guide for the initiative. </a:t>
            </a:r>
          </a:p>
          <a:p>
            <a:r>
              <a:rPr lang="en-US" sz="1200" b="0" i="0" kern="1200" dirty="0">
                <a:solidFill>
                  <a:schemeClr val="tx1"/>
                </a:solidFill>
                <a:effectLst/>
                <a:latin typeface="+mn-lt"/>
                <a:ea typeface="+mn-ea"/>
                <a:cs typeface="+mn-cs"/>
              </a:rPr>
              <a:t>From a few months of planning, action, and passion for the potential good that we saw possible, came an initiative that we are incredibly proud of, and one that we believe could be repeated with great success in other academic libraries across West Virginia.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West Virginia Department of Health and Human Services. (2016). </a:t>
            </a:r>
            <a:r>
              <a:rPr lang="en-US" sz="1200" b="0" i="1" kern="1200" dirty="0">
                <a:solidFill>
                  <a:schemeClr val="tx1"/>
                </a:solidFill>
                <a:effectLst/>
                <a:latin typeface="+mn-lt"/>
                <a:ea typeface="+mn-ea"/>
                <a:cs typeface="+mn-cs"/>
              </a:rPr>
              <a:t>West Virginia Behavioral Risk Factor Surveillance System Report 2016</a:t>
            </a:r>
            <a:r>
              <a:rPr lang="en-US" sz="1200" b="0" i="0" kern="1200" dirty="0">
                <a:solidFill>
                  <a:schemeClr val="tx1"/>
                </a:solidFill>
                <a:effectLst/>
                <a:latin typeface="+mn-lt"/>
                <a:ea typeface="+mn-ea"/>
                <a:cs typeface="+mn-cs"/>
              </a:rPr>
              <a:t>, West Virginia Department of Health and Human Services. www.wvdhhr.org/bph/hsc/pubs/brfss/2016/BRFSS2016.pdf</a:t>
            </a:r>
            <a:endParaRPr lang="en-US" dirty="0"/>
          </a:p>
        </p:txBody>
      </p:sp>
      <p:sp>
        <p:nvSpPr>
          <p:cNvPr id="4" name="Slide Number Placeholder 3"/>
          <p:cNvSpPr>
            <a:spLocks noGrp="1"/>
          </p:cNvSpPr>
          <p:nvPr>
            <p:ph type="sldNum" sz="quarter" idx="10"/>
          </p:nvPr>
        </p:nvSpPr>
        <p:spPr/>
        <p:txBody>
          <a:bodyPr/>
          <a:lstStyle/>
          <a:p>
            <a:fld id="{D56B9338-3FD3-4626-B6BE-21C73B5AD17C}" type="slidenum">
              <a:rPr lang="en-US" smtClean="0"/>
              <a:t>3</a:t>
            </a:fld>
            <a:endParaRPr lang="en-US"/>
          </a:p>
        </p:txBody>
      </p:sp>
    </p:spTree>
    <p:extLst>
      <p:ext uri="{BB962C8B-B14F-4D97-AF65-F5344CB8AC3E}">
        <p14:creationId xmlns:p14="http://schemas.microsoft.com/office/powerpoint/2010/main" val="2018317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So we saw the beginning of the recommended reading list on a previous slide. Many of the titles on this page were compiled by </a:t>
            </a:r>
            <a:r>
              <a:rPr lang="en-US" b="0" baseline="0" dirty="0" err="1"/>
              <a:t>Tennika</a:t>
            </a:r>
            <a:r>
              <a:rPr lang="en-US" b="0" baseline="0" dirty="0"/>
              <a:t> Phillips from the Counseling Center, with a few supplemental titles added in based on what we had available in the catalog already, including </a:t>
            </a:r>
            <a:r>
              <a:rPr lang="en-US" b="0" i="1" baseline="0" dirty="0"/>
              <a:t>Appalachian Mental Health </a:t>
            </a:r>
            <a:r>
              <a:rPr lang="en-US" b="0" i="0" baseline="0" dirty="0"/>
              <a:t>and </a:t>
            </a:r>
            <a:r>
              <a:rPr lang="en-US" b="0" i="1" baseline="0" dirty="0"/>
              <a:t> Mental Health Issues and the University Student.</a:t>
            </a:r>
            <a:endParaRPr lang="en-US" b="1" dirty="0"/>
          </a:p>
        </p:txBody>
      </p:sp>
      <p:sp>
        <p:nvSpPr>
          <p:cNvPr id="4" name="Slide Number Placeholder 3"/>
          <p:cNvSpPr>
            <a:spLocks noGrp="1"/>
          </p:cNvSpPr>
          <p:nvPr>
            <p:ph type="sldNum" sz="quarter" idx="10"/>
          </p:nvPr>
        </p:nvSpPr>
        <p:spPr/>
        <p:txBody>
          <a:bodyPr/>
          <a:lstStyle/>
          <a:p>
            <a:fld id="{D56B9338-3FD3-4626-B6BE-21C73B5AD17C}" type="slidenum">
              <a:rPr lang="en-US" smtClean="0"/>
              <a:t>16</a:t>
            </a:fld>
            <a:endParaRPr lang="en-US"/>
          </a:p>
        </p:txBody>
      </p:sp>
    </p:spTree>
    <p:extLst>
      <p:ext uri="{BB962C8B-B14F-4D97-AF65-F5344CB8AC3E}">
        <p14:creationId xmlns:p14="http://schemas.microsoft.com/office/powerpoint/2010/main" val="712048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also discovered that our </a:t>
            </a:r>
            <a:r>
              <a:rPr lang="en-US" sz="1200" kern="1200" dirty="0" err="1">
                <a:solidFill>
                  <a:schemeClr val="tx1"/>
                </a:solidFill>
                <a:effectLst/>
                <a:latin typeface="+mn-lt"/>
                <a:ea typeface="+mn-ea"/>
                <a:cs typeface="+mn-cs"/>
              </a:rPr>
              <a:t>Ebscohost</a:t>
            </a:r>
            <a:r>
              <a:rPr lang="en-US" sz="1200" kern="1200" dirty="0">
                <a:solidFill>
                  <a:schemeClr val="tx1"/>
                </a:solidFill>
                <a:effectLst/>
                <a:latin typeface="+mn-lt"/>
                <a:ea typeface="+mn-ea"/>
                <a:cs typeface="+mn-cs"/>
              </a:rPr>
              <a:t> and ProQuest eBook collections had dozens of self-help workbooks, so these were included for anyone who is hesitant or afraid to reach out for help. The titles cover topics that are the focus of our discussion panels as well as a few others.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p>
          <a:p>
            <a:endParaRPr lang="en-US" dirty="0"/>
          </a:p>
          <a:p>
            <a:r>
              <a:rPr lang="en-US" dirty="0"/>
              <a:t>I will quickly show you the actual research guide now, and then I will hand things over to Michelle. </a:t>
            </a:r>
          </a:p>
          <a:p>
            <a:endParaRPr lang="en-US" dirty="0"/>
          </a:p>
          <a:p>
            <a:endParaRPr lang="en-US" dirty="0"/>
          </a:p>
        </p:txBody>
      </p:sp>
      <p:sp>
        <p:nvSpPr>
          <p:cNvPr id="4" name="Slide Number Placeholder 3"/>
          <p:cNvSpPr>
            <a:spLocks noGrp="1"/>
          </p:cNvSpPr>
          <p:nvPr>
            <p:ph type="sldNum" sz="quarter" idx="10"/>
          </p:nvPr>
        </p:nvSpPr>
        <p:spPr/>
        <p:txBody>
          <a:bodyPr/>
          <a:lstStyle/>
          <a:p>
            <a:fld id="{D56B9338-3FD3-4626-B6BE-21C73B5AD17C}" type="slidenum">
              <a:rPr lang="en-US" smtClean="0"/>
              <a:t>17</a:t>
            </a:fld>
            <a:endParaRPr lang="en-US"/>
          </a:p>
        </p:txBody>
      </p:sp>
    </p:spTree>
    <p:extLst>
      <p:ext uri="{BB962C8B-B14F-4D97-AF65-F5344CB8AC3E}">
        <p14:creationId xmlns:p14="http://schemas.microsoft.com/office/powerpoint/2010/main" val="131748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joined Marshall</a:t>
            </a:r>
            <a:r>
              <a:rPr lang="en-US" baseline="0" dirty="0"/>
              <a:t> in August of this year, and much of the work for the library’s involvement in this initiative was very much underway. </a:t>
            </a:r>
          </a:p>
          <a:p>
            <a:endParaRPr lang="en-US" baseline="0" dirty="0"/>
          </a:p>
          <a:p>
            <a:r>
              <a:rPr lang="en-US" baseline="0" dirty="0"/>
              <a:t>So, the first thing I have to say about my colleagues is how remarkable it is that they did this with little to no outreach/programming experience, at least not in the formal sense. They had all worked on events previously, including the “Nevertheless, She Persisted” exhibit, but the instinct and passion they have brought to this initiative is what has made it so successful. </a:t>
            </a:r>
          </a:p>
          <a:p>
            <a:endParaRPr lang="en-US" baseline="0" dirty="0"/>
          </a:p>
          <a:p>
            <a:r>
              <a:rPr lang="en-US" baseline="0" dirty="0"/>
              <a:t>I have previous experience as an Outreach Librarian and am currently working on outreach at Marshall, so when Kacy invited me to speak on the community aspect, I knew that it would be easy, mostly because she had already done all of the work in compiling information for the research guide. </a:t>
            </a:r>
          </a:p>
          <a:p>
            <a:endParaRPr lang="en-US" dirty="0"/>
          </a:p>
        </p:txBody>
      </p:sp>
      <p:sp>
        <p:nvSpPr>
          <p:cNvPr id="4" name="Slide Number Placeholder 3"/>
          <p:cNvSpPr>
            <a:spLocks noGrp="1"/>
          </p:cNvSpPr>
          <p:nvPr>
            <p:ph type="sldNum" sz="quarter" idx="10"/>
          </p:nvPr>
        </p:nvSpPr>
        <p:spPr/>
        <p:txBody>
          <a:bodyPr/>
          <a:lstStyle/>
          <a:p>
            <a:fld id="{4D2C37A6-1ED0-4E7B-BA63-CE455B8541E4}" type="slidenum">
              <a:rPr lang="en-US" smtClean="0"/>
              <a:t>23</a:t>
            </a:fld>
            <a:endParaRPr lang="en-US"/>
          </a:p>
        </p:txBody>
      </p:sp>
    </p:spTree>
    <p:extLst>
      <p:ext uri="{BB962C8B-B14F-4D97-AF65-F5344CB8AC3E}">
        <p14:creationId xmlns:p14="http://schemas.microsoft.com/office/powerpoint/2010/main" val="4217155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I’m going to talk to you about a few things today:</a:t>
            </a:r>
          </a:p>
          <a:p>
            <a:pPr marL="228600" indent="-228600">
              <a:buAutoNum type="arabicPeriod"/>
            </a:pPr>
            <a:r>
              <a:rPr lang="en-US" baseline="0" dirty="0"/>
              <a:t>Why it’s important for a university library to provide resources for the communities they serve</a:t>
            </a:r>
          </a:p>
          <a:p>
            <a:pPr marL="228600" indent="-228600">
              <a:buAutoNum type="arabicPeriod"/>
            </a:pPr>
            <a:r>
              <a:rPr lang="en-US" baseline="0" dirty="0"/>
              <a:t>How we used </a:t>
            </a:r>
            <a:r>
              <a:rPr lang="en-US" baseline="0" dirty="0" err="1"/>
              <a:t>SpringShare</a:t>
            </a:r>
            <a:r>
              <a:rPr lang="en-US" baseline="0" dirty="0"/>
              <a:t> to enrich the sharing of these resources</a:t>
            </a:r>
          </a:p>
          <a:p>
            <a:pPr marL="228600" indent="-228600">
              <a:buAutoNum type="arabicPeriod"/>
            </a:pPr>
            <a:r>
              <a:rPr lang="en-US" baseline="0" dirty="0"/>
              <a:t>A few things we’ve learned along the way</a:t>
            </a:r>
            <a:endParaRPr lang="en-US" dirty="0"/>
          </a:p>
          <a:p>
            <a:endParaRPr lang="en-US" dirty="0"/>
          </a:p>
        </p:txBody>
      </p:sp>
      <p:sp>
        <p:nvSpPr>
          <p:cNvPr id="4" name="Slide Number Placeholder 3"/>
          <p:cNvSpPr>
            <a:spLocks noGrp="1"/>
          </p:cNvSpPr>
          <p:nvPr>
            <p:ph type="sldNum" sz="quarter" idx="10"/>
          </p:nvPr>
        </p:nvSpPr>
        <p:spPr/>
        <p:txBody>
          <a:bodyPr/>
          <a:lstStyle/>
          <a:p>
            <a:fld id="{D56B9338-3FD3-4626-B6BE-21C73B5AD17C}" type="slidenum">
              <a:rPr lang="en-US" smtClean="0"/>
              <a:t>24</a:t>
            </a:fld>
            <a:endParaRPr lang="en-US"/>
          </a:p>
        </p:txBody>
      </p:sp>
    </p:spTree>
    <p:extLst>
      <p:ext uri="{BB962C8B-B14F-4D97-AF65-F5344CB8AC3E}">
        <p14:creationId xmlns:p14="http://schemas.microsoft.com/office/powerpoint/2010/main" val="2271966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mn-lt"/>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mn-lt"/>
                <a:cs typeface="Helvetica" panose="020B0604020202020204" pitchFamily="34" charset="0"/>
              </a:rPr>
              <a:t>For any academic library,</a:t>
            </a:r>
            <a:r>
              <a:rPr lang="en-US" sz="1200" baseline="0" dirty="0">
                <a:latin typeface="+mn-lt"/>
                <a:cs typeface="Helvetica" panose="020B0604020202020204" pitchFamily="34" charset="0"/>
              </a:rPr>
              <a:t> there are really two types of communities: on-campus, which includes students, staff, and faculty; and, off-campus, which consists of the local area residents. Whenever the library hosts an event, we try to make it clear that both types of communities are welcome. We don’t charge for admission, and there are often subjects being covered that can benefit all types of attendees.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latin typeface="+mn-lt"/>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latin typeface="+mn-lt"/>
                <a:cs typeface="Helvetica" panose="020B0604020202020204" pitchFamily="34" charset="0"/>
              </a:rPr>
              <a:t>Admittedly, some of the time, the non-campus community tends to float near the bottom of our priority list, and we may not specifically target our marketing to them, but we hope they see it. However, for the mental health initiative, it was really important that we understand the responsibility that Marshall has to our surrounding area, especially when Huntington is frequently making local and national headlines for all the wrong reasons. We knew that the problems facing our students were problems being faced by people everywhere, so reaching out to the citizens of the tristate was one component of this initiative that we knew we couldn’t ignore.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mn-lt"/>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mn-lt"/>
                <a:cs typeface="Helvetica" panose="020B0604020202020204" pitchFamily="34" charset="0"/>
              </a:rPr>
              <a:t>With</a:t>
            </a:r>
            <a:r>
              <a:rPr lang="en-US" sz="1200" baseline="0" dirty="0">
                <a:latin typeface="+mn-lt"/>
                <a:cs typeface="Helvetica" panose="020B0604020202020204" pitchFamily="34" charset="0"/>
              </a:rPr>
              <a:t> these resources and events, we have been </a:t>
            </a:r>
            <a:r>
              <a:rPr lang="en-US" sz="1200" dirty="0">
                <a:latin typeface="+mn-lt"/>
                <a:cs typeface="Helvetica" panose="020B0604020202020204" pitchFamily="34" charset="0"/>
              </a:rPr>
              <a:t>able to show the our Marshall community, as well as the Huntington and tristate residents,</a:t>
            </a:r>
            <a:r>
              <a:rPr lang="en-US" sz="1200" baseline="0" dirty="0">
                <a:latin typeface="+mn-lt"/>
                <a:cs typeface="Helvetica" panose="020B0604020202020204" pitchFamily="34" charset="0"/>
              </a:rPr>
              <a:t> </a:t>
            </a:r>
            <a:r>
              <a:rPr lang="en-US" sz="1200" dirty="0">
                <a:latin typeface="+mn-lt"/>
                <a:cs typeface="Helvetica" panose="020B0604020202020204" pitchFamily="34" charset="0"/>
              </a:rPr>
              <a:t>all the ways in which help is available to them. (</a:t>
            </a:r>
            <a:r>
              <a:rPr lang="en-US" sz="1200" b="1" dirty="0">
                <a:latin typeface="+mn-lt"/>
                <a:cs typeface="Helvetica" panose="020B0604020202020204" pitchFamily="34" charset="0"/>
              </a:rPr>
              <a:t>NOTE</a:t>
            </a:r>
            <a:r>
              <a:rPr lang="en-US" sz="1200" dirty="0">
                <a:latin typeface="+mn-lt"/>
                <a:cs typeface="Helvetica" panose="020B0604020202020204" pitchFamily="34" charset="0"/>
              </a:rPr>
              <a:t>: next slide</a:t>
            </a:r>
            <a:r>
              <a:rPr lang="en-US" sz="1200" baseline="0" dirty="0">
                <a:latin typeface="+mn-lt"/>
                <a:cs typeface="Helvetica" panose="020B0604020202020204" pitchFamily="34" charset="0"/>
              </a:rPr>
              <a:t>s are screenshots)</a:t>
            </a:r>
            <a:endParaRPr lang="en-US" sz="1200" dirty="0">
              <a:latin typeface="+mn-lt"/>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Helvetica" panose="020B0604020202020204" pitchFamily="34" charset="0"/>
              <a:cs typeface="Helvetica" panose="020B060402020202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D56B9338-3FD3-4626-B6BE-21C73B5AD17C}" type="slidenum">
              <a:rPr lang="en-US" smtClean="0"/>
              <a:t>25</a:t>
            </a:fld>
            <a:endParaRPr lang="en-US"/>
          </a:p>
        </p:txBody>
      </p:sp>
    </p:spTree>
    <p:extLst>
      <p:ext uri="{BB962C8B-B14F-4D97-AF65-F5344CB8AC3E}">
        <p14:creationId xmlns:p14="http://schemas.microsoft.com/office/powerpoint/2010/main" val="3635654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Helvetica" panose="020B0604020202020204" pitchFamily="34" charset="0"/>
              </a:rPr>
              <a:t>Obviously, </a:t>
            </a:r>
            <a:r>
              <a:rPr lang="en-US" sz="1200" baseline="0" dirty="0">
                <a:latin typeface="+mn-lt"/>
                <a:cs typeface="Helvetica" panose="020B0604020202020204" pitchFamily="34" charset="0"/>
              </a:rPr>
              <a:t>a</a:t>
            </a:r>
            <a:r>
              <a:rPr lang="en-US" sz="1200" dirty="0">
                <a:latin typeface="+mn-lt"/>
                <a:cs typeface="Helvetica" panose="020B0604020202020204" pitchFamily="34" charset="0"/>
              </a:rPr>
              <a:t>cademic libraries </a:t>
            </a:r>
            <a:r>
              <a:rPr lang="en-US" sz="1200" b="1" dirty="0">
                <a:latin typeface="+mn-lt"/>
                <a:cs typeface="Helvetica" panose="020B0604020202020204" pitchFamily="34" charset="0"/>
              </a:rPr>
              <a:t>di</a:t>
            </a:r>
            <a:r>
              <a:rPr lang="en-US" sz="1200" dirty="0">
                <a:latin typeface="+mn-lt"/>
                <a:cs typeface="Helvetica" panose="020B0604020202020204" pitchFamily="34" charset="0"/>
              </a:rPr>
              <a:t>ffer </a:t>
            </a:r>
            <a:r>
              <a:rPr lang="en-US" sz="1200" baseline="0" dirty="0">
                <a:latin typeface="+mn-lt"/>
                <a:cs typeface="Helvetica" panose="020B0604020202020204" pitchFamily="34" charset="0"/>
              </a:rPr>
              <a:t>from public libraries because we have sort of a built-in community of students and faculty. As librarians, we wanted to make sure that our students and event attendees were aware of all the resources available to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cs typeface="Helvetica" panose="020B0604020202020204" pitchFamily="34" charset="0"/>
              </a:rPr>
              <a:t>So the first thing to put on our community page was where they can get help on campus, and in this screenshot you can see we have our campus map next to a list of these resources, which includes the Counselling Center, Wellness Center, Psychology Clinic, Tutoring services. Farther down on this list includes information for Disability Services, Veteran’s Services, Students with Autism Spectrum Disorder, and our walk-in clinic.</a:t>
            </a:r>
          </a:p>
          <a:p>
            <a:endParaRPr lang="en-US" dirty="0"/>
          </a:p>
        </p:txBody>
      </p:sp>
      <p:sp>
        <p:nvSpPr>
          <p:cNvPr id="4" name="Slide Number Placeholder 3"/>
          <p:cNvSpPr>
            <a:spLocks noGrp="1"/>
          </p:cNvSpPr>
          <p:nvPr>
            <p:ph type="sldNum" sz="quarter" idx="10"/>
          </p:nvPr>
        </p:nvSpPr>
        <p:spPr/>
        <p:txBody>
          <a:bodyPr/>
          <a:lstStyle/>
          <a:p>
            <a:fld id="{D56B9338-3FD3-4626-B6BE-21C73B5AD17C}" type="slidenum">
              <a:rPr lang="en-US" smtClean="0"/>
              <a:t>26</a:t>
            </a:fld>
            <a:endParaRPr lang="en-US"/>
          </a:p>
        </p:txBody>
      </p:sp>
    </p:spTree>
    <p:extLst>
      <p:ext uri="{BB962C8B-B14F-4D97-AF65-F5344CB8AC3E}">
        <p14:creationId xmlns:p14="http://schemas.microsoft.com/office/powerpoint/2010/main" val="3799195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there was such a strong possibility that community members would find our page after</a:t>
            </a:r>
            <a:r>
              <a:rPr lang="en-US" baseline="0" dirty="0"/>
              <a:t> seeing a social media post or attending an event, we wanted to make sure they had the appropriate and credible information to sources available at both local and national levels. </a:t>
            </a:r>
          </a:p>
          <a:p>
            <a:endParaRPr lang="en-US" baseline="0" dirty="0"/>
          </a:p>
          <a:p>
            <a:r>
              <a:rPr lang="en-US" baseline="0" dirty="0"/>
              <a:t>For the local resources, Kacy found information for a Huntington Psychiatric and Psychotherapy group, Goodwill Family Services Counseling, domestic abuse support services, opioid treatment centers, and other community resources for family issues, substance abuse issues, and other behavior therapies. </a:t>
            </a:r>
            <a:endParaRPr lang="en-US" dirty="0"/>
          </a:p>
          <a:p>
            <a:endParaRPr lang="en-US" dirty="0"/>
          </a:p>
        </p:txBody>
      </p:sp>
      <p:sp>
        <p:nvSpPr>
          <p:cNvPr id="4" name="Slide Number Placeholder 3"/>
          <p:cNvSpPr>
            <a:spLocks noGrp="1"/>
          </p:cNvSpPr>
          <p:nvPr>
            <p:ph type="sldNum" sz="quarter" idx="10"/>
          </p:nvPr>
        </p:nvSpPr>
        <p:spPr/>
        <p:txBody>
          <a:bodyPr/>
          <a:lstStyle/>
          <a:p>
            <a:fld id="{D56B9338-3FD3-4626-B6BE-21C73B5AD17C}" type="slidenum">
              <a:rPr lang="en-US" smtClean="0"/>
              <a:t>27</a:t>
            </a:fld>
            <a:endParaRPr lang="en-US"/>
          </a:p>
        </p:txBody>
      </p:sp>
    </p:spTree>
    <p:extLst>
      <p:ext uri="{BB962C8B-B14F-4D97-AF65-F5344CB8AC3E}">
        <p14:creationId xmlns:p14="http://schemas.microsoft.com/office/powerpoint/2010/main" val="2143787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there is a depressingly</a:t>
            </a:r>
            <a:r>
              <a:rPr lang="en-US" baseline="0" dirty="0"/>
              <a:t> large number of adverse things that can impact people, Kacy also listed resources for on-and-off campus help regarding sexual assault, dating/relationship/domestic violence, and stalking. </a:t>
            </a:r>
          </a:p>
          <a:p>
            <a:endParaRPr lang="en-US" baseline="0" dirty="0"/>
          </a:p>
          <a:p>
            <a:r>
              <a:rPr lang="en-US" baseline="0" dirty="0"/>
              <a:t>She also found a really awesome guide from the US National Library of Medicine on opiate addiction and treatment.</a:t>
            </a:r>
            <a:endParaRPr lang="en-US" dirty="0"/>
          </a:p>
          <a:p>
            <a:endParaRPr lang="en-US" dirty="0"/>
          </a:p>
        </p:txBody>
      </p:sp>
      <p:sp>
        <p:nvSpPr>
          <p:cNvPr id="4" name="Slide Number Placeholder 3"/>
          <p:cNvSpPr>
            <a:spLocks noGrp="1"/>
          </p:cNvSpPr>
          <p:nvPr>
            <p:ph type="sldNum" sz="quarter" idx="10"/>
          </p:nvPr>
        </p:nvSpPr>
        <p:spPr/>
        <p:txBody>
          <a:bodyPr/>
          <a:lstStyle/>
          <a:p>
            <a:fld id="{D56B9338-3FD3-4626-B6BE-21C73B5AD17C}" type="slidenum">
              <a:rPr lang="en-US" smtClean="0"/>
              <a:t>28</a:t>
            </a:fld>
            <a:endParaRPr lang="en-US"/>
          </a:p>
        </p:txBody>
      </p:sp>
    </p:spTree>
    <p:extLst>
      <p:ext uri="{BB962C8B-B14F-4D97-AF65-F5344CB8AC3E}">
        <p14:creationId xmlns:p14="http://schemas.microsoft.com/office/powerpoint/2010/main" val="3354711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a really great university communications team that we work</a:t>
            </a:r>
            <a:r>
              <a:rPr lang="en-US" baseline="0" dirty="0"/>
              <a:t> with and they created these flyers and informational sheets for us for the events and resources. </a:t>
            </a:r>
            <a:endParaRPr lang="en-US" dirty="0"/>
          </a:p>
          <a:p>
            <a:endParaRPr lang="en-US" dirty="0"/>
          </a:p>
        </p:txBody>
      </p:sp>
      <p:sp>
        <p:nvSpPr>
          <p:cNvPr id="4" name="Slide Number Placeholder 3"/>
          <p:cNvSpPr>
            <a:spLocks noGrp="1"/>
          </p:cNvSpPr>
          <p:nvPr>
            <p:ph type="sldNum" sz="quarter" idx="10"/>
          </p:nvPr>
        </p:nvSpPr>
        <p:spPr/>
        <p:txBody>
          <a:bodyPr/>
          <a:lstStyle/>
          <a:p>
            <a:fld id="{D56B9338-3FD3-4626-B6BE-21C73B5AD17C}" type="slidenum">
              <a:rPr lang="en-US" smtClean="0"/>
              <a:t>29</a:t>
            </a:fld>
            <a:endParaRPr lang="en-US"/>
          </a:p>
        </p:txBody>
      </p:sp>
    </p:spTree>
    <p:extLst>
      <p:ext uri="{BB962C8B-B14F-4D97-AF65-F5344CB8AC3E}">
        <p14:creationId xmlns:p14="http://schemas.microsoft.com/office/powerpoint/2010/main" val="722176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You just saw the Research Guide, and I will say this as a late-comer</a:t>
            </a:r>
            <a:r>
              <a:rPr lang="en-US" sz="1200" baseline="0" dirty="0">
                <a:latin typeface="+mn-lt"/>
              </a:rPr>
              <a:t> to the project: it’s very possible that by </a:t>
            </a:r>
            <a:r>
              <a:rPr lang="en-US" sz="1200" dirty="0">
                <a:latin typeface="+mn-lt"/>
                <a:cs typeface="Helvetica" panose="020B0604020202020204" pitchFamily="34" charset="0"/>
              </a:rPr>
              <a:t>seeking out and collecting information, we accidentally educated ourselves. At least that’s what happened with 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Helvetica" panose="020B0604020202020204" pitchFamily="34" charset="0"/>
              </a:rPr>
              <a:t>But there was another online component</a:t>
            </a:r>
            <a:r>
              <a:rPr lang="en-US" sz="1200" baseline="0" dirty="0">
                <a:latin typeface="+mn-lt"/>
                <a:cs typeface="Helvetica" panose="020B0604020202020204" pitchFamily="34" charset="0"/>
              </a:rPr>
              <a:t> to our panel discussions that really turned out to be successful. </a:t>
            </a:r>
            <a:endParaRPr lang="en-US" sz="1200" dirty="0">
              <a:latin typeface="+mn-lt"/>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How many of you</a:t>
            </a:r>
            <a:r>
              <a:rPr lang="en-US" sz="1200" baseline="0" dirty="0">
                <a:latin typeface="+mn-lt"/>
              </a:rPr>
              <a:t> currently have access to </a:t>
            </a:r>
            <a:r>
              <a:rPr lang="en-US" sz="1200" baseline="0" dirty="0" err="1">
                <a:latin typeface="+mn-lt"/>
              </a:rPr>
              <a:t>SpringShare</a:t>
            </a:r>
            <a:r>
              <a:rPr lang="en-US" sz="1200" baseline="0" dirty="0">
                <a:latin typeface="+mn-lt"/>
              </a:rPr>
              <a:t> and/or have used it in the past? I know sometimes I have a love/hate relationship with it, but for this initiative, I feel like their products were really good at meeting our needs. This seems like a weird “#plug” but I swear it’s not.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I’m talking about the </a:t>
            </a:r>
            <a:r>
              <a:rPr lang="en-US" sz="1200" baseline="0" dirty="0" err="1">
                <a:latin typeface="+mn-lt"/>
              </a:rPr>
              <a:t>LizWizard</a:t>
            </a:r>
            <a:r>
              <a:rPr lang="en-US" sz="1200" baseline="0" dirty="0">
                <a:latin typeface="+mn-lt"/>
              </a:rPr>
              <a:t> form option. </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Helvetica"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D56B9338-3FD3-4626-B6BE-21C73B5AD17C}" type="slidenum">
              <a:rPr lang="en-US" smtClean="0"/>
              <a:t>30</a:t>
            </a:fld>
            <a:endParaRPr lang="en-US"/>
          </a:p>
        </p:txBody>
      </p:sp>
    </p:spTree>
    <p:extLst>
      <p:ext uri="{BB962C8B-B14F-4D97-AF65-F5344CB8AC3E}">
        <p14:creationId xmlns:p14="http://schemas.microsoft.com/office/powerpoint/2010/main" val="1907322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component, Resiliency through Education, consists of our research guide, panel discussions with mental health professionals, recommended books and</a:t>
            </a:r>
            <a:r>
              <a:rPr lang="en-US" baseline="0" dirty="0"/>
              <a:t> </a:t>
            </a:r>
            <a:r>
              <a:rPr lang="en-US" dirty="0"/>
              <a:t>recommended workbooks.</a:t>
            </a:r>
          </a:p>
        </p:txBody>
      </p:sp>
      <p:sp>
        <p:nvSpPr>
          <p:cNvPr id="4" name="Slide Number Placeholder 3"/>
          <p:cNvSpPr>
            <a:spLocks noGrp="1"/>
          </p:cNvSpPr>
          <p:nvPr>
            <p:ph type="sldNum" sz="quarter" idx="10"/>
          </p:nvPr>
        </p:nvSpPr>
        <p:spPr/>
        <p:txBody>
          <a:bodyPr/>
          <a:lstStyle/>
          <a:p>
            <a:fld id="{D56B9338-3FD3-4626-B6BE-21C73B5AD17C}" type="slidenum">
              <a:rPr lang="en-US" smtClean="0"/>
              <a:t>5</a:t>
            </a:fld>
            <a:endParaRPr lang="en-US"/>
          </a:p>
        </p:txBody>
      </p:sp>
    </p:spTree>
    <p:extLst>
      <p:ext uri="{BB962C8B-B14F-4D97-AF65-F5344CB8AC3E}">
        <p14:creationId xmlns:p14="http://schemas.microsoft.com/office/powerpoint/2010/main" val="198635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Helvetica" panose="020B0604020202020204" pitchFamily="34" charset="0"/>
              </a:rPr>
              <a:t>One aspect we realized</a:t>
            </a:r>
            <a:r>
              <a:rPr lang="en-US" sz="1200" baseline="0" dirty="0" smtClean="0">
                <a:latin typeface="+mn-lt"/>
                <a:cs typeface="Helvetica" panose="020B0604020202020204" pitchFamily="34" charset="0"/>
              </a:rPr>
              <a:t> we needed for our panel discussions was the use of an anonymous form so that our event participants could submit questions that they may not necessarily want to ask out loud, for whatever reason. So by using the </a:t>
            </a:r>
            <a:r>
              <a:rPr lang="en-US" sz="1200" baseline="0" dirty="0" err="1" smtClean="0">
                <a:latin typeface="+mn-lt"/>
                <a:cs typeface="Helvetica" panose="020B0604020202020204" pitchFamily="34" charset="0"/>
              </a:rPr>
              <a:t>LibWizard</a:t>
            </a:r>
            <a:r>
              <a:rPr lang="en-US" sz="1200" baseline="0" dirty="0" smtClean="0">
                <a:latin typeface="+mn-lt"/>
                <a:cs typeface="Helvetica" panose="020B0604020202020204" pitchFamily="34" charset="0"/>
              </a:rPr>
              <a:t> form options in </a:t>
            </a:r>
            <a:r>
              <a:rPr lang="en-US" sz="1200" baseline="0" dirty="0" err="1" smtClean="0">
                <a:latin typeface="+mn-lt"/>
                <a:cs typeface="Helvetica" panose="020B0604020202020204" pitchFamily="34" charset="0"/>
              </a:rPr>
              <a:t>SpringShare</a:t>
            </a:r>
            <a:r>
              <a:rPr lang="en-US" sz="1200" baseline="0" dirty="0" smtClean="0">
                <a:latin typeface="+mn-lt"/>
                <a:cs typeface="Helvetica" panose="020B0604020202020204" pitchFamily="34" charset="0"/>
              </a:rPr>
              <a:t>, we were able to give those attendees a voice. There are some statistical advantages to this, in that we could simply track the number and nature of the questions asked, but we primarily did this so we could provide a safe space for these participants and allow them to receive the answers and the help that they otherwise may not have received. Based on the number of questions we got this way, I think it’s safe to say that we encouraged a bit more participation than we may have seen without the form. </a:t>
            </a:r>
            <a:endParaRPr lang="en-US" dirty="0"/>
          </a:p>
        </p:txBody>
      </p:sp>
      <p:sp>
        <p:nvSpPr>
          <p:cNvPr id="4" name="Slide Number Placeholder 3"/>
          <p:cNvSpPr>
            <a:spLocks noGrp="1"/>
          </p:cNvSpPr>
          <p:nvPr>
            <p:ph type="sldNum" sz="quarter" idx="10"/>
          </p:nvPr>
        </p:nvSpPr>
        <p:spPr/>
        <p:txBody>
          <a:bodyPr/>
          <a:lstStyle/>
          <a:p>
            <a:fld id="{4D2C37A6-1ED0-4E7B-BA63-CE455B8541E4}" type="slidenum">
              <a:rPr lang="en-US" smtClean="0"/>
              <a:t>31</a:t>
            </a:fld>
            <a:endParaRPr lang="en-US"/>
          </a:p>
        </p:txBody>
      </p:sp>
    </p:spTree>
    <p:extLst>
      <p:ext uri="{BB962C8B-B14F-4D97-AF65-F5344CB8AC3E}">
        <p14:creationId xmlns:p14="http://schemas.microsoft.com/office/powerpoint/2010/main" val="2334289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of the options available for form behaviors.</a:t>
            </a:r>
            <a:r>
              <a:rPr lang="en-US" baseline="0" dirty="0" smtClean="0"/>
              <a:t> You can see here that I set rules for how the form notifications went to, and how we did not select any data collection options. </a:t>
            </a:r>
            <a:endParaRPr lang="en-US" dirty="0"/>
          </a:p>
        </p:txBody>
      </p:sp>
      <p:sp>
        <p:nvSpPr>
          <p:cNvPr id="4" name="Slide Number Placeholder 3"/>
          <p:cNvSpPr>
            <a:spLocks noGrp="1"/>
          </p:cNvSpPr>
          <p:nvPr>
            <p:ph type="sldNum" sz="quarter" idx="10"/>
          </p:nvPr>
        </p:nvSpPr>
        <p:spPr/>
        <p:txBody>
          <a:bodyPr/>
          <a:lstStyle/>
          <a:p>
            <a:fld id="{4D2C37A6-1ED0-4E7B-BA63-CE455B8541E4}" type="slidenum">
              <a:rPr lang="en-US" smtClean="0"/>
              <a:t>32</a:t>
            </a:fld>
            <a:endParaRPr lang="en-US"/>
          </a:p>
        </p:txBody>
      </p:sp>
    </p:spTree>
    <p:extLst>
      <p:ext uri="{BB962C8B-B14F-4D97-AF65-F5344CB8AC3E}">
        <p14:creationId xmlns:p14="http://schemas.microsoft.com/office/powerpoint/2010/main" val="2901826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two screens</a:t>
            </a:r>
            <a:r>
              <a:rPr lang="en-US" baseline="0" dirty="0" smtClean="0"/>
              <a:t> people saw when they visited the form URL. We wanted to keep it as simple as possible as far as the welcome text, submission initiation, and we really wanted to make sure they were not limited to only one question.</a:t>
            </a:r>
            <a:endParaRPr lang="en-US" dirty="0"/>
          </a:p>
        </p:txBody>
      </p:sp>
      <p:sp>
        <p:nvSpPr>
          <p:cNvPr id="4" name="Slide Number Placeholder 3"/>
          <p:cNvSpPr>
            <a:spLocks noGrp="1"/>
          </p:cNvSpPr>
          <p:nvPr>
            <p:ph type="sldNum" sz="quarter" idx="10"/>
          </p:nvPr>
        </p:nvSpPr>
        <p:spPr/>
        <p:txBody>
          <a:bodyPr/>
          <a:lstStyle/>
          <a:p>
            <a:fld id="{4D2C37A6-1ED0-4E7B-BA63-CE455B8541E4}" type="slidenum">
              <a:rPr lang="en-US" smtClean="0"/>
              <a:t>33</a:t>
            </a:fld>
            <a:endParaRPr lang="en-US"/>
          </a:p>
        </p:txBody>
      </p:sp>
    </p:spTree>
    <p:extLst>
      <p:ext uri="{BB962C8B-B14F-4D97-AF65-F5344CB8AC3E}">
        <p14:creationId xmlns:p14="http://schemas.microsoft.com/office/powerpoint/2010/main" val="3596755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last component</a:t>
            </a:r>
            <a:r>
              <a:rPr lang="en-US" sz="1200" baseline="0" dirty="0"/>
              <a:t> I’m going to talk about today is opportunities for growth.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First, a big part of doing any kind of outreach is making sure that you learn from and adapt to any ideas or problems. Luckily, at least at this mid-way point, I think it’s safe to say</a:t>
            </a:r>
            <a:r>
              <a:rPr lang="en-US" sz="1200" baseline="0" dirty="0"/>
              <a:t> that we haven’t really experienced any problems.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Secondly, there’s always the hopeful guarantee that you’ll make connections with your on-campus partners, and I think that my colleagues have done that in leaps and bounds. We are not only involving the people from our MU departments and services in the panel discussions, but we have also started discussions with counseling services to host training sessions in our library. That’s really cool because one huge goal of outreach is simply getting people in the building, and when people can view the library as a place to get help- no matter what type of help that may be- it makes my little outreach heart very happy.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Another example is the formation of one idea for growth that we had just in discussing our content for this presentation: to provide feedback forms to attendees and panelists, which probably seems obvious to many of you but is something I didn’t think of doing before our first event. </a:t>
            </a:r>
          </a:p>
          <a:p>
            <a:endParaRPr lang="en-US" sz="1200" dirty="0"/>
          </a:p>
          <a:p>
            <a:r>
              <a:rPr lang="en-US" sz="1200" dirty="0"/>
              <a:t>Lastly, a few really awesome</a:t>
            </a:r>
            <a:r>
              <a:rPr lang="en-US" sz="1200" baseline="0" dirty="0"/>
              <a:t> things that have come out of this process are some ideas that my coworkers have come up with, like finding a space in our library to turn into a sort of self-care or mediation space, which I know is one really huge current trend in all types of libraries today. </a:t>
            </a:r>
          </a:p>
          <a:p>
            <a:endParaRPr lang="en-US" sz="1200" baseline="0" dirty="0"/>
          </a:p>
          <a:p>
            <a:r>
              <a:rPr lang="en-US" sz="1200" baseline="0" dirty="0"/>
              <a:t>That’s all I have about the outreach aspect and the community components of our initiative. I’m going to hand it back to Kacy now to wrap everything up. </a:t>
            </a:r>
          </a:p>
          <a:p>
            <a:endParaRPr lang="en-US" dirty="0"/>
          </a:p>
        </p:txBody>
      </p:sp>
      <p:sp>
        <p:nvSpPr>
          <p:cNvPr id="4" name="Slide Number Placeholder 3"/>
          <p:cNvSpPr>
            <a:spLocks noGrp="1"/>
          </p:cNvSpPr>
          <p:nvPr>
            <p:ph type="sldNum" sz="quarter" idx="10"/>
          </p:nvPr>
        </p:nvSpPr>
        <p:spPr/>
        <p:txBody>
          <a:bodyPr/>
          <a:lstStyle/>
          <a:p>
            <a:fld id="{D56B9338-3FD3-4626-B6BE-21C73B5AD17C}" type="slidenum">
              <a:rPr lang="en-US" smtClean="0"/>
              <a:t>37</a:t>
            </a:fld>
            <a:endParaRPr lang="en-US"/>
          </a:p>
        </p:txBody>
      </p:sp>
    </p:spTree>
    <p:extLst>
      <p:ext uri="{BB962C8B-B14F-4D97-AF65-F5344CB8AC3E}">
        <p14:creationId xmlns:p14="http://schemas.microsoft.com/office/powerpoint/2010/main" val="732898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pieces of our initiative</a:t>
            </a:r>
            <a:r>
              <a:rPr lang="en-US" baseline="0" dirty="0"/>
              <a:t> did not come to fruition for various reasons. We had originally planned to have MU Reads create a mental health book display. This plan was </a:t>
            </a:r>
            <a:r>
              <a:rPr lang="en-US" baseline="0" dirty="0" smtClean="0"/>
              <a:t>delayed </a:t>
            </a:r>
            <a:r>
              <a:rPr lang="en-US" baseline="0" dirty="0"/>
              <a:t>by the success of our “</a:t>
            </a:r>
            <a:r>
              <a:rPr lang="en-US" baseline="0" dirty="0" err="1"/>
              <a:t>HerdCon</a:t>
            </a:r>
            <a:r>
              <a:rPr lang="en-US" baseline="0" dirty="0"/>
              <a:t>” display; </a:t>
            </a:r>
            <a:r>
              <a:rPr lang="en-US" baseline="0" dirty="0" err="1"/>
              <a:t>HerdCon</a:t>
            </a:r>
            <a:r>
              <a:rPr lang="en-US" baseline="0" dirty="0"/>
              <a:t> is our pop culture and entertainment convention that takes place on March 16, 2019 at Marshall University . We do still hope to feature mental health titles as a display in the future.</a:t>
            </a:r>
          </a:p>
          <a:p>
            <a:endParaRPr lang="en-US" baseline="0" dirty="0"/>
          </a:p>
          <a:p>
            <a:r>
              <a:rPr lang="en-US" baseline="0" dirty="0"/>
              <a:t>The interactive map that we had hoped to have created did not manifest.</a:t>
            </a:r>
          </a:p>
          <a:p>
            <a:endParaRPr lang="en-US" baseline="0" dirty="0"/>
          </a:p>
          <a:p>
            <a:r>
              <a:rPr lang="en-US" baseline="0" dirty="0"/>
              <a:t>We wish that we would have streamed the first panel discussion. We quickly remedied this.</a:t>
            </a:r>
          </a:p>
          <a:p>
            <a:endParaRPr lang="en-US" baseline="0" dirty="0"/>
          </a:p>
          <a:p>
            <a:r>
              <a:rPr lang="en-US" baseline="0" dirty="0"/>
              <a:t>We would also like to increase use of the research guide. Currently, the research guide has been viewed </a:t>
            </a:r>
            <a:r>
              <a:rPr lang="en-US" baseline="0" dirty="0" smtClean="0"/>
              <a:t>318 times.</a:t>
            </a:r>
          </a:p>
          <a:p>
            <a:r>
              <a:rPr lang="en-US" baseline="0" dirty="0"/>
              <a:t/>
            </a:r>
            <a:br>
              <a:rPr lang="en-US" baseline="0" dirty="0"/>
            </a:br>
            <a:r>
              <a:rPr lang="en-US" dirty="0"/>
              <a:t>So I really liked the way that Sarah has used </a:t>
            </a:r>
            <a:r>
              <a:rPr lang="en-US" dirty="0" err="1"/>
              <a:t>SpringShare’s</a:t>
            </a:r>
            <a:r>
              <a:rPr lang="en-US" dirty="0"/>
              <a:t> </a:t>
            </a:r>
            <a:r>
              <a:rPr lang="en-US" dirty="0" err="1"/>
              <a:t>LibWizard</a:t>
            </a:r>
            <a:r>
              <a:rPr lang="en-US" dirty="0"/>
              <a:t> form option to facilitate our panel discussions, and I wanted to see if there was a way that </a:t>
            </a:r>
            <a:r>
              <a:rPr lang="en-US" dirty="0" err="1"/>
              <a:t>SpringShare</a:t>
            </a:r>
            <a:r>
              <a:rPr lang="en-US" dirty="0"/>
              <a:t> could give me insight into if and when the research guide is being viewed. </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D56B9338-3FD3-4626-B6BE-21C73B5AD17C}" type="slidenum">
              <a:rPr lang="en-US" smtClean="0"/>
              <a:t>38</a:t>
            </a:fld>
            <a:endParaRPr lang="en-US"/>
          </a:p>
        </p:txBody>
      </p:sp>
    </p:spTree>
    <p:extLst>
      <p:ext uri="{BB962C8B-B14F-4D97-AF65-F5344CB8AC3E}">
        <p14:creationId xmlns:p14="http://schemas.microsoft.com/office/powerpoint/2010/main" val="1350938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LibGuides</a:t>
            </a:r>
            <a:r>
              <a:rPr lang="en-US" dirty="0"/>
              <a:t> “Guide Tracking,” will let you choose a date range and run a report showing you when each guide is being viewed. </a:t>
            </a:r>
          </a:p>
          <a:p>
            <a:endParaRPr lang="en-US" dirty="0"/>
          </a:p>
          <a:p>
            <a:r>
              <a:rPr lang="en-US" dirty="0"/>
              <a:t>I definitely noticed that the guide is getting the most use in the days preceding our panel discussions, so I hope to investigate ways that I might use this trend to increase views and panel discussion attendance.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Does anyone have any questions? About the initiative? About implementation? We would be happy to discuss any aspect of the project.</a:t>
            </a:r>
            <a:endParaRPr lang="en-US" dirty="0"/>
          </a:p>
          <a:p>
            <a:endParaRPr lang="en-US" dirty="0"/>
          </a:p>
        </p:txBody>
      </p:sp>
      <p:sp>
        <p:nvSpPr>
          <p:cNvPr id="4" name="Slide Number Placeholder 3"/>
          <p:cNvSpPr>
            <a:spLocks noGrp="1"/>
          </p:cNvSpPr>
          <p:nvPr>
            <p:ph type="sldNum" sz="quarter" idx="10"/>
          </p:nvPr>
        </p:nvSpPr>
        <p:spPr/>
        <p:txBody>
          <a:bodyPr/>
          <a:lstStyle/>
          <a:p>
            <a:fld id="{D56B9338-3FD3-4626-B6BE-21C73B5AD17C}" type="slidenum">
              <a:rPr lang="en-US" smtClean="0"/>
              <a:t>39</a:t>
            </a:fld>
            <a:endParaRPr lang="en-US"/>
          </a:p>
        </p:txBody>
      </p:sp>
    </p:spTree>
    <p:extLst>
      <p:ext uri="{BB962C8B-B14F-4D97-AF65-F5344CB8AC3E}">
        <p14:creationId xmlns:p14="http://schemas.microsoft.com/office/powerpoint/2010/main" val="936006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entire initiative is supported, foremost, by the research guide. The research guide provides rationale for the overall initiative, it provides information about scheduled events, it collects and organizes the various components of the initiative and provides a guide to campus, community, and national mental health resources.</a:t>
            </a:r>
          </a:p>
          <a:p>
            <a:endParaRPr lang="en-US" dirty="0"/>
          </a:p>
          <a:p>
            <a:endParaRPr lang="en-US" dirty="0"/>
          </a:p>
        </p:txBody>
      </p:sp>
      <p:sp>
        <p:nvSpPr>
          <p:cNvPr id="4" name="Slide Number Placeholder 3"/>
          <p:cNvSpPr>
            <a:spLocks noGrp="1"/>
          </p:cNvSpPr>
          <p:nvPr>
            <p:ph type="sldNum" sz="quarter" idx="10"/>
          </p:nvPr>
        </p:nvSpPr>
        <p:spPr/>
        <p:txBody>
          <a:bodyPr/>
          <a:lstStyle/>
          <a:p>
            <a:fld id="{D56B9338-3FD3-4626-B6BE-21C73B5AD17C}" type="slidenum">
              <a:rPr lang="en-US" smtClean="0"/>
              <a:t>6</a:t>
            </a:fld>
            <a:endParaRPr lang="en-US"/>
          </a:p>
        </p:txBody>
      </p:sp>
    </p:spTree>
    <p:extLst>
      <p:ext uri="{BB962C8B-B14F-4D97-AF65-F5344CB8AC3E}">
        <p14:creationId xmlns:p14="http://schemas.microsoft.com/office/powerpoint/2010/main" val="1450115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rationale for the initiative is found on the home page of the research guide: “</a:t>
            </a:r>
            <a:r>
              <a:rPr lang="en-US" sz="1200" b="1" i="0" kern="1200" dirty="0">
                <a:solidFill>
                  <a:schemeClr val="tx1"/>
                </a:solidFill>
                <a:effectLst/>
                <a:latin typeface="+mn-lt"/>
                <a:ea typeface="+mn-ea"/>
                <a:cs typeface="+mn-cs"/>
              </a:rPr>
              <a:t>Libraries hold a unique position as places to hold civil conversations on challenging subjects as well as purveyors of credible information in which to frame those conversations. As part of our responsibility to further the University's public service commitments, we are partnering with Counseling Services and the Women's Center to destigmatize mental wellness challenges so that our students, faculty, and staff are empowered to resiliency through quality information and education. Ultimately, our goal is to provide safe places for students, faculty, and staff to explore and discuss information, ideas, and ways to access help.</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 the home page, the three components are listed as is pertinent information about the mental health discussion panels. Another important component of the research guide is the Ask-a-Librarian chat widget that appears on almost every page of the research guide. It was important to us that students have as many ways t</a:t>
            </a:r>
            <a:r>
              <a:rPr lang="en-US" sz="1200" b="0" i="0" kern="1200" baseline="0" dirty="0">
                <a:solidFill>
                  <a:schemeClr val="tx1"/>
                </a:solidFill>
                <a:effectLst/>
                <a:latin typeface="+mn-lt"/>
                <a:ea typeface="+mn-ea"/>
                <a:cs typeface="+mn-cs"/>
              </a:rPr>
              <a:t>o ask for help as possible.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6B9338-3FD3-4626-B6BE-21C73B5AD17C}" type="slidenum">
              <a:rPr lang="en-US" smtClean="0"/>
              <a:t>7</a:t>
            </a:fld>
            <a:endParaRPr lang="en-US"/>
          </a:p>
        </p:txBody>
      </p:sp>
    </p:spTree>
    <p:extLst>
      <p:ext uri="{BB962C8B-B14F-4D97-AF65-F5344CB8AC3E}">
        <p14:creationId xmlns:p14="http://schemas.microsoft.com/office/powerpoint/2010/main" val="1229922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6B9338-3FD3-4626-B6BE-21C73B5AD17C}" type="slidenum">
              <a:rPr lang="en-US" smtClean="0"/>
              <a:t>8</a:t>
            </a:fld>
            <a:endParaRPr lang="en-US"/>
          </a:p>
        </p:txBody>
      </p:sp>
    </p:spTree>
    <p:extLst>
      <p:ext uri="{BB962C8B-B14F-4D97-AF65-F5344CB8AC3E}">
        <p14:creationId xmlns:p14="http://schemas.microsoft.com/office/powerpoint/2010/main" val="3921402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takes us to the Resiliency through Education page. Basic information is found about each panel discussion as well as in depth information about the upcoming panel discussion. Currently, in depth information is available for our </a:t>
            </a:r>
            <a:r>
              <a:rPr lang="en-US" sz="1200" b="1" i="0" kern="1200" dirty="0">
                <a:solidFill>
                  <a:schemeClr val="tx1"/>
                </a:solidFill>
                <a:effectLst/>
                <a:latin typeface="+mn-lt"/>
                <a:ea typeface="+mn-ea"/>
                <a:cs typeface="+mn-cs"/>
              </a:rPr>
              <a:t>Trauma and Resiliency Panel Discussion</a:t>
            </a:r>
            <a:r>
              <a:rPr lang="en-US" sz="1200" b="0" i="0" kern="1200" dirty="0">
                <a:solidFill>
                  <a:schemeClr val="tx1"/>
                </a:solidFill>
                <a:effectLst/>
                <a:latin typeface="+mn-lt"/>
                <a:ea typeface="+mn-ea"/>
                <a:cs typeface="+mn-cs"/>
              </a:rPr>
              <a:t>, which takes place tonight, so biographical information is available for each panelist.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Helvetica"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panel discussions</a:t>
            </a:r>
            <a:r>
              <a:rPr lang="en-US" sz="1200" kern="1200" dirty="0">
                <a:solidFill>
                  <a:schemeClr val="tx1"/>
                </a:solidFill>
                <a:effectLst/>
                <a:latin typeface="+mn-lt"/>
                <a:ea typeface="+mn-ea"/>
                <a:cs typeface="+mn-cs"/>
              </a:rPr>
              <a:t> provide in-person information from experts about specific topics in mental health, The panel discussions allow students, faculty, staff, and community members the opportunity to ask any questions that they may have about mental health. And while the first panel discussion was not live streamed, the one tonight, and each subsequent panel discussion, will be live streamed.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6B9338-3FD3-4626-B6BE-21C73B5AD17C}" type="slidenum">
              <a:rPr lang="en-US" smtClean="0"/>
              <a:t>9</a:t>
            </a:fld>
            <a:endParaRPr lang="en-US"/>
          </a:p>
        </p:txBody>
      </p:sp>
    </p:spTree>
    <p:extLst>
      <p:ext uri="{BB962C8B-B14F-4D97-AF65-F5344CB8AC3E}">
        <p14:creationId xmlns:p14="http://schemas.microsoft.com/office/powerpoint/2010/main" val="3863741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lot of information on the Resiliency through Education page, so I’ve divided it between a few slides so that you see the major components, including the recommended reading and workbooks lists.  And I will show you the actual research guide in a few minutes as well. </a:t>
            </a:r>
          </a:p>
        </p:txBody>
      </p:sp>
      <p:sp>
        <p:nvSpPr>
          <p:cNvPr id="4" name="Slide Number Placeholder 3"/>
          <p:cNvSpPr>
            <a:spLocks noGrp="1"/>
          </p:cNvSpPr>
          <p:nvPr>
            <p:ph type="sldNum" sz="quarter" idx="10"/>
          </p:nvPr>
        </p:nvSpPr>
        <p:spPr/>
        <p:txBody>
          <a:bodyPr/>
          <a:lstStyle/>
          <a:p>
            <a:fld id="{D56B9338-3FD3-4626-B6BE-21C73B5AD17C}" type="slidenum">
              <a:rPr lang="en-US" smtClean="0"/>
              <a:t>10</a:t>
            </a:fld>
            <a:endParaRPr lang="en-US"/>
          </a:p>
        </p:txBody>
      </p:sp>
    </p:spTree>
    <p:extLst>
      <p:ext uri="{BB962C8B-B14F-4D97-AF65-F5344CB8AC3E}">
        <p14:creationId xmlns:p14="http://schemas.microsoft.com/office/powerpoint/2010/main" val="1913012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a:t>
            </a:r>
            <a:r>
              <a:rPr lang="en-US" sz="1200" kern="1200" baseline="0" dirty="0">
                <a:solidFill>
                  <a:schemeClr val="tx1"/>
                </a:solidFill>
                <a:effectLst/>
                <a:latin typeface="+mn-lt"/>
                <a:ea typeface="+mn-ea"/>
                <a:cs typeface="+mn-cs"/>
              </a:rPr>
              <a:t> each discussion I will create a separate page with the event information and biographical information of our panelists, photos from the event (and these photos are careful to only include panelists and library faculty and staff), as well as a list of the questions that the event moderator, Sabrina Thomas, asked the panel. </a:t>
            </a:r>
            <a:endParaRPr lang="en-US" dirty="0">
              <a:latin typeface="Helvetica" panose="020B0604020202020204" pitchFamily="34" charset="0"/>
              <a:cs typeface="Helvetica" panose="020B0604020202020204" pitchFamily="34" charset="0"/>
            </a:endParaRPr>
          </a:p>
          <a:p>
            <a:endParaRPr lang="en-US" dirty="0"/>
          </a:p>
          <a:p>
            <a:r>
              <a:rPr lang="en-US" dirty="0"/>
              <a:t>On these two slides, you can see the page that I have created for the first panel discussion that was held on September 27th, “Anxiety and Depression Panel Discussion: Finding Help.” That is the flyer and digital signage that we used to promote the event.</a:t>
            </a:r>
          </a:p>
        </p:txBody>
      </p:sp>
      <p:sp>
        <p:nvSpPr>
          <p:cNvPr id="4" name="Slide Number Placeholder 3"/>
          <p:cNvSpPr>
            <a:spLocks noGrp="1"/>
          </p:cNvSpPr>
          <p:nvPr>
            <p:ph type="sldNum" sz="quarter" idx="10"/>
          </p:nvPr>
        </p:nvSpPr>
        <p:spPr/>
        <p:txBody>
          <a:bodyPr/>
          <a:lstStyle/>
          <a:p>
            <a:fld id="{D56B9338-3FD3-4626-B6BE-21C73B5AD17C}" type="slidenum">
              <a:rPr lang="en-US" smtClean="0"/>
              <a:t>14</a:t>
            </a:fld>
            <a:endParaRPr lang="en-US"/>
          </a:p>
        </p:txBody>
      </p:sp>
    </p:spTree>
    <p:extLst>
      <p:ext uri="{BB962C8B-B14F-4D97-AF65-F5344CB8AC3E}">
        <p14:creationId xmlns:p14="http://schemas.microsoft.com/office/powerpoint/2010/main" val="2268065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6B9338-3FD3-4626-B6BE-21C73B5AD17C}" type="slidenum">
              <a:rPr lang="en-US" smtClean="0"/>
              <a:t>15</a:t>
            </a:fld>
            <a:endParaRPr lang="en-US"/>
          </a:p>
        </p:txBody>
      </p:sp>
    </p:spTree>
    <p:extLst>
      <p:ext uri="{BB962C8B-B14F-4D97-AF65-F5344CB8AC3E}">
        <p14:creationId xmlns:p14="http://schemas.microsoft.com/office/powerpoint/2010/main" val="2015637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531E38-3213-4CCE-8388-A55DDCD3AAF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638AA-5F60-4274-9D16-F058F43C555A}" type="slidenum">
              <a:rPr lang="en-US" smtClean="0"/>
              <a:t>‹#›</a:t>
            </a:fld>
            <a:endParaRPr lang="en-US"/>
          </a:p>
        </p:txBody>
      </p:sp>
    </p:spTree>
    <p:extLst>
      <p:ext uri="{BB962C8B-B14F-4D97-AF65-F5344CB8AC3E}">
        <p14:creationId xmlns:p14="http://schemas.microsoft.com/office/powerpoint/2010/main" val="31644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531E38-3213-4CCE-8388-A55DDCD3AAF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638AA-5F60-4274-9D16-F058F43C555A}" type="slidenum">
              <a:rPr lang="en-US" smtClean="0"/>
              <a:t>‹#›</a:t>
            </a:fld>
            <a:endParaRPr lang="en-US"/>
          </a:p>
        </p:txBody>
      </p:sp>
    </p:spTree>
    <p:extLst>
      <p:ext uri="{BB962C8B-B14F-4D97-AF65-F5344CB8AC3E}">
        <p14:creationId xmlns:p14="http://schemas.microsoft.com/office/powerpoint/2010/main" val="3961779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531E38-3213-4CCE-8388-A55DDCD3AAF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638AA-5F60-4274-9D16-F058F43C555A}" type="slidenum">
              <a:rPr lang="en-US" smtClean="0"/>
              <a:t>‹#›</a:t>
            </a:fld>
            <a:endParaRPr lang="en-US"/>
          </a:p>
        </p:txBody>
      </p:sp>
    </p:spTree>
    <p:extLst>
      <p:ext uri="{BB962C8B-B14F-4D97-AF65-F5344CB8AC3E}">
        <p14:creationId xmlns:p14="http://schemas.microsoft.com/office/powerpoint/2010/main" val="2035915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531E38-3213-4CCE-8388-A55DDCD3AAF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638AA-5F60-4274-9D16-F058F43C555A}" type="slidenum">
              <a:rPr lang="en-US" smtClean="0"/>
              <a:t>‹#›</a:t>
            </a:fld>
            <a:endParaRPr lang="en-US"/>
          </a:p>
        </p:txBody>
      </p:sp>
    </p:spTree>
    <p:extLst>
      <p:ext uri="{BB962C8B-B14F-4D97-AF65-F5344CB8AC3E}">
        <p14:creationId xmlns:p14="http://schemas.microsoft.com/office/powerpoint/2010/main" val="3708436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531E38-3213-4CCE-8388-A55DDCD3AAF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638AA-5F60-4274-9D16-F058F43C555A}" type="slidenum">
              <a:rPr lang="en-US" smtClean="0"/>
              <a:t>‹#›</a:t>
            </a:fld>
            <a:endParaRPr lang="en-US"/>
          </a:p>
        </p:txBody>
      </p:sp>
    </p:spTree>
    <p:extLst>
      <p:ext uri="{BB962C8B-B14F-4D97-AF65-F5344CB8AC3E}">
        <p14:creationId xmlns:p14="http://schemas.microsoft.com/office/powerpoint/2010/main" val="1714607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531E38-3213-4CCE-8388-A55DDCD3AAF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638AA-5F60-4274-9D16-F058F43C555A}" type="slidenum">
              <a:rPr lang="en-US" smtClean="0"/>
              <a:t>‹#›</a:t>
            </a:fld>
            <a:endParaRPr lang="en-US"/>
          </a:p>
        </p:txBody>
      </p:sp>
    </p:spTree>
    <p:extLst>
      <p:ext uri="{BB962C8B-B14F-4D97-AF65-F5344CB8AC3E}">
        <p14:creationId xmlns:p14="http://schemas.microsoft.com/office/powerpoint/2010/main" val="3199821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531E38-3213-4CCE-8388-A55DDCD3AAF3}"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D638AA-5F60-4274-9D16-F058F43C555A}" type="slidenum">
              <a:rPr lang="en-US" smtClean="0"/>
              <a:t>‹#›</a:t>
            </a:fld>
            <a:endParaRPr lang="en-US"/>
          </a:p>
        </p:txBody>
      </p:sp>
    </p:spTree>
    <p:extLst>
      <p:ext uri="{BB962C8B-B14F-4D97-AF65-F5344CB8AC3E}">
        <p14:creationId xmlns:p14="http://schemas.microsoft.com/office/powerpoint/2010/main" val="38614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531E38-3213-4CCE-8388-A55DDCD3AAF3}"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D638AA-5F60-4274-9D16-F058F43C555A}" type="slidenum">
              <a:rPr lang="en-US" smtClean="0"/>
              <a:t>‹#›</a:t>
            </a:fld>
            <a:endParaRPr lang="en-US"/>
          </a:p>
        </p:txBody>
      </p:sp>
    </p:spTree>
    <p:extLst>
      <p:ext uri="{BB962C8B-B14F-4D97-AF65-F5344CB8AC3E}">
        <p14:creationId xmlns:p14="http://schemas.microsoft.com/office/powerpoint/2010/main" val="15007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531E38-3213-4CCE-8388-A55DDCD3AAF3}"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D638AA-5F60-4274-9D16-F058F43C555A}" type="slidenum">
              <a:rPr lang="en-US" smtClean="0"/>
              <a:t>‹#›</a:t>
            </a:fld>
            <a:endParaRPr lang="en-US"/>
          </a:p>
        </p:txBody>
      </p:sp>
    </p:spTree>
    <p:extLst>
      <p:ext uri="{BB962C8B-B14F-4D97-AF65-F5344CB8AC3E}">
        <p14:creationId xmlns:p14="http://schemas.microsoft.com/office/powerpoint/2010/main" val="1071791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531E38-3213-4CCE-8388-A55DDCD3AAF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638AA-5F60-4274-9D16-F058F43C555A}" type="slidenum">
              <a:rPr lang="en-US" smtClean="0"/>
              <a:t>‹#›</a:t>
            </a:fld>
            <a:endParaRPr lang="en-US"/>
          </a:p>
        </p:txBody>
      </p:sp>
    </p:spTree>
    <p:extLst>
      <p:ext uri="{BB962C8B-B14F-4D97-AF65-F5344CB8AC3E}">
        <p14:creationId xmlns:p14="http://schemas.microsoft.com/office/powerpoint/2010/main" val="471092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531E38-3213-4CCE-8388-A55DDCD3AAF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638AA-5F60-4274-9D16-F058F43C555A}" type="slidenum">
              <a:rPr lang="en-US" smtClean="0"/>
              <a:t>‹#›</a:t>
            </a:fld>
            <a:endParaRPr lang="en-US"/>
          </a:p>
        </p:txBody>
      </p:sp>
    </p:spTree>
    <p:extLst>
      <p:ext uri="{BB962C8B-B14F-4D97-AF65-F5344CB8AC3E}">
        <p14:creationId xmlns:p14="http://schemas.microsoft.com/office/powerpoint/2010/main" val="2667881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531E38-3213-4CCE-8388-A55DDCD3AAF3}" type="datetimeFigureOut">
              <a:rPr lang="en-US" smtClean="0"/>
              <a:t>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638AA-5F60-4274-9D16-F058F43C555A}" type="slidenum">
              <a:rPr lang="en-US" smtClean="0"/>
              <a:t>‹#›</a:t>
            </a:fld>
            <a:endParaRPr lang="en-US"/>
          </a:p>
        </p:txBody>
      </p:sp>
    </p:spTree>
    <p:extLst>
      <p:ext uri="{BB962C8B-B14F-4D97-AF65-F5344CB8AC3E}">
        <p14:creationId xmlns:p14="http://schemas.microsoft.com/office/powerpoint/2010/main" val="1596766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tmp"/></Relationships>
</file>

<file path=ppt/slides/_rels/slide28.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tmp"/></Relationships>
</file>

<file path=ppt/slides/_rels/slide29.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3.tm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5.tmp"/></Relationships>
</file>

<file path=ppt/slides/_rels/slide32.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8.tmp"/><Relationship Id="rId4" Type="http://schemas.openxmlformats.org/officeDocument/2006/relationships/image" Target="../media/image27.tmp"/></Relationships>
</file>

<file path=ppt/slides/_rels/slide33.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0.tmp"/></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libguides.marshall.edu/mentalhealth"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339634"/>
            <a:ext cx="12192000" cy="6858000"/>
          </a:xfrm>
          <a:prstGeom prst="rect">
            <a:avLst/>
          </a:prstGeom>
        </p:spPr>
      </p:pic>
      <p:sp>
        <p:nvSpPr>
          <p:cNvPr id="2" name="TextBox 1"/>
          <p:cNvSpPr txBox="1"/>
          <p:nvPr/>
        </p:nvSpPr>
        <p:spPr>
          <a:xfrm>
            <a:off x="3986347" y="953588"/>
            <a:ext cx="4219303" cy="2246769"/>
          </a:xfrm>
          <a:prstGeom prst="rect">
            <a:avLst/>
          </a:prstGeom>
          <a:noFill/>
        </p:spPr>
        <p:txBody>
          <a:bodyPr wrap="square" rtlCol="0">
            <a:spAutoFit/>
          </a:bodyPr>
          <a:lstStyle/>
          <a:p>
            <a:pPr algn="ctr"/>
            <a:r>
              <a:rPr lang="en-US" sz="2800" b="1" dirty="0">
                <a:latin typeface="Helvetica" panose="020B0604020202020204" pitchFamily="34" charset="0"/>
                <a:cs typeface="Helvetica" panose="020B0604020202020204" pitchFamily="34" charset="0"/>
              </a:rPr>
              <a:t>Making Mental Health a Priority: “Don’t Call Me Crazy,” The Marshall University Mental Health Initiative</a:t>
            </a:r>
          </a:p>
        </p:txBody>
      </p:sp>
      <p:sp>
        <p:nvSpPr>
          <p:cNvPr id="3" name="TextBox 2"/>
          <p:cNvSpPr txBox="1"/>
          <p:nvPr/>
        </p:nvSpPr>
        <p:spPr>
          <a:xfrm>
            <a:off x="3679369" y="3585638"/>
            <a:ext cx="4833258" cy="1815882"/>
          </a:xfrm>
          <a:prstGeom prst="rect">
            <a:avLst/>
          </a:prstGeom>
          <a:noFill/>
        </p:spPr>
        <p:txBody>
          <a:bodyPr wrap="square" rtlCol="0">
            <a:spAutoFit/>
          </a:bodyPr>
          <a:lstStyle/>
          <a:p>
            <a:pPr algn="ctr"/>
            <a:r>
              <a:rPr lang="en-US" sz="2800" b="1" dirty="0">
                <a:solidFill>
                  <a:schemeClr val="accent6">
                    <a:lumMod val="75000"/>
                  </a:schemeClr>
                </a:solidFill>
                <a:latin typeface="Helvetica" panose="020B0604020202020204" pitchFamily="34" charset="0"/>
                <a:cs typeface="Helvetica" panose="020B0604020202020204" pitchFamily="34" charset="0"/>
              </a:rPr>
              <a:t>Presented by: Kacy Lovelace, Sarah Mollette, and Michelle Alford -Marshall University</a:t>
            </a:r>
          </a:p>
        </p:txBody>
      </p:sp>
    </p:spTree>
    <p:extLst>
      <p:ext uri="{BB962C8B-B14F-4D97-AF65-F5344CB8AC3E}">
        <p14:creationId xmlns:p14="http://schemas.microsoft.com/office/powerpoint/2010/main" val="2855740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207" y="701317"/>
            <a:ext cx="10058400" cy="4986866"/>
          </a:xfrm>
          <a:prstGeom prst="rect">
            <a:avLst/>
          </a:prstGeom>
        </p:spPr>
      </p:pic>
    </p:spTree>
    <p:extLst>
      <p:ext uri="{BB962C8B-B14F-4D97-AF65-F5344CB8AC3E}">
        <p14:creationId xmlns:p14="http://schemas.microsoft.com/office/powerpoint/2010/main" val="2135378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322" y="1400783"/>
            <a:ext cx="10511325" cy="3809353"/>
          </a:xfrm>
          <a:prstGeom prst="rect">
            <a:avLst/>
          </a:prstGeom>
        </p:spPr>
      </p:pic>
    </p:spTree>
    <p:extLst>
      <p:ext uri="{BB962C8B-B14F-4D97-AF65-F5344CB8AC3E}">
        <p14:creationId xmlns:p14="http://schemas.microsoft.com/office/powerpoint/2010/main" val="715076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360" y="1247695"/>
            <a:ext cx="10058400" cy="4371372"/>
          </a:xfrm>
          <a:prstGeom prst="rect">
            <a:avLst/>
          </a:prstGeom>
        </p:spPr>
      </p:pic>
    </p:spTree>
    <p:extLst>
      <p:ext uri="{BB962C8B-B14F-4D97-AF65-F5344CB8AC3E}">
        <p14:creationId xmlns:p14="http://schemas.microsoft.com/office/powerpoint/2010/main" val="1130800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962" y="931645"/>
            <a:ext cx="10058400" cy="4394694"/>
          </a:xfrm>
          <a:prstGeom prst="rect">
            <a:avLst/>
          </a:prstGeom>
        </p:spPr>
      </p:pic>
    </p:spTree>
    <p:extLst>
      <p:ext uri="{BB962C8B-B14F-4D97-AF65-F5344CB8AC3E}">
        <p14:creationId xmlns:p14="http://schemas.microsoft.com/office/powerpoint/2010/main" val="2183163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3BCB6B82-33C8-498B-9565-332E5C7E3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041" y="1438172"/>
            <a:ext cx="11055918" cy="3981655"/>
          </a:xfrm>
          <a:prstGeom prst="rect">
            <a:avLst/>
          </a:prstGeom>
        </p:spPr>
      </p:pic>
    </p:spTree>
    <p:extLst>
      <p:ext uri="{BB962C8B-B14F-4D97-AF65-F5344CB8AC3E}">
        <p14:creationId xmlns:p14="http://schemas.microsoft.com/office/powerpoint/2010/main" val="3440860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generated with very high confidence">
            <a:extLst>
              <a:ext uri="{FF2B5EF4-FFF2-40B4-BE49-F238E27FC236}">
                <a16:creationId xmlns:a16="http://schemas.microsoft.com/office/drawing/2014/main" id="{05D01D81-7E13-428B-BD39-854FBB9F54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961" y="790439"/>
            <a:ext cx="11240078" cy="5277121"/>
          </a:xfrm>
          <a:prstGeom prst="rect">
            <a:avLst/>
          </a:prstGeom>
        </p:spPr>
      </p:pic>
    </p:spTree>
    <p:extLst>
      <p:ext uri="{BB962C8B-B14F-4D97-AF65-F5344CB8AC3E}">
        <p14:creationId xmlns:p14="http://schemas.microsoft.com/office/powerpoint/2010/main" val="1575013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7498077" y="207220"/>
            <a:ext cx="3618411" cy="461665"/>
          </a:xfrm>
          <a:prstGeom prst="rect">
            <a:avLst/>
          </a:prstGeom>
          <a:noFill/>
        </p:spPr>
        <p:txBody>
          <a:bodyPr wrap="square" rtlCol="0">
            <a:spAutoFit/>
          </a:bodyPr>
          <a:lstStyle/>
          <a:p>
            <a:pPr algn="ctr"/>
            <a:r>
              <a:rPr lang="en-US" sz="2400" dirty="0">
                <a:latin typeface="Helvetica" panose="020B0604020202020204" pitchFamily="34" charset="0"/>
                <a:cs typeface="Helvetica" panose="020B0604020202020204" pitchFamily="34" charset="0"/>
              </a:rPr>
              <a:t>Recommended Reading</a:t>
            </a:r>
          </a:p>
        </p:txBody>
      </p:sp>
      <p:sp>
        <p:nvSpPr>
          <p:cNvPr id="4" name="TextBox 3"/>
          <p:cNvSpPr txBox="1"/>
          <p:nvPr/>
        </p:nvSpPr>
        <p:spPr>
          <a:xfrm>
            <a:off x="7210696" y="915106"/>
            <a:ext cx="4193177"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p:txBody>
      </p:sp>
      <p:sp>
        <p:nvSpPr>
          <p:cNvPr id="5" name="TextBox 4"/>
          <p:cNvSpPr txBox="1"/>
          <p:nvPr/>
        </p:nvSpPr>
        <p:spPr>
          <a:xfrm>
            <a:off x="5140232" y="3038764"/>
            <a:ext cx="8334103" cy="369332"/>
          </a:xfrm>
          <a:prstGeom prst="rect">
            <a:avLst/>
          </a:prstGeom>
          <a:noFill/>
        </p:spPr>
        <p:txBody>
          <a:bodyPr wrap="square" rtlCol="0">
            <a:spAutoFit/>
          </a:bodyPr>
          <a:lstStyle/>
          <a:p>
            <a:pPr algn="ctr"/>
            <a:r>
              <a:rPr lang="en-US" dirty="0">
                <a:solidFill>
                  <a:schemeClr val="bg1"/>
                </a:solidFill>
                <a:latin typeface="Helvetica" panose="020B0604020202020204" pitchFamily="34" charset="0"/>
                <a:cs typeface="Helvetica" panose="020B0604020202020204" pitchFamily="34" charset="0"/>
              </a:rPr>
              <a:t>https://libguides.marshall.edu/mentalhealth</a:t>
            </a:r>
          </a:p>
        </p:txBody>
      </p:sp>
      <p:sp>
        <p:nvSpPr>
          <p:cNvPr id="6" name="TextBox 5"/>
          <p:cNvSpPr txBox="1"/>
          <p:nvPr/>
        </p:nvSpPr>
        <p:spPr>
          <a:xfrm>
            <a:off x="7210696" y="915106"/>
            <a:ext cx="4362995" cy="258532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Includes books available from MU’s catalog. Those that were not available were added.</a:t>
            </a: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Includes reference materials and works of non-fiction, such as </a:t>
            </a:r>
            <a:r>
              <a:rPr lang="en-US" i="1" dirty="0">
                <a:latin typeface="Helvetica" panose="020B0604020202020204" pitchFamily="34" charset="0"/>
                <a:cs typeface="Helvetica" panose="020B0604020202020204" pitchFamily="34" charset="0"/>
              </a:rPr>
              <a:t>Appalachian Mental Health </a:t>
            </a:r>
            <a:r>
              <a:rPr lang="en-US" dirty="0">
                <a:latin typeface="Helvetica" panose="020B0604020202020204" pitchFamily="34" charset="0"/>
                <a:cs typeface="Helvetica" panose="020B0604020202020204" pitchFamily="34" charset="0"/>
              </a:rPr>
              <a:t>and </a:t>
            </a:r>
            <a:r>
              <a:rPr lang="en-US" i="1" dirty="0">
                <a:latin typeface="Helvetica" panose="020B0604020202020204" pitchFamily="34" charset="0"/>
                <a:cs typeface="Helvetica" panose="020B0604020202020204" pitchFamily="34" charset="0"/>
              </a:rPr>
              <a:t>Mental Health Issues and the University Student</a:t>
            </a:r>
            <a:r>
              <a:rPr lang="en-US" dirty="0">
                <a:latin typeface="Helvetica" panose="020B0604020202020204" pitchFamily="34" charset="0"/>
                <a:cs typeface="Helvetica" panose="020B0604020202020204" pitchFamily="34" charset="0"/>
              </a:rPr>
              <a:t>.</a:t>
            </a:r>
          </a:p>
          <a:p>
            <a:pPr marL="285750" indent="-285750">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9401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7498077" y="207220"/>
            <a:ext cx="3618411" cy="461665"/>
          </a:xfrm>
          <a:prstGeom prst="rect">
            <a:avLst/>
          </a:prstGeom>
          <a:noFill/>
        </p:spPr>
        <p:txBody>
          <a:bodyPr wrap="square" rtlCol="0">
            <a:spAutoFit/>
          </a:bodyPr>
          <a:lstStyle/>
          <a:p>
            <a:pPr algn="ctr"/>
            <a:r>
              <a:rPr lang="en-US" sz="2400" dirty="0">
                <a:latin typeface="Helvetica" panose="020B0604020202020204" pitchFamily="34" charset="0"/>
                <a:cs typeface="Helvetica" panose="020B0604020202020204" pitchFamily="34" charset="0"/>
              </a:rPr>
              <a:t>Workbooks</a:t>
            </a:r>
          </a:p>
        </p:txBody>
      </p:sp>
      <p:sp>
        <p:nvSpPr>
          <p:cNvPr id="4" name="TextBox 3"/>
          <p:cNvSpPr txBox="1"/>
          <p:nvPr/>
        </p:nvSpPr>
        <p:spPr>
          <a:xfrm>
            <a:off x="7210693" y="1290887"/>
            <a:ext cx="4193177"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Included to allow for self-help</a:t>
            </a: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All titles are e-books for immediate access</a:t>
            </a: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Cover topics that are the focus of each discussion panel</a:t>
            </a:r>
          </a:p>
        </p:txBody>
      </p:sp>
    </p:spTree>
    <p:extLst>
      <p:ext uri="{BB962C8B-B14F-4D97-AF65-F5344CB8AC3E}">
        <p14:creationId xmlns:p14="http://schemas.microsoft.com/office/powerpoint/2010/main" val="1159153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528887" y="2095500"/>
            <a:ext cx="7134225" cy="2031325"/>
          </a:xfrm>
          <a:prstGeom prst="rect">
            <a:avLst/>
          </a:prstGeom>
          <a:noFill/>
        </p:spPr>
        <p:txBody>
          <a:bodyPr wrap="square" rtlCol="0">
            <a:spAutoFit/>
          </a:bodyPr>
          <a:lstStyle/>
          <a:p>
            <a:pPr algn="ctr">
              <a:lnSpc>
                <a:spcPct val="150000"/>
              </a:lnSpc>
            </a:pPr>
            <a:r>
              <a:rPr lang="en-US" sz="2800" dirty="0">
                <a:latin typeface="Helvetica" panose="020B0604020202020204" pitchFamily="34" charset="0"/>
                <a:cs typeface="Helvetica" panose="020B0604020202020204" pitchFamily="34" charset="0"/>
              </a:rPr>
              <a:t>Part 2: </a:t>
            </a:r>
          </a:p>
          <a:p>
            <a:pPr algn="ctr">
              <a:lnSpc>
                <a:spcPct val="150000"/>
              </a:lnSpc>
            </a:pPr>
            <a:r>
              <a:rPr lang="en-US" sz="2800" dirty="0">
                <a:latin typeface="Helvetica" panose="020B0604020202020204" pitchFamily="34" charset="0"/>
                <a:cs typeface="Helvetica" panose="020B0604020202020204" pitchFamily="34" charset="0"/>
              </a:rPr>
              <a:t>Don’t Call Me Crazy: </a:t>
            </a:r>
          </a:p>
          <a:p>
            <a:pPr algn="ctr">
              <a:lnSpc>
                <a:spcPct val="150000"/>
              </a:lnSpc>
            </a:pPr>
            <a:r>
              <a:rPr lang="en-US" sz="2800" dirty="0">
                <a:latin typeface="Helvetica" panose="020B0604020202020204" pitchFamily="34" charset="0"/>
                <a:cs typeface="Helvetica" panose="020B0604020202020204" pitchFamily="34" charset="0"/>
              </a:rPr>
              <a:t>Resiliency through Art</a:t>
            </a:r>
          </a:p>
        </p:txBody>
      </p:sp>
    </p:spTree>
    <p:extLst>
      <p:ext uri="{BB962C8B-B14F-4D97-AF65-F5344CB8AC3E}">
        <p14:creationId xmlns:p14="http://schemas.microsoft.com/office/powerpoint/2010/main" val="132370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778726" y="341722"/>
            <a:ext cx="8634548" cy="1569660"/>
          </a:xfrm>
          <a:prstGeom prst="rect">
            <a:avLst/>
          </a:prstGeom>
          <a:noFill/>
        </p:spPr>
        <p:txBody>
          <a:bodyPr wrap="square" rtlCol="0">
            <a:spAutoFit/>
          </a:bodyPr>
          <a:lstStyle/>
          <a:p>
            <a:pPr algn="ctr"/>
            <a:r>
              <a:rPr lang="en-US" sz="4800" dirty="0">
                <a:latin typeface="Eras Bold ITC" panose="020B0907030504020204" pitchFamily="34" charset="0"/>
              </a:rPr>
              <a:t>It </a:t>
            </a:r>
            <a:r>
              <a:rPr lang="en-US" sz="4800" dirty="0" smtClean="0">
                <a:latin typeface="Eras Bold ITC" panose="020B0907030504020204" pitchFamily="34" charset="0"/>
              </a:rPr>
              <a:t>started </a:t>
            </a:r>
            <a:r>
              <a:rPr lang="en-US" sz="4800" dirty="0">
                <a:latin typeface="Eras Bold ITC" panose="020B0907030504020204" pitchFamily="34" charset="0"/>
              </a:rPr>
              <a:t>with an </a:t>
            </a:r>
            <a:r>
              <a:rPr lang="en-US" sz="4800" dirty="0" smtClean="0">
                <a:latin typeface="Eras Bold ITC" panose="020B0907030504020204" pitchFamily="34" charset="0"/>
              </a:rPr>
              <a:t>art </a:t>
            </a:r>
            <a:r>
              <a:rPr lang="en-US" sz="4800" dirty="0">
                <a:latin typeface="Eras Bold ITC" panose="020B0907030504020204" pitchFamily="34" charset="0"/>
              </a:rPr>
              <a:t>exhibition…</a:t>
            </a:r>
          </a:p>
        </p:txBody>
      </p:sp>
      <p:sp>
        <p:nvSpPr>
          <p:cNvPr id="4" name="TextBox 3"/>
          <p:cNvSpPr txBox="1"/>
          <p:nvPr/>
        </p:nvSpPr>
        <p:spPr>
          <a:xfrm>
            <a:off x="156754" y="2338251"/>
            <a:ext cx="4062549" cy="646331"/>
          </a:xfrm>
          <a:prstGeom prst="rect">
            <a:avLst/>
          </a:prstGeom>
          <a:noFill/>
        </p:spPr>
        <p:txBody>
          <a:bodyPr wrap="square" rtlCol="0">
            <a:spAutoFit/>
          </a:bodyPr>
          <a:lstStyle/>
          <a:p>
            <a:endParaRPr lang="en-US" dirty="0" smtClean="0">
              <a:solidFill>
                <a:schemeClr val="accent3">
                  <a:lumMod val="50000"/>
                </a:schemeClr>
              </a:solidFill>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sp>
        <p:nvSpPr>
          <p:cNvPr id="6" name="TextBox 5"/>
          <p:cNvSpPr txBox="1"/>
          <p:nvPr/>
        </p:nvSpPr>
        <p:spPr>
          <a:xfrm>
            <a:off x="156754" y="2267451"/>
            <a:ext cx="4062549" cy="4524315"/>
          </a:xfrm>
          <a:prstGeom prst="rect">
            <a:avLst/>
          </a:prstGeom>
          <a:noFill/>
        </p:spPr>
        <p:txBody>
          <a:bodyPr wrap="square" rtlCol="0">
            <a:spAutoFit/>
          </a:bodyPr>
          <a:lstStyle/>
          <a:p>
            <a:endParaRPr lang="en-US" dirty="0">
              <a:latin typeface="Helvetica" panose="020B0604020202020204" pitchFamily="34" charset="0"/>
              <a:cs typeface="Helvetica" panose="020B0604020202020204" pitchFamily="34" charset="0"/>
            </a:endParaRPr>
          </a:p>
          <a:p>
            <a:r>
              <a:rPr lang="en-US" sz="1400" b="1" dirty="0" smtClean="0">
                <a:solidFill>
                  <a:schemeClr val="accent3">
                    <a:lumMod val="50000"/>
                  </a:schemeClr>
                </a:solidFill>
                <a:latin typeface="Helvetica" panose="020B0604020202020204" pitchFamily="34" charset="0"/>
                <a:cs typeface="Helvetica" panose="020B0604020202020204" pitchFamily="34" charset="0"/>
              </a:rPr>
              <a:t>Credits</a:t>
            </a:r>
            <a:endParaRPr lang="en-US" sz="1400" b="1" dirty="0">
              <a:solidFill>
                <a:schemeClr val="accent3">
                  <a:lumMod val="50000"/>
                </a:schemeClr>
              </a:solidFill>
              <a:latin typeface="Helvetica" panose="020B0604020202020204" pitchFamily="34" charset="0"/>
              <a:cs typeface="Helvetica" panose="020B0604020202020204" pitchFamily="34" charset="0"/>
            </a:endParaRPr>
          </a:p>
          <a:p>
            <a:r>
              <a:rPr lang="en-US" sz="1400" b="1" dirty="0">
                <a:solidFill>
                  <a:schemeClr val="accent3">
                    <a:lumMod val="50000"/>
                  </a:schemeClr>
                </a:solidFill>
                <a:latin typeface="Helvetica" panose="020B0604020202020204" pitchFamily="34" charset="0"/>
                <a:cs typeface="Helvetica" panose="020B0604020202020204" pitchFamily="34" charset="0"/>
              </a:rPr>
              <a:t> </a:t>
            </a:r>
          </a:p>
          <a:p>
            <a:r>
              <a:rPr lang="en-US" sz="1400" b="1" dirty="0">
                <a:solidFill>
                  <a:schemeClr val="accent3">
                    <a:lumMod val="50000"/>
                  </a:schemeClr>
                </a:solidFill>
                <a:latin typeface="Helvetica" panose="020B0604020202020204" pitchFamily="34" charset="0"/>
                <a:cs typeface="Helvetica" panose="020B0604020202020204" pitchFamily="34" charset="0"/>
              </a:rPr>
              <a:t>Sabrina Thomas </a:t>
            </a:r>
            <a:r>
              <a:rPr lang="en-US" sz="1400" b="1" dirty="0" smtClean="0">
                <a:solidFill>
                  <a:schemeClr val="accent3">
                    <a:lumMod val="50000"/>
                  </a:schemeClr>
                </a:solidFill>
                <a:latin typeface="Helvetica" panose="020B0604020202020204" pitchFamily="34" charset="0"/>
                <a:cs typeface="Helvetica" panose="020B0604020202020204" pitchFamily="34" charset="0"/>
              </a:rPr>
              <a:t>- Coordinator and planner for art exhibition, lead for mental health initiative </a:t>
            </a:r>
          </a:p>
          <a:p>
            <a:endParaRPr lang="en-US" sz="1400" b="1" dirty="0">
              <a:solidFill>
                <a:schemeClr val="accent3">
                  <a:lumMod val="50000"/>
                </a:schemeClr>
              </a:solidFill>
              <a:latin typeface="Helvetica" panose="020B0604020202020204" pitchFamily="34" charset="0"/>
              <a:cs typeface="Helvetica" panose="020B0604020202020204" pitchFamily="34" charset="0"/>
            </a:endParaRPr>
          </a:p>
          <a:p>
            <a:r>
              <a:rPr lang="en-US" sz="1400" b="1" dirty="0" smtClean="0">
                <a:solidFill>
                  <a:schemeClr val="accent3">
                    <a:lumMod val="50000"/>
                  </a:schemeClr>
                </a:solidFill>
                <a:latin typeface="Helvetica" panose="020B0604020202020204" pitchFamily="34" charset="0"/>
                <a:cs typeface="Helvetica" panose="020B0604020202020204" pitchFamily="34" charset="0"/>
              </a:rPr>
              <a:t>Melissa Yungbluth - Former curator and planner for art exhibition</a:t>
            </a:r>
          </a:p>
          <a:p>
            <a:endParaRPr lang="en-US" sz="1400" b="1" dirty="0">
              <a:solidFill>
                <a:schemeClr val="accent3">
                  <a:lumMod val="50000"/>
                </a:schemeClr>
              </a:solidFill>
              <a:latin typeface="Helvetica" panose="020B0604020202020204" pitchFamily="34" charset="0"/>
              <a:cs typeface="Helvetica" panose="020B0604020202020204" pitchFamily="34" charset="0"/>
            </a:endParaRPr>
          </a:p>
          <a:p>
            <a:r>
              <a:rPr lang="en-US" sz="1400" b="1" dirty="0">
                <a:solidFill>
                  <a:schemeClr val="accent3">
                    <a:lumMod val="50000"/>
                  </a:schemeClr>
                </a:solidFill>
                <a:latin typeface="Helvetica" panose="020B0604020202020204" pitchFamily="34" charset="0"/>
                <a:cs typeface="Helvetica" panose="020B0604020202020204" pitchFamily="34" charset="0"/>
              </a:rPr>
              <a:t>Michelle Alford -</a:t>
            </a:r>
            <a:r>
              <a:rPr lang="en-US" sz="1400" b="1" dirty="0" smtClean="0">
                <a:solidFill>
                  <a:schemeClr val="accent3">
                    <a:lumMod val="50000"/>
                  </a:schemeClr>
                </a:solidFill>
                <a:latin typeface="Helvetica" panose="020B0604020202020204" pitchFamily="34" charset="0"/>
                <a:cs typeface="Helvetica" panose="020B0604020202020204" pitchFamily="34" charset="0"/>
              </a:rPr>
              <a:t> Planning committee for mental health initiative</a:t>
            </a:r>
          </a:p>
          <a:p>
            <a:endParaRPr lang="en-US" sz="1400" b="1" dirty="0">
              <a:solidFill>
                <a:schemeClr val="accent3">
                  <a:lumMod val="50000"/>
                </a:schemeClr>
              </a:solidFill>
              <a:latin typeface="Helvetica" panose="020B0604020202020204" pitchFamily="34" charset="0"/>
              <a:cs typeface="Helvetica" panose="020B0604020202020204" pitchFamily="34" charset="0"/>
            </a:endParaRPr>
          </a:p>
          <a:p>
            <a:r>
              <a:rPr lang="en-US" sz="1400" b="1" dirty="0">
                <a:solidFill>
                  <a:schemeClr val="accent3">
                    <a:lumMod val="50000"/>
                  </a:schemeClr>
                </a:solidFill>
                <a:latin typeface="Helvetica" panose="020B0604020202020204" pitchFamily="34" charset="0"/>
                <a:cs typeface="Helvetica" panose="020B0604020202020204" pitchFamily="34" charset="0"/>
              </a:rPr>
              <a:t>Leah Tolliver - Planning committee for mental health initiative</a:t>
            </a:r>
          </a:p>
          <a:p>
            <a:r>
              <a:rPr lang="en-US" sz="1400" b="1" dirty="0" err="1" smtClean="0">
                <a:solidFill>
                  <a:schemeClr val="accent3">
                    <a:lumMod val="50000"/>
                  </a:schemeClr>
                </a:solidFill>
                <a:latin typeface="Helvetica" panose="020B0604020202020204" pitchFamily="34" charset="0"/>
                <a:cs typeface="Helvetica" panose="020B0604020202020204" pitchFamily="34" charset="0"/>
              </a:rPr>
              <a:t>Tenikka</a:t>
            </a:r>
            <a:r>
              <a:rPr lang="en-US" sz="1400" b="1" dirty="0" smtClean="0">
                <a:solidFill>
                  <a:schemeClr val="accent3">
                    <a:lumMod val="50000"/>
                  </a:schemeClr>
                </a:solidFill>
                <a:latin typeface="Helvetica" panose="020B0604020202020204" pitchFamily="34" charset="0"/>
                <a:cs typeface="Helvetica" panose="020B0604020202020204" pitchFamily="34" charset="0"/>
              </a:rPr>
              <a:t> </a:t>
            </a:r>
            <a:r>
              <a:rPr lang="en-US" sz="1400" b="1" dirty="0">
                <a:solidFill>
                  <a:schemeClr val="accent3">
                    <a:lumMod val="50000"/>
                  </a:schemeClr>
                </a:solidFill>
                <a:latin typeface="Helvetica" panose="020B0604020202020204" pitchFamily="34" charset="0"/>
                <a:cs typeface="Helvetica" panose="020B0604020202020204" pitchFamily="34" charset="0"/>
              </a:rPr>
              <a:t>Phillips </a:t>
            </a:r>
            <a:r>
              <a:rPr lang="en-US" sz="1400" b="1" dirty="0" smtClean="0">
                <a:solidFill>
                  <a:schemeClr val="accent3">
                    <a:lumMod val="50000"/>
                  </a:schemeClr>
                </a:solidFill>
                <a:latin typeface="Helvetica" panose="020B0604020202020204" pitchFamily="34" charset="0"/>
                <a:cs typeface="Helvetica" panose="020B0604020202020204" pitchFamily="34" charset="0"/>
              </a:rPr>
              <a:t>- </a:t>
            </a:r>
            <a:r>
              <a:rPr lang="en-US" sz="1400" b="1" dirty="0">
                <a:solidFill>
                  <a:schemeClr val="accent3">
                    <a:lumMod val="50000"/>
                  </a:schemeClr>
                </a:solidFill>
                <a:latin typeface="Helvetica" panose="020B0604020202020204" pitchFamily="34" charset="0"/>
                <a:cs typeface="Helvetica" panose="020B0604020202020204" pitchFamily="34" charset="0"/>
              </a:rPr>
              <a:t>Planning committee for mental health </a:t>
            </a:r>
            <a:r>
              <a:rPr lang="en-US" sz="1400" b="1" dirty="0" smtClean="0">
                <a:solidFill>
                  <a:schemeClr val="accent3">
                    <a:lumMod val="50000"/>
                  </a:schemeClr>
                </a:solidFill>
                <a:latin typeface="Helvetica" panose="020B0604020202020204" pitchFamily="34" charset="0"/>
                <a:cs typeface="Helvetica" panose="020B0604020202020204" pitchFamily="34" charset="0"/>
              </a:rPr>
              <a:t>initiative</a:t>
            </a:r>
          </a:p>
          <a:p>
            <a:endParaRPr lang="en-US" sz="1400" b="1" dirty="0">
              <a:solidFill>
                <a:schemeClr val="accent3">
                  <a:lumMod val="50000"/>
                </a:schemeClr>
              </a:solidFill>
              <a:latin typeface="Helvetica" panose="020B0604020202020204" pitchFamily="34" charset="0"/>
              <a:cs typeface="Helvetica" panose="020B0604020202020204" pitchFamily="34" charset="0"/>
            </a:endParaRPr>
          </a:p>
          <a:p>
            <a:r>
              <a:rPr lang="en-US" sz="1400" b="1" dirty="0" smtClean="0">
                <a:solidFill>
                  <a:schemeClr val="accent3">
                    <a:lumMod val="50000"/>
                  </a:schemeClr>
                </a:solidFill>
                <a:latin typeface="Helvetica" panose="020B0604020202020204" pitchFamily="34" charset="0"/>
                <a:cs typeface="Helvetica" panose="020B0604020202020204" pitchFamily="34" charset="0"/>
              </a:rPr>
              <a:t>Kacy </a:t>
            </a:r>
            <a:r>
              <a:rPr lang="en-US" sz="1400" b="1" dirty="0">
                <a:solidFill>
                  <a:schemeClr val="accent3">
                    <a:lumMod val="50000"/>
                  </a:schemeClr>
                </a:solidFill>
                <a:latin typeface="Helvetica" panose="020B0604020202020204" pitchFamily="34" charset="0"/>
                <a:cs typeface="Helvetica" panose="020B0604020202020204" pitchFamily="34" charset="0"/>
              </a:rPr>
              <a:t>Lovelace </a:t>
            </a:r>
            <a:r>
              <a:rPr lang="en-US" sz="1400" b="1" dirty="0" smtClean="0">
                <a:solidFill>
                  <a:schemeClr val="accent3">
                    <a:lumMod val="50000"/>
                  </a:schemeClr>
                </a:solidFill>
                <a:latin typeface="Helvetica" panose="020B0604020202020204" pitchFamily="34" charset="0"/>
                <a:cs typeface="Helvetica" panose="020B0604020202020204" pitchFamily="34" charset="0"/>
              </a:rPr>
              <a:t>- Creator of research guide</a:t>
            </a:r>
            <a:endParaRPr lang="en-US" sz="1400" b="1" dirty="0">
              <a:solidFill>
                <a:schemeClr val="accent3">
                  <a:lumMod val="50000"/>
                </a:schemeClr>
              </a:solidFill>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sp>
        <p:nvSpPr>
          <p:cNvPr id="7" name="TextBox 6"/>
          <p:cNvSpPr txBox="1"/>
          <p:nvPr/>
        </p:nvSpPr>
        <p:spPr>
          <a:xfrm>
            <a:off x="6170956" y="2442754"/>
            <a:ext cx="5585039" cy="369332"/>
          </a:xfrm>
          <a:prstGeom prst="rect">
            <a:avLst/>
          </a:prstGeom>
          <a:noFill/>
        </p:spPr>
        <p:txBody>
          <a:bodyPr wrap="square" rtlCol="0">
            <a:spAutoFit/>
          </a:bodyPr>
          <a:lstStyle/>
          <a:p>
            <a:r>
              <a:rPr lang="en-US" dirty="0" smtClean="0"/>
              <a:t>Spring 2018, Nevertheless, She Persisted</a:t>
            </a:r>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916" y="2984582"/>
            <a:ext cx="3728274" cy="2504157"/>
          </a:xfrm>
          <a:prstGeom prst="rect">
            <a:avLst/>
          </a:prstGeom>
        </p:spPr>
      </p:pic>
      <p:sp>
        <p:nvSpPr>
          <p:cNvPr id="13" name="TextBox 12"/>
          <p:cNvSpPr txBox="1"/>
          <p:nvPr/>
        </p:nvSpPr>
        <p:spPr>
          <a:xfrm>
            <a:off x="6230916" y="5603579"/>
            <a:ext cx="3949469" cy="900246"/>
          </a:xfrm>
          <a:prstGeom prst="rect">
            <a:avLst/>
          </a:prstGeom>
          <a:noFill/>
        </p:spPr>
        <p:txBody>
          <a:bodyPr wrap="square" rtlCol="0">
            <a:spAutoFit/>
          </a:bodyPr>
          <a:lstStyle/>
          <a:p>
            <a:r>
              <a:rPr lang="en-US" sz="1050" dirty="0" smtClean="0"/>
              <a:t>Photo credit </a:t>
            </a:r>
            <a:r>
              <a:rPr lang="en-US" sz="1050" dirty="0" err="1" smtClean="0"/>
              <a:t>Sholten</a:t>
            </a:r>
            <a:r>
              <a:rPr lang="en-US" sz="1050" dirty="0" smtClean="0"/>
              <a:t> Singer/The Herald Dispatch 1/25/18</a:t>
            </a:r>
          </a:p>
          <a:p>
            <a:endParaRPr lang="en-US" sz="1050" dirty="0"/>
          </a:p>
          <a:p>
            <a:r>
              <a:rPr lang="en-US" sz="1050" dirty="0" smtClean="0"/>
              <a:t>This photo was taken during the opening for the Nevertheless She Persisted Art Exhibition that ran from Jan.-May 2018 in the Drinko Library.</a:t>
            </a:r>
            <a:endParaRPr lang="en-US" sz="1050" dirty="0"/>
          </a:p>
        </p:txBody>
      </p:sp>
    </p:spTree>
    <p:extLst>
      <p:ext uri="{BB962C8B-B14F-4D97-AF65-F5344CB8AC3E}">
        <p14:creationId xmlns:p14="http://schemas.microsoft.com/office/powerpoint/2010/main" val="4106323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926080" y="2155371"/>
            <a:ext cx="6648994" cy="1815882"/>
          </a:xfrm>
          <a:prstGeom prst="rect">
            <a:avLst/>
          </a:prstGeom>
          <a:noFill/>
        </p:spPr>
        <p:txBody>
          <a:bodyPr wrap="square" rtlCol="0">
            <a:spAutoFit/>
          </a:bodyPr>
          <a:lstStyle/>
          <a:p>
            <a:pPr algn="ctr">
              <a:lnSpc>
                <a:spcPct val="150000"/>
              </a:lnSpc>
            </a:pPr>
            <a:r>
              <a:rPr lang="en-US" sz="2800" dirty="0">
                <a:latin typeface="Helvetica" panose="020B0604020202020204" pitchFamily="34" charset="0"/>
                <a:cs typeface="Helvetica" panose="020B0604020202020204" pitchFamily="34" charset="0"/>
              </a:rPr>
              <a:t>Introduction: </a:t>
            </a:r>
          </a:p>
          <a:p>
            <a:pPr algn="ctr">
              <a:lnSpc>
                <a:spcPct val="150000"/>
              </a:lnSpc>
            </a:pPr>
            <a:r>
              <a:rPr lang="en-US" sz="2800" dirty="0">
                <a:latin typeface="Helvetica" panose="020B0604020202020204" pitchFamily="34" charset="0"/>
                <a:cs typeface="Helvetica" panose="020B0604020202020204" pitchFamily="34" charset="0"/>
              </a:rPr>
              <a:t>Don’t Call Me Crazy</a:t>
            </a:r>
          </a:p>
          <a:p>
            <a:endParaRPr lang="en-US" sz="2800" dirty="0"/>
          </a:p>
        </p:txBody>
      </p:sp>
    </p:spTree>
    <p:extLst>
      <p:ext uri="{BB962C8B-B14F-4D97-AF65-F5344CB8AC3E}">
        <p14:creationId xmlns:p14="http://schemas.microsoft.com/office/powerpoint/2010/main" val="33064530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D778E6-D334-4389-B4C0-6C793B6E1E82}"/>
              </a:ext>
            </a:extLst>
          </p:cNvPr>
          <p:cNvSpPr txBox="1"/>
          <p:nvPr/>
        </p:nvSpPr>
        <p:spPr>
          <a:xfrm>
            <a:off x="791680" y="2937882"/>
            <a:ext cx="569010" cy="235737"/>
          </a:xfrm>
          <a:prstGeom prst="rect">
            <a:avLst/>
          </a:prstGeom>
          <a:noFill/>
        </p:spPr>
        <p:txBody>
          <a:bodyPr wrap="square" lIns="0" tIns="0" rIns="0" bIns="0" rtlCol="0">
            <a:noAutofit/>
          </a:bodyPr>
          <a:lstStyle/>
          <a:p>
            <a:pPr algn="ctr"/>
            <a:r>
              <a:rPr lang="en-ZA" sz="1000" b="1" dirty="0" smtClean="0">
                <a:solidFill>
                  <a:schemeClr val="tx1">
                    <a:lumMod val="75000"/>
                    <a:lumOff val="25000"/>
                  </a:schemeClr>
                </a:solidFill>
              </a:rPr>
              <a:t>2017</a:t>
            </a:r>
            <a:endParaRPr lang="en-ZA" sz="1000" b="1" dirty="0">
              <a:solidFill>
                <a:schemeClr val="tx1">
                  <a:lumMod val="75000"/>
                  <a:lumOff val="25000"/>
                </a:schemeClr>
              </a:solidFill>
            </a:endParaRPr>
          </a:p>
        </p:txBody>
      </p:sp>
      <p:grpSp>
        <p:nvGrpSpPr>
          <p:cNvPr id="3" name="Group 2" title="Milestone Text">
            <a:extLst>
              <a:ext uri="{FF2B5EF4-FFF2-40B4-BE49-F238E27FC236}">
                <a16:creationId xmlns:a16="http://schemas.microsoft.com/office/drawing/2014/main" id="{115A178B-57C4-4B9D-B684-21A92431913E}"/>
              </a:ext>
            </a:extLst>
          </p:cNvPr>
          <p:cNvGrpSpPr/>
          <p:nvPr/>
        </p:nvGrpSpPr>
        <p:grpSpPr>
          <a:xfrm>
            <a:off x="464690" y="4920176"/>
            <a:ext cx="1938202" cy="1626146"/>
            <a:chOff x="1510892" y="3741332"/>
            <a:chExt cx="1294782" cy="1260875"/>
          </a:xfrm>
        </p:grpSpPr>
        <p:sp>
          <p:nvSpPr>
            <p:cNvPr id="4" name="TextBox 3">
              <a:extLst>
                <a:ext uri="{FF2B5EF4-FFF2-40B4-BE49-F238E27FC236}">
                  <a16:creationId xmlns:a16="http://schemas.microsoft.com/office/drawing/2014/main" id="{3DD2C9D1-5E8D-4ED2-989C-330D6753B965}"/>
                </a:ext>
              </a:extLst>
            </p:cNvPr>
            <p:cNvSpPr txBox="1"/>
            <p:nvPr/>
          </p:nvSpPr>
          <p:spPr>
            <a:xfrm>
              <a:off x="1510892" y="3741332"/>
              <a:ext cx="1294782" cy="338554"/>
            </a:xfrm>
            <a:prstGeom prst="rect">
              <a:avLst/>
            </a:prstGeom>
            <a:noFill/>
          </p:spPr>
          <p:txBody>
            <a:bodyPr wrap="square" lIns="0" tIns="0" rIns="0" bIns="0" rtlCol="0">
              <a:spAutoFit/>
            </a:bodyPr>
            <a:lstStyle/>
            <a:p>
              <a:pPr algn="ctr"/>
              <a:r>
                <a:rPr lang="en-ZA" sz="1100" b="1" dirty="0" smtClean="0">
                  <a:solidFill>
                    <a:schemeClr val="tx1">
                      <a:lumMod val="75000"/>
                      <a:lumOff val="25000"/>
                    </a:schemeClr>
                  </a:solidFill>
                </a:rPr>
                <a:t>Nevertheless she persisted</a:t>
              </a:r>
              <a:endParaRPr lang="en-ZA" sz="1100" b="1" dirty="0">
                <a:solidFill>
                  <a:schemeClr val="tx1">
                    <a:lumMod val="75000"/>
                    <a:lumOff val="25000"/>
                  </a:schemeClr>
                </a:solidFill>
              </a:endParaRPr>
            </a:p>
          </p:txBody>
        </p:sp>
        <p:sp>
          <p:nvSpPr>
            <p:cNvPr id="5" name="TextBox 4">
              <a:extLst>
                <a:ext uri="{FF2B5EF4-FFF2-40B4-BE49-F238E27FC236}">
                  <a16:creationId xmlns:a16="http://schemas.microsoft.com/office/drawing/2014/main" id="{A6E28C73-4CCB-4BDB-82CA-BEE3A58D33D9}"/>
                </a:ext>
              </a:extLst>
            </p:cNvPr>
            <p:cNvSpPr txBox="1"/>
            <p:nvPr/>
          </p:nvSpPr>
          <p:spPr>
            <a:xfrm>
              <a:off x="1510892" y="3964111"/>
              <a:ext cx="1294782" cy="1038096"/>
            </a:xfrm>
            <a:prstGeom prst="rect">
              <a:avLst/>
            </a:prstGeom>
            <a:noFill/>
          </p:spPr>
          <p:txBody>
            <a:bodyPr wrap="square" lIns="0" tIns="0" rIns="0" bIns="0" rtlCol="0">
              <a:spAutoFit/>
            </a:bodyPr>
            <a:lstStyle/>
            <a:p>
              <a:pPr algn="ctr"/>
              <a:r>
                <a:rPr lang="en-ZA" sz="1000" dirty="0" smtClean="0">
                  <a:solidFill>
                    <a:schemeClr val="tx1">
                      <a:lumMod val="75000"/>
                      <a:lumOff val="25000"/>
                    </a:schemeClr>
                  </a:solidFill>
                </a:rPr>
                <a:t>Sabrina Thomas begins work with Melissa Yungbluth to establish Drinko Library’s 1</a:t>
              </a:r>
              <a:r>
                <a:rPr lang="en-ZA" sz="1000" baseline="30000" dirty="0" smtClean="0">
                  <a:solidFill>
                    <a:schemeClr val="tx1">
                      <a:lumMod val="75000"/>
                      <a:lumOff val="25000"/>
                    </a:schemeClr>
                  </a:solidFill>
                </a:rPr>
                <a:t>st</a:t>
              </a:r>
              <a:r>
                <a:rPr lang="en-ZA" sz="1000" dirty="0" smtClean="0">
                  <a:solidFill>
                    <a:schemeClr val="tx1">
                      <a:lumMod val="75000"/>
                      <a:lumOff val="25000"/>
                    </a:schemeClr>
                  </a:solidFill>
                </a:rPr>
                <a:t> major art exhibition.</a:t>
              </a:r>
            </a:p>
            <a:p>
              <a:pPr algn="ctr"/>
              <a:endParaRPr lang="en-ZA" sz="600" dirty="0">
                <a:solidFill>
                  <a:schemeClr val="tx1">
                    <a:lumMod val="75000"/>
                    <a:lumOff val="25000"/>
                  </a:schemeClr>
                </a:solidFill>
              </a:endParaRPr>
            </a:p>
            <a:p>
              <a:pPr algn="ctr"/>
              <a:r>
                <a:rPr lang="en-ZA" sz="1000" dirty="0" smtClean="0">
                  <a:solidFill>
                    <a:schemeClr val="tx1">
                      <a:lumMod val="75000"/>
                      <a:lumOff val="25000"/>
                    </a:schemeClr>
                  </a:solidFill>
                </a:rPr>
                <a:t>She also works on a student conduct committee to address ways to help students dealing with anxiety and depression.</a:t>
              </a:r>
              <a:endParaRPr lang="en-ZA" sz="1000" dirty="0">
                <a:solidFill>
                  <a:schemeClr val="tx1">
                    <a:lumMod val="75000"/>
                    <a:lumOff val="25000"/>
                  </a:schemeClr>
                </a:solidFill>
              </a:endParaRPr>
            </a:p>
          </p:txBody>
        </p:sp>
      </p:grpSp>
      <p:sp>
        <p:nvSpPr>
          <p:cNvPr id="6" name="Oval 5" title="Milestone Number">
            <a:extLst>
              <a:ext uri="{FF2B5EF4-FFF2-40B4-BE49-F238E27FC236}">
                <a16:creationId xmlns:a16="http://schemas.microsoft.com/office/drawing/2014/main" id="{48C9F9AC-FF55-4E72-9915-ACA228CA757C}"/>
              </a:ext>
            </a:extLst>
          </p:cNvPr>
          <p:cNvSpPr/>
          <p:nvPr/>
        </p:nvSpPr>
        <p:spPr>
          <a:xfrm>
            <a:off x="1156853" y="4433076"/>
            <a:ext cx="407673" cy="407673"/>
          </a:xfrm>
          <a:prstGeom prst="ellipse">
            <a:avLst/>
          </a:prstGeom>
          <a:solidFill>
            <a:schemeClr val="accent2">
              <a:lumMod val="50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01</a:t>
            </a:r>
          </a:p>
        </p:txBody>
      </p:sp>
      <p:pic>
        <p:nvPicPr>
          <p:cNvPr id="7" name="Graphic 27" title="callout">
            <a:extLst>
              <a:ext uri="{FF2B5EF4-FFF2-40B4-BE49-F238E27FC236}">
                <a16:creationId xmlns:a16="http://schemas.microsoft.com/office/drawing/2014/main" id="{4B1B5F0D-3B40-45B0-8532-64044104918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rot="16200000">
            <a:off x="933310" y="3915499"/>
            <a:ext cx="581025" cy="295275"/>
          </a:xfrm>
          <a:prstGeom prst="rect">
            <a:avLst/>
          </a:prstGeom>
        </p:spPr>
      </p:pic>
      <p:grpSp>
        <p:nvGrpSpPr>
          <p:cNvPr id="8" name="Group 7" descr="Milestone Text">
            <a:extLst>
              <a:ext uri="{FF2B5EF4-FFF2-40B4-BE49-F238E27FC236}">
                <a16:creationId xmlns:a16="http://schemas.microsoft.com/office/drawing/2014/main" id="{74D039CB-9CCD-4259-A336-75EB51910395}"/>
              </a:ext>
            </a:extLst>
          </p:cNvPr>
          <p:cNvGrpSpPr/>
          <p:nvPr/>
        </p:nvGrpSpPr>
        <p:grpSpPr>
          <a:xfrm>
            <a:off x="2462442" y="115910"/>
            <a:ext cx="1852978" cy="1757803"/>
            <a:chOff x="1059298" y="1174884"/>
            <a:chExt cx="1302503" cy="1449603"/>
          </a:xfrm>
        </p:grpSpPr>
        <p:sp>
          <p:nvSpPr>
            <p:cNvPr id="9" name="TextBox 8">
              <a:extLst>
                <a:ext uri="{FF2B5EF4-FFF2-40B4-BE49-F238E27FC236}">
                  <a16:creationId xmlns:a16="http://schemas.microsoft.com/office/drawing/2014/main" id="{0618AC60-DF13-401B-AC73-91C3F019CB3C}"/>
                </a:ext>
              </a:extLst>
            </p:cNvPr>
            <p:cNvSpPr txBox="1"/>
            <p:nvPr/>
          </p:nvSpPr>
          <p:spPr>
            <a:xfrm>
              <a:off x="1067019" y="1174884"/>
              <a:ext cx="1294782" cy="338554"/>
            </a:xfrm>
            <a:prstGeom prst="rect">
              <a:avLst/>
            </a:prstGeom>
            <a:noFill/>
          </p:spPr>
          <p:txBody>
            <a:bodyPr wrap="square" lIns="0" tIns="0" rIns="0" bIns="0" rtlCol="0">
              <a:spAutoFit/>
            </a:bodyPr>
            <a:lstStyle/>
            <a:p>
              <a:pPr algn="ctr"/>
              <a:r>
                <a:rPr lang="en-ZA" sz="1100" b="1" dirty="0" smtClean="0">
                  <a:solidFill>
                    <a:schemeClr val="tx1">
                      <a:lumMod val="75000"/>
                      <a:lumOff val="25000"/>
                    </a:schemeClr>
                  </a:solidFill>
                </a:rPr>
                <a:t>Opening for Nevertheless, She Persisted</a:t>
              </a:r>
              <a:endParaRPr lang="en-ZA" b="1" dirty="0">
                <a:solidFill>
                  <a:schemeClr val="tx1">
                    <a:lumMod val="75000"/>
                    <a:lumOff val="25000"/>
                  </a:schemeClr>
                </a:solidFill>
              </a:endParaRPr>
            </a:p>
          </p:txBody>
        </p:sp>
        <p:sp>
          <p:nvSpPr>
            <p:cNvPr id="10" name="TextBox 9">
              <a:extLst>
                <a:ext uri="{FF2B5EF4-FFF2-40B4-BE49-F238E27FC236}">
                  <a16:creationId xmlns:a16="http://schemas.microsoft.com/office/drawing/2014/main" id="{5938A122-F3F6-4956-953F-D7D83254FFD4}"/>
                </a:ext>
              </a:extLst>
            </p:cNvPr>
            <p:cNvSpPr txBox="1"/>
            <p:nvPr/>
          </p:nvSpPr>
          <p:spPr>
            <a:xfrm>
              <a:off x="1059298" y="1547269"/>
              <a:ext cx="1294782" cy="1077218"/>
            </a:xfrm>
            <a:prstGeom prst="rect">
              <a:avLst/>
            </a:prstGeom>
            <a:noFill/>
          </p:spPr>
          <p:txBody>
            <a:bodyPr wrap="square" lIns="0" tIns="0" rIns="0" bIns="0" rtlCol="0">
              <a:spAutoFit/>
            </a:bodyPr>
            <a:lstStyle/>
            <a:p>
              <a:pPr algn="ctr"/>
              <a:r>
                <a:rPr lang="en-ZA" sz="1000" dirty="0" smtClean="0">
                  <a:solidFill>
                    <a:schemeClr val="tx1">
                      <a:lumMod val="75000"/>
                      <a:lumOff val="25000"/>
                    </a:schemeClr>
                  </a:solidFill>
                </a:rPr>
                <a:t>The exhibition brings in approximately 50 guests opening night.  Campus and community comments are positive.</a:t>
              </a:r>
            </a:p>
            <a:p>
              <a:pPr algn="ctr"/>
              <a:endParaRPr lang="en-ZA" sz="1000" dirty="0">
                <a:solidFill>
                  <a:schemeClr val="tx1">
                    <a:lumMod val="75000"/>
                    <a:lumOff val="25000"/>
                  </a:schemeClr>
                </a:solidFill>
              </a:endParaRPr>
            </a:p>
            <a:p>
              <a:pPr algn="ctr"/>
              <a:r>
                <a:rPr lang="en-ZA" sz="1000" dirty="0" smtClean="0">
                  <a:solidFill>
                    <a:schemeClr val="tx1">
                      <a:lumMod val="75000"/>
                      <a:lumOff val="25000"/>
                    </a:schemeClr>
                  </a:solidFill>
                </a:rPr>
                <a:t>Discussion in the student conduct committee has slowed.</a:t>
              </a:r>
              <a:endParaRPr lang="en-ZA" sz="1000" dirty="0">
                <a:solidFill>
                  <a:schemeClr val="tx1">
                    <a:lumMod val="75000"/>
                    <a:lumOff val="25000"/>
                  </a:schemeClr>
                </a:solidFill>
              </a:endParaRPr>
            </a:p>
          </p:txBody>
        </p:sp>
      </p:grpSp>
      <p:pic>
        <p:nvPicPr>
          <p:cNvPr id="11" name="Graphic 175" title="callout">
            <a:extLst>
              <a:ext uri="{FF2B5EF4-FFF2-40B4-BE49-F238E27FC236}">
                <a16:creationId xmlns:a16="http://schemas.microsoft.com/office/drawing/2014/main" id="{B93F302A-1971-452D-AFCA-DD02DB91DA1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rot="16200000">
            <a:off x="3243147" y="2399001"/>
            <a:ext cx="581025" cy="295275"/>
          </a:xfrm>
          <a:prstGeom prst="rect">
            <a:avLst/>
          </a:prstGeom>
        </p:spPr>
      </p:pic>
      <p:sp>
        <p:nvSpPr>
          <p:cNvPr id="12" name="TextBox 11">
            <a:extLst>
              <a:ext uri="{FF2B5EF4-FFF2-40B4-BE49-F238E27FC236}">
                <a16:creationId xmlns:a16="http://schemas.microsoft.com/office/drawing/2014/main" id="{9E24B3E5-9E8A-4B3A-ADB6-4481250B3F2A}"/>
              </a:ext>
            </a:extLst>
          </p:cNvPr>
          <p:cNvSpPr txBox="1"/>
          <p:nvPr/>
        </p:nvSpPr>
        <p:spPr>
          <a:xfrm>
            <a:off x="3371272" y="2816897"/>
            <a:ext cx="569010" cy="235737"/>
          </a:xfrm>
          <a:prstGeom prst="rect">
            <a:avLst/>
          </a:prstGeom>
          <a:noFill/>
        </p:spPr>
        <p:txBody>
          <a:bodyPr wrap="square" lIns="0" tIns="0" rIns="0" bIns="0" rtlCol="0">
            <a:noAutofit/>
          </a:bodyPr>
          <a:lstStyle/>
          <a:p>
            <a:pPr algn="ctr"/>
            <a:r>
              <a:rPr lang="en-ZA" sz="1000" b="1" dirty="0" smtClean="0">
                <a:solidFill>
                  <a:schemeClr val="tx1">
                    <a:lumMod val="75000"/>
                    <a:lumOff val="25000"/>
                  </a:schemeClr>
                </a:solidFill>
              </a:rPr>
              <a:t>Spring 2018</a:t>
            </a:r>
            <a:endParaRPr lang="en-ZA" sz="1000" b="1" dirty="0">
              <a:solidFill>
                <a:schemeClr val="tx1">
                  <a:lumMod val="75000"/>
                  <a:lumOff val="25000"/>
                </a:schemeClr>
              </a:solidFill>
            </a:endParaRPr>
          </a:p>
        </p:txBody>
      </p:sp>
      <p:grpSp>
        <p:nvGrpSpPr>
          <p:cNvPr id="13" name="Group 12" title="Milestone Text">
            <a:extLst>
              <a:ext uri="{FF2B5EF4-FFF2-40B4-BE49-F238E27FC236}">
                <a16:creationId xmlns:a16="http://schemas.microsoft.com/office/drawing/2014/main" id="{B15CF98A-C041-4C54-83E0-D6B1A0165558}"/>
              </a:ext>
            </a:extLst>
          </p:cNvPr>
          <p:cNvGrpSpPr/>
          <p:nvPr/>
        </p:nvGrpSpPr>
        <p:grpSpPr>
          <a:xfrm>
            <a:off x="4768658" y="4938668"/>
            <a:ext cx="2191684" cy="924009"/>
            <a:chOff x="2110555" y="2162177"/>
            <a:chExt cx="1294782" cy="924009"/>
          </a:xfrm>
        </p:grpSpPr>
        <p:sp>
          <p:nvSpPr>
            <p:cNvPr id="14" name="TextBox 13">
              <a:extLst>
                <a:ext uri="{FF2B5EF4-FFF2-40B4-BE49-F238E27FC236}">
                  <a16:creationId xmlns:a16="http://schemas.microsoft.com/office/drawing/2014/main" id="{364C8657-37CD-432B-AD71-7255D32855F5}"/>
                </a:ext>
              </a:extLst>
            </p:cNvPr>
            <p:cNvSpPr txBox="1"/>
            <p:nvPr/>
          </p:nvSpPr>
          <p:spPr>
            <a:xfrm>
              <a:off x="2110555" y="2162177"/>
              <a:ext cx="1294782" cy="169277"/>
            </a:xfrm>
            <a:prstGeom prst="rect">
              <a:avLst/>
            </a:prstGeom>
            <a:noFill/>
          </p:spPr>
          <p:txBody>
            <a:bodyPr wrap="square" lIns="0" tIns="0" rIns="0" bIns="0" rtlCol="0">
              <a:spAutoFit/>
            </a:bodyPr>
            <a:lstStyle/>
            <a:p>
              <a:pPr algn="ctr"/>
              <a:r>
                <a:rPr lang="en-ZA" sz="1100" b="1" dirty="0" smtClean="0">
                  <a:solidFill>
                    <a:schemeClr val="tx1">
                      <a:lumMod val="75000"/>
                      <a:lumOff val="25000"/>
                    </a:schemeClr>
                  </a:solidFill>
                </a:rPr>
                <a:t>Don’t Call Me Crazy</a:t>
              </a:r>
              <a:endParaRPr lang="en-ZA" sz="1100" b="1" dirty="0">
                <a:solidFill>
                  <a:schemeClr val="tx1">
                    <a:lumMod val="75000"/>
                    <a:lumOff val="25000"/>
                  </a:schemeClr>
                </a:solidFill>
              </a:endParaRPr>
            </a:p>
          </p:txBody>
        </p:sp>
        <p:sp>
          <p:nvSpPr>
            <p:cNvPr id="15" name="TextBox 14">
              <a:extLst>
                <a:ext uri="{FF2B5EF4-FFF2-40B4-BE49-F238E27FC236}">
                  <a16:creationId xmlns:a16="http://schemas.microsoft.com/office/drawing/2014/main" id="{5D435BCF-D2D6-4341-809F-90860DEAC612}"/>
                </a:ext>
              </a:extLst>
            </p:cNvPr>
            <p:cNvSpPr txBox="1"/>
            <p:nvPr/>
          </p:nvSpPr>
          <p:spPr>
            <a:xfrm>
              <a:off x="2110555" y="2470633"/>
              <a:ext cx="1294782" cy="615553"/>
            </a:xfrm>
            <a:prstGeom prst="rect">
              <a:avLst/>
            </a:prstGeom>
            <a:noFill/>
          </p:spPr>
          <p:txBody>
            <a:bodyPr wrap="square" lIns="0" tIns="0" rIns="0" bIns="0" rtlCol="0">
              <a:spAutoFit/>
            </a:bodyPr>
            <a:lstStyle/>
            <a:p>
              <a:pPr algn="ctr"/>
              <a:r>
                <a:rPr lang="en-ZA" sz="1000" dirty="0" smtClean="0">
                  <a:solidFill>
                    <a:schemeClr val="tx1">
                      <a:lumMod val="75000"/>
                      <a:lumOff val="25000"/>
                    </a:schemeClr>
                  </a:solidFill>
                </a:rPr>
                <a:t>Planning for a Spring 2019 art exhibition begins.  The theme of mental health awareness and resiliency is picked.</a:t>
              </a:r>
              <a:endParaRPr lang="en-ZA" sz="1000" dirty="0">
                <a:solidFill>
                  <a:schemeClr val="tx1">
                    <a:lumMod val="75000"/>
                    <a:lumOff val="25000"/>
                  </a:schemeClr>
                </a:solidFill>
              </a:endParaRPr>
            </a:p>
          </p:txBody>
        </p:sp>
      </p:grpSp>
      <p:sp>
        <p:nvSpPr>
          <p:cNvPr id="16" name="Oval 15" title="Milestone Number">
            <a:extLst>
              <a:ext uri="{FF2B5EF4-FFF2-40B4-BE49-F238E27FC236}">
                <a16:creationId xmlns:a16="http://schemas.microsoft.com/office/drawing/2014/main" id="{F22CCCBA-CDC5-467B-9BDA-06FB3DB21606}"/>
              </a:ext>
            </a:extLst>
          </p:cNvPr>
          <p:cNvSpPr/>
          <p:nvPr/>
        </p:nvSpPr>
        <p:spPr>
          <a:xfrm>
            <a:off x="5660664" y="4434292"/>
            <a:ext cx="407673" cy="407673"/>
          </a:xfrm>
          <a:prstGeom prst="ellipse">
            <a:avLst/>
          </a:prstGeom>
          <a:solidFill>
            <a:schemeClr val="accent1">
              <a:lumMod val="7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03</a:t>
            </a:r>
          </a:p>
        </p:txBody>
      </p:sp>
      <p:pic>
        <p:nvPicPr>
          <p:cNvPr id="17" name="Graphic 156" title="callout">
            <a:extLst>
              <a:ext uri="{FF2B5EF4-FFF2-40B4-BE49-F238E27FC236}">
                <a16:creationId xmlns:a16="http://schemas.microsoft.com/office/drawing/2014/main" id="{4B5FAE44-10FC-44CC-AB7C-D49DE98D524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rot="16200000">
            <a:off x="5446693" y="3936872"/>
            <a:ext cx="581025" cy="295275"/>
          </a:xfrm>
          <a:prstGeom prst="rect">
            <a:avLst/>
          </a:prstGeom>
        </p:spPr>
      </p:pic>
      <p:sp>
        <p:nvSpPr>
          <p:cNvPr id="18" name="TextBox 17">
            <a:extLst>
              <a:ext uri="{FF2B5EF4-FFF2-40B4-BE49-F238E27FC236}">
                <a16:creationId xmlns:a16="http://schemas.microsoft.com/office/drawing/2014/main" id="{3984115C-22F4-41EB-BF04-E71D3503F2B5}"/>
              </a:ext>
            </a:extLst>
          </p:cNvPr>
          <p:cNvSpPr txBox="1"/>
          <p:nvPr/>
        </p:nvSpPr>
        <p:spPr>
          <a:xfrm>
            <a:off x="5961842" y="2814572"/>
            <a:ext cx="569010" cy="235737"/>
          </a:xfrm>
          <a:prstGeom prst="rect">
            <a:avLst/>
          </a:prstGeom>
          <a:noFill/>
        </p:spPr>
        <p:txBody>
          <a:bodyPr wrap="square" lIns="0" tIns="0" rIns="0" bIns="0" rtlCol="0">
            <a:noAutofit/>
          </a:bodyPr>
          <a:lstStyle/>
          <a:p>
            <a:pPr algn="ctr"/>
            <a:r>
              <a:rPr lang="en-ZA" sz="1000" b="1" dirty="0" smtClean="0">
                <a:solidFill>
                  <a:schemeClr val="tx1">
                    <a:lumMod val="75000"/>
                    <a:lumOff val="25000"/>
                  </a:schemeClr>
                </a:solidFill>
              </a:rPr>
              <a:t>Summer 2018</a:t>
            </a:r>
            <a:endParaRPr lang="en-ZA" sz="1000" b="1" dirty="0">
              <a:solidFill>
                <a:schemeClr val="tx1">
                  <a:lumMod val="75000"/>
                  <a:lumOff val="25000"/>
                </a:schemeClr>
              </a:solidFill>
            </a:endParaRPr>
          </a:p>
        </p:txBody>
      </p:sp>
      <p:grpSp>
        <p:nvGrpSpPr>
          <p:cNvPr id="19" name="Group 18" title="Milestone Text">
            <a:extLst>
              <a:ext uri="{FF2B5EF4-FFF2-40B4-BE49-F238E27FC236}">
                <a16:creationId xmlns:a16="http://schemas.microsoft.com/office/drawing/2014/main" id="{30D4AD55-D74E-4057-8205-0BB7AF65D59C}"/>
              </a:ext>
            </a:extLst>
          </p:cNvPr>
          <p:cNvGrpSpPr/>
          <p:nvPr/>
        </p:nvGrpSpPr>
        <p:grpSpPr>
          <a:xfrm>
            <a:off x="8185151" y="4924038"/>
            <a:ext cx="1945814" cy="1554193"/>
            <a:chOff x="2108130" y="2162177"/>
            <a:chExt cx="1297207" cy="962144"/>
          </a:xfrm>
        </p:grpSpPr>
        <p:sp>
          <p:nvSpPr>
            <p:cNvPr id="20" name="TextBox 19">
              <a:extLst>
                <a:ext uri="{FF2B5EF4-FFF2-40B4-BE49-F238E27FC236}">
                  <a16:creationId xmlns:a16="http://schemas.microsoft.com/office/drawing/2014/main" id="{6B7D43BB-DF0D-41B0-9DCD-3549C3FB8A5F}"/>
                </a:ext>
              </a:extLst>
            </p:cNvPr>
            <p:cNvSpPr txBox="1"/>
            <p:nvPr/>
          </p:nvSpPr>
          <p:spPr>
            <a:xfrm>
              <a:off x="2110555" y="2162177"/>
              <a:ext cx="1294782" cy="338554"/>
            </a:xfrm>
            <a:prstGeom prst="rect">
              <a:avLst/>
            </a:prstGeom>
            <a:noFill/>
          </p:spPr>
          <p:txBody>
            <a:bodyPr wrap="square" lIns="0" tIns="0" rIns="0" bIns="0" rtlCol="0">
              <a:spAutoFit/>
            </a:bodyPr>
            <a:lstStyle/>
            <a:p>
              <a:pPr algn="ctr"/>
              <a:r>
                <a:rPr lang="en-ZA" sz="1100" b="1" dirty="0" smtClean="0">
                  <a:solidFill>
                    <a:schemeClr val="tx1">
                      <a:lumMod val="75000"/>
                      <a:lumOff val="25000"/>
                    </a:schemeClr>
                  </a:solidFill>
                </a:rPr>
                <a:t>Resiliency Through Education</a:t>
              </a:r>
              <a:endParaRPr lang="en-ZA" sz="1100" b="1" dirty="0">
                <a:solidFill>
                  <a:schemeClr val="tx1">
                    <a:lumMod val="75000"/>
                    <a:lumOff val="25000"/>
                  </a:schemeClr>
                </a:solidFill>
              </a:endParaRPr>
            </a:p>
          </p:txBody>
        </p:sp>
        <p:sp>
          <p:nvSpPr>
            <p:cNvPr id="21" name="TextBox 20">
              <a:extLst>
                <a:ext uri="{FF2B5EF4-FFF2-40B4-BE49-F238E27FC236}">
                  <a16:creationId xmlns:a16="http://schemas.microsoft.com/office/drawing/2014/main" id="{7B949DD4-F133-4914-993B-74E4AD3B4E58}"/>
                </a:ext>
              </a:extLst>
            </p:cNvPr>
            <p:cNvSpPr txBox="1"/>
            <p:nvPr/>
          </p:nvSpPr>
          <p:spPr>
            <a:xfrm>
              <a:off x="2108130" y="2362188"/>
              <a:ext cx="1294782" cy="762133"/>
            </a:xfrm>
            <a:prstGeom prst="rect">
              <a:avLst/>
            </a:prstGeom>
            <a:noFill/>
          </p:spPr>
          <p:txBody>
            <a:bodyPr wrap="square" lIns="0" tIns="0" rIns="0" bIns="0" rtlCol="0">
              <a:spAutoFit/>
            </a:bodyPr>
            <a:lstStyle/>
            <a:p>
              <a:pPr algn="ctr"/>
              <a:r>
                <a:rPr lang="en-ZA" sz="1000" dirty="0" smtClean="0">
                  <a:solidFill>
                    <a:schemeClr val="tx1">
                      <a:lumMod val="75000"/>
                      <a:lumOff val="25000"/>
                    </a:schemeClr>
                  </a:solidFill>
                </a:rPr>
                <a:t>The first of the discussion panels goes well, with 6 panellists and 11 attendees.</a:t>
              </a:r>
            </a:p>
            <a:p>
              <a:pPr algn="ctr"/>
              <a:endParaRPr lang="en-ZA" sz="1000" dirty="0">
                <a:solidFill>
                  <a:schemeClr val="tx1">
                    <a:lumMod val="75000"/>
                    <a:lumOff val="25000"/>
                  </a:schemeClr>
                </a:solidFill>
              </a:endParaRPr>
            </a:p>
            <a:p>
              <a:pPr algn="ctr"/>
              <a:r>
                <a:rPr lang="en-ZA" sz="1000" dirty="0" smtClean="0">
                  <a:solidFill>
                    <a:schemeClr val="tx1">
                      <a:lumMod val="75000"/>
                      <a:lumOff val="25000"/>
                    </a:schemeClr>
                  </a:solidFill>
                </a:rPr>
                <a:t>Our online anonymous question form works out wonderfully.</a:t>
              </a:r>
              <a:endParaRPr lang="en-ZA" sz="1000" dirty="0">
                <a:solidFill>
                  <a:schemeClr val="tx1">
                    <a:lumMod val="75000"/>
                    <a:lumOff val="25000"/>
                  </a:schemeClr>
                </a:solidFill>
              </a:endParaRPr>
            </a:p>
          </p:txBody>
        </p:sp>
      </p:grpSp>
      <p:sp>
        <p:nvSpPr>
          <p:cNvPr id="22" name="Oval 21" title="Milestone Number">
            <a:extLst>
              <a:ext uri="{FF2B5EF4-FFF2-40B4-BE49-F238E27FC236}">
                <a16:creationId xmlns:a16="http://schemas.microsoft.com/office/drawing/2014/main" id="{CFCC16BE-0C9C-4183-A9E3-BE650504832D}"/>
              </a:ext>
            </a:extLst>
          </p:cNvPr>
          <p:cNvSpPr/>
          <p:nvPr/>
        </p:nvSpPr>
        <p:spPr>
          <a:xfrm>
            <a:off x="7065268" y="2187506"/>
            <a:ext cx="407673" cy="407673"/>
          </a:xfrm>
          <a:prstGeom prst="ellipse">
            <a:avLst/>
          </a:prstGeom>
          <a:solidFill>
            <a:schemeClr val="accent3">
              <a:lumMod val="7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smtClean="0">
                <a:solidFill>
                  <a:schemeClr val="bg1"/>
                </a:solidFill>
              </a:rPr>
              <a:t>04</a:t>
            </a:r>
            <a:endParaRPr lang="en-ZA" sz="1000" dirty="0">
              <a:solidFill>
                <a:schemeClr val="bg1"/>
              </a:solidFill>
            </a:endParaRPr>
          </a:p>
        </p:txBody>
      </p:sp>
      <p:pic>
        <p:nvPicPr>
          <p:cNvPr id="23" name="Graphic 179" title="callout">
            <a:extLst>
              <a:ext uri="{FF2B5EF4-FFF2-40B4-BE49-F238E27FC236}">
                <a16:creationId xmlns:a16="http://schemas.microsoft.com/office/drawing/2014/main" id="{149461F7-71D2-40F6-AC58-56A23B335A4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rot="16200000">
            <a:off x="7127670" y="2804433"/>
            <a:ext cx="581025" cy="295275"/>
          </a:xfrm>
          <a:prstGeom prst="rect">
            <a:avLst/>
          </a:prstGeom>
        </p:spPr>
      </p:pic>
      <p:grpSp>
        <p:nvGrpSpPr>
          <p:cNvPr id="24" name="Group 23" title="Milestone Text">
            <a:extLst>
              <a:ext uri="{FF2B5EF4-FFF2-40B4-BE49-F238E27FC236}">
                <a16:creationId xmlns:a16="http://schemas.microsoft.com/office/drawing/2014/main" id="{9C021FC8-E21C-449A-BF58-8B0A19ABB84F}"/>
              </a:ext>
            </a:extLst>
          </p:cNvPr>
          <p:cNvGrpSpPr/>
          <p:nvPr/>
        </p:nvGrpSpPr>
        <p:grpSpPr>
          <a:xfrm>
            <a:off x="6140756" y="296875"/>
            <a:ext cx="1957545" cy="1829571"/>
            <a:chOff x="2066800" y="2162177"/>
            <a:chExt cx="1338537" cy="1065419"/>
          </a:xfrm>
        </p:grpSpPr>
        <p:sp>
          <p:nvSpPr>
            <p:cNvPr id="25" name="TextBox 24">
              <a:extLst>
                <a:ext uri="{FF2B5EF4-FFF2-40B4-BE49-F238E27FC236}">
                  <a16:creationId xmlns:a16="http://schemas.microsoft.com/office/drawing/2014/main" id="{80DC6BE6-5DF7-410B-BE5E-F673AF7AE5AE}"/>
                </a:ext>
              </a:extLst>
            </p:cNvPr>
            <p:cNvSpPr txBox="1"/>
            <p:nvPr/>
          </p:nvSpPr>
          <p:spPr>
            <a:xfrm>
              <a:off x="2110555" y="2162177"/>
              <a:ext cx="1294782" cy="169277"/>
            </a:xfrm>
            <a:prstGeom prst="rect">
              <a:avLst/>
            </a:prstGeom>
            <a:noFill/>
          </p:spPr>
          <p:txBody>
            <a:bodyPr wrap="square" lIns="0" tIns="0" rIns="0" bIns="0" rtlCol="0">
              <a:spAutoFit/>
            </a:bodyPr>
            <a:lstStyle/>
            <a:p>
              <a:pPr algn="ctr"/>
              <a:r>
                <a:rPr lang="en-ZA" sz="1100" b="1" dirty="0" smtClean="0">
                  <a:solidFill>
                    <a:schemeClr val="tx1">
                      <a:lumMod val="75000"/>
                      <a:lumOff val="25000"/>
                    </a:schemeClr>
                  </a:solidFill>
                </a:rPr>
                <a:t>Expanding the Theme</a:t>
              </a:r>
              <a:endParaRPr lang="en-ZA" sz="1100" b="1" dirty="0">
                <a:solidFill>
                  <a:schemeClr val="tx1">
                    <a:lumMod val="75000"/>
                    <a:lumOff val="25000"/>
                  </a:schemeClr>
                </a:solidFill>
              </a:endParaRPr>
            </a:p>
          </p:txBody>
        </p:sp>
        <p:sp>
          <p:nvSpPr>
            <p:cNvPr id="26" name="TextBox 25">
              <a:extLst>
                <a:ext uri="{FF2B5EF4-FFF2-40B4-BE49-F238E27FC236}">
                  <a16:creationId xmlns:a16="http://schemas.microsoft.com/office/drawing/2014/main" id="{0DEFCEAC-68C1-40F1-9B35-3772D46BCCEF}"/>
                </a:ext>
              </a:extLst>
            </p:cNvPr>
            <p:cNvSpPr txBox="1"/>
            <p:nvPr/>
          </p:nvSpPr>
          <p:spPr>
            <a:xfrm>
              <a:off x="2066800" y="2331454"/>
              <a:ext cx="1334945" cy="896142"/>
            </a:xfrm>
            <a:prstGeom prst="rect">
              <a:avLst/>
            </a:prstGeom>
            <a:noFill/>
          </p:spPr>
          <p:txBody>
            <a:bodyPr wrap="square" lIns="0" tIns="0" rIns="0" bIns="0" rtlCol="0">
              <a:spAutoFit/>
            </a:bodyPr>
            <a:lstStyle/>
            <a:p>
              <a:pPr algn="ctr"/>
              <a:r>
                <a:rPr lang="en-ZA" sz="1000" dirty="0" smtClean="0">
                  <a:solidFill>
                    <a:schemeClr val="tx1">
                      <a:lumMod val="75000"/>
                      <a:lumOff val="25000"/>
                    </a:schemeClr>
                  </a:solidFill>
                </a:rPr>
                <a:t>Discussion about marketing the Spring exhibition leads to a committee and collaboration with the Women’s </a:t>
              </a:r>
              <a:r>
                <a:rPr lang="en-ZA" sz="1000" dirty="0" err="1" smtClean="0">
                  <a:solidFill>
                    <a:schemeClr val="tx1">
                      <a:lumMod val="75000"/>
                      <a:lumOff val="25000"/>
                    </a:schemeClr>
                  </a:solidFill>
                </a:rPr>
                <a:t>Center</a:t>
              </a:r>
              <a:r>
                <a:rPr lang="en-ZA" sz="1000" dirty="0" smtClean="0">
                  <a:solidFill>
                    <a:schemeClr val="tx1">
                      <a:lumMod val="75000"/>
                      <a:lumOff val="25000"/>
                    </a:schemeClr>
                  </a:solidFill>
                </a:rPr>
                <a:t> and the Counselling </a:t>
              </a:r>
              <a:r>
                <a:rPr lang="en-ZA" sz="1000" dirty="0" err="1" smtClean="0">
                  <a:solidFill>
                    <a:schemeClr val="tx1">
                      <a:lumMod val="75000"/>
                      <a:lumOff val="25000"/>
                    </a:schemeClr>
                  </a:solidFill>
                </a:rPr>
                <a:t>Center</a:t>
              </a:r>
              <a:r>
                <a:rPr lang="en-ZA" sz="1000" dirty="0" smtClean="0">
                  <a:solidFill>
                    <a:schemeClr val="tx1">
                      <a:lumMod val="75000"/>
                      <a:lumOff val="25000"/>
                    </a:schemeClr>
                  </a:solidFill>
                </a:rPr>
                <a:t>.</a:t>
              </a:r>
            </a:p>
            <a:p>
              <a:pPr algn="ctr"/>
              <a:endParaRPr lang="en-ZA" sz="1000" dirty="0">
                <a:solidFill>
                  <a:schemeClr val="tx1">
                    <a:lumMod val="75000"/>
                    <a:lumOff val="25000"/>
                  </a:schemeClr>
                </a:solidFill>
              </a:endParaRPr>
            </a:p>
            <a:p>
              <a:pPr algn="ctr"/>
              <a:r>
                <a:rPr lang="en-ZA" sz="1000" dirty="0" smtClean="0">
                  <a:solidFill>
                    <a:schemeClr val="tx1">
                      <a:lumMod val="75000"/>
                      <a:lumOff val="25000"/>
                    </a:schemeClr>
                  </a:solidFill>
                </a:rPr>
                <a:t>Decision is made to add a series of panel discussions targeting specific mental health issues, such as trauma and addiction.</a:t>
              </a:r>
              <a:endParaRPr lang="en-ZA" sz="1000" dirty="0">
                <a:solidFill>
                  <a:schemeClr val="tx1">
                    <a:lumMod val="75000"/>
                    <a:lumOff val="25000"/>
                  </a:schemeClr>
                </a:solidFill>
              </a:endParaRPr>
            </a:p>
          </p:txBody>
        </p:sp>
      </p:grpSp>
      <p:sp>
        <p:nvSpPr>
          <p:cNvPr id="28" name="TextBox 27">
            <a:extLst>
              <a:ext uri="{FF2B5EF4-FFF2-40B4-BE49-F238E27FC236}">
                <a16:creationId xmlns:a16="http://schemas.microsoft.com/office/drawing/2014/main" id="{384B4D5E-DF22-4556-9F7B-E0627361D734}"/>
              </a:ext>
            </a:extLst>
          </p:cNvPr>
          <p:cNvSpPr txBox="1"/>
          <p:nvPr/>
        </p:nvSpPr>
        <p:spPr>
          <a:xfrm>
            <a:off x="8542618" y="2814571"/>
            <a:ext cx="569010" cy="235737"/>
          </a:xfrm>
          <a:prstGeom prst="rect">
            <a:avLst/>
          </a:prstGeom>
          <a:noFill/>
        </p:spPr>
        <p:txBody>
          <a:bodyPr wrap="square" lIns="0" tIns="0" rIns="0" bIns="0" rtlCol="0">
            <a:noAutofit/>
          </a:bodyPr>
          <a:lstStyle/>
          <a:p>
            <a:pPr algn="ctr"/>
            <a:r>
              <a:rPr lang="en-ZA" sz="1000" b="1" dirty="0" smtClean="0">
                <a:solidFill>
                  <a:schemeClr val="tx1">
                    <a:lumMod val="75000"/>
                    <a:lumOff val="25000"/>
                  </a:schemeClr>
                </a:solidFill>
              </a:rPr>
              <a:t>Fall </a:t>
            </a:r>
          </a:p>
          <a:p>
            <a:pPr algn="ctr"/>
            <a:r>
              <a:rPr lang="en-ZA" sz="1000" b="1" dirty="0" smtClean="0">
                <a:solidFill>
                  <a:schemeClr val="tx1">
                    <a:lumMod val="75000"/>
                    <a:lumOff val="25000"/>
                  </a:schemeClr>
                </a:solidFill>
              </a:rPr>
              <a:t>2018</a:t>
            </a:r>
            <a:endParaRPr lang="en-ZA" sz="1000" b="1" dirty="0">
              <a:solidFill>
                <a:schemeClr val="tx1">
                  <a:lumMod val="75000"/>
                  <a:lumOff val="25000"/>
                </a:schemeClr>
              </a:solidFill>
            </a:endParaRPr>
          </a:p>
        </p:txBody>
      </p:sp>
      <p:sp>
        <p:nvSpPr>
          <p:cNvPr id="29" name="Oval 28" title="Milestone Number">
            <a:extLst>
              <a:ext uri="{FF2B5EF4-FFF2-40B4-BE49-F238E27FC236}">
                <a16:creationId xmlns:a16="http://schemas.microsoft.com/office/drawing/2014/main" id="{FBC221C4-3F0A-406D-B23A-B58B1480E387}"/>
              </a:ext>
            </a:extLst>
          </p:cNvPr>
          <p:cNvSpPr/>
          <p:nvPr/>
        </p:nvSpPr>
        <p:spPr>
          <a:xfrm>
            <a:off x="8917851" y="4434292"/>
            <a:ext cx="407673" cy="407673"/>
          </a:xfrm>
          <a:prstGeom prst="ellipse">
            <a:avLst/>
          </a:prstGeom>
          <a:solidFill>
            <a:schemeClr val="accent4">
              <a:lumMod val="7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smtClean="0">
                <a:solidFill>
                  <a:schemeClr val="bg1"/>
                </a:solidFill>
              </a:rPr>
              <a:t>05</a:t>
            </a:r>
            <a:endParaRPr lang="en-ZA" sz="1000" dirty="0">
              <a:solidFill>
                <a:schemeClr val="bg1"/>
              </a:solidFill>
            </a:endParaRPr>
          </a:p>
        </p:txBody>
      </p:sp>
      <p:pic>
        <p:nvPicPr>
          <p:cNvPr id="30" name="Graphic 183" title="callout">
            <a:extLst>
              <a:ext uri="{FF2B5EF4-FFF2-40B4-BE49-F238E27FC236}">
                <a16:creationId xmlns:a16="http://schemas.microsoft.com/office/drawing/2014/main" id="{287891DE-9B03-4F92-B29A-5C284BF28FF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rot="16200000">
            <a:off x="8683538" y="3936872"/>
            <a:ext cx="581025" cy="295275"/>
          </a:xfrm>
          <a:prstGeom prst="rect">
            <a:avLst/>
          </a:prstGeom>
        </p:spPr>
      </p:pic>
      <p:grpSp>
        <p:nvGrpSpPr>
          <p:cNvPr id="31" name="Group 30" title="Milestone Text">
            <a:extLst>
              <a:ext uri="{FF2B5EF4-FFF2-40B4-BE49-F238E27FC236}">
                <a16:creationId xmlns:a16="http://schemas.microsoft.com/office/drawing/2014/main" id="{46767E01-F09C-4ADE-A46A-908AFB5FFB0E}"/>
              </a:ext>
            </a:extLst>
          </p:cNvPr>
          <p:cNvGrpSpPr/>
          <p:nvPr/>
        </p:nvGrpSpPr>
        <p:grpSpPr>
          <a:xfrm>
            <a:off x="9203233" y="496887"/>
            <a:ext cx="1294782" cy="1539562"/>
            <a:chOff x="2110555" y="2162177"/>
            <a:chExt cx="1294782" cy="1539562"/>
          </a:xfrm>
        </p:grpSpPr>
        <p:sp>
          <p:nvSpPr>
            <p:cNvPr id="32" name="TextBox 31">
              <a:extLst>
                <a:ext uri="{FF2B5EF4-FFF2-40B4-BE49-F238E27FC236}">
                  <a16:creationId xmlns:a16="http://schemas.microsoft.com/office/drawing/2014/main" id="{DC986DC1-84E8-47FB-8950-1039ECBFBBEF}"/>
                </a:ext>
              </a:extLst>
            </p:cNvPr>
            <p:cNvSpPr txBox="1"/>
            <p:nvPr/>
          </p:nvSpPr>
          <p:spPr>
            <a:xfrm>
              <a:off x="2110555" y="2162177"/>
              <a:ext cx="1294782" cy="169277"/>
            </a:xfrm>
            <a:prstGeom prst="rect">
              <a:avLst/>
            </a:prstGeom>
            <a:noFill/>
          </p:spPr>
          <p:txBody>
            <a:bodyPr wrap="square" lIns="0" tIns="0" rIns="0" bIns="0" rtlCol="0">
              <a:spAutoFit/>
            </a:bodyPr>
            <a:lstStyle/>
            <a:p>
              <a:pPr algn="ctr"/>
              <a:r>
                <a:rPr lang="en-ZA" sz="1100" b="1" dirty="0" smtClean="0">
                  <a:solidFill>
                    <a:schemeClr val="tx1">
                      <a:lumMod val="75000"/>
                      <a:lumOff val="25000"/>
                    </a:schemeClr>
                  </a:solidFill>
                </a:rPr>
                <a:t>Live streaming</a:t>
              </a:r>
              <a:endParaRPr lang="en-ZA" b="1" dirty="0">
                <a:solidFill>
                  <a:schemeClr val="tx1">
                    <a:lumMod val="75000"/>
                    <a:lumOff val="25000"/>
                  </a:schemeClr>
                </a:solidFill>
              </a:endParaRPr>
            </a:p>
          </p:txBody>
        </p:sp>
        <p:sp>
          <p:nvSpPr>
            <p:cNvPr id="33" name="TextBox 32">
              <a:extLst>
                <a:ext uri="{FF2B5EF4-FFF2-40B4-BE49-F238E27FC236}">
                  <a16:creationId xmlns:a16="http://schemas.microsoft.com/office/drawing/2014/main" id="{49E0D585-175D-486D-BE73-5C936EF5693D}"/>
                </a:ext>
              </a:extLst>
            </p:cNvPr>
            <p:cNvSpPr txBox="1"/>
            <p:nvPr/>
          </p:nvSpPr>
          <p:spPr>
            <a:xfrm>
              <a:off x="2110555" y="2470633"/>
              <a:ext cx="1294782" cy="1231106"/>
            </a:xfrm>
            <a:prstGeom prst="rect">
              <a:avLst/>
            </a:prstGeom>
            <a:noFill/>
          </p:spPr>
          <p:txBody>
            <a:bodyPr wrap="square" lIns="0" tIns="0" rIns="0" bIns="0" rtlCol="0">
              <a:spAutoFit/>
            </a:bodyPr>
            <a:lstStyle/>
            <a:p>
              <a:pPr algn="ctr"/>
              <a:r>
                <a:rPr lang="en-ZA" sz="1000" dirty="0" smtClean="0">
                  <a:solidFill>
                    <a:schemeClr val="tx1">
                      <a:lumMod val="75000"/>
                      <a:lumOff val="25000"/>
                    </a:schemeClr>
                  </a:solidFill>
                </a:rPr>
                <a:t>After our first panel we decided to work with our IT department to plan to have the Nov. 8</a:t>
              </a:r>
              <a:r>
                <a:rPr lang="en-ZA" sz="1000" baseline="30000" dirty="0" smtClean="0">
                  <a:solidFill>
                    <a:schemeClr val="tx1">
                      <a:lumMod val="75000"/>
                      <a:lumOff val="25000"/>
                    </a:schemeClr>
                  </a:solidFill>
                </a:rPr>
                <a:t>th</a:t>
              </a:r>
              <a:r>
                <a:rPr lang="en-ZA" sz="1000" dirty="0" smtClean="0">
                  <a:solidFill>
                    <a:schemeClr val="tx1">
                      <a:lumMod val="75000"/>
                      <a:lumOff val="25000"/>
                    </a:schemeClr>
                  </a:solidFill>
                </a:rPr>
                <a:t> panel live streamed to our library Facebook feed in order to expand our audience.  </a:t>
              </a:r>
              <a:endParaRPr lang="en-ZA" sz="1000" dirty="0">
                <a:solidFill>
                  <a:schemeClr val="tx1">
                    <a:lumMod val="75000"/>
                    <a:lumOff val="25000"/>
                  </a:schemeClr>
                </a:solidFill>
              </a:endParaRPr>
            </a:p>
          </p:txBody>
        </p:sp>
      </p:grpSp>
      <p:sp>
        <p:nvSpPr>
          <p:cNvPr id="34" name="Oval 33" title="Milestone Number">
            <a:extLst>
              <a:ext uri="{FF2B5EF4-FFF2-40B4-BE49-F238E27FC236}">
                <a16:creationId xmlns:a16="http://schemas.microsoft.com/office/drawing/2014/main" id="{FE69CE1A-2C45-45CB-A60D-9AF7425960BE}"/>
              </a:ext>
            </a:extLst>
          </p:cNvPr>
          <p:cNvSpPr/>
          <p:nvPr/>
        </p:nvSpPr>
        <p:spPr>
          <a:xfrm>
            <a:off x="9646788" y="2126446"/>
            <a:ext cx="407673" cy="407673"/>
          </a:xfrm>
          <a:prstGeom prst="ellipse">
            <a:avLst/>
          </a:prstGeom>
          <a:solidFill>
            <a:schemeClr val="accent4">
              <a:lumMod val="7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smtClean="0">
                <a:solidFill>
                  <a:schemeClr val="bg1"/>
                </a:solidFill>
              </a:rPr>
              <a:t>06</a:t>
            </a:r>
            <a:endParaRPr lang="en-ZA" sz="1000" dirty="0">
              <a:solidFill>
                <a:schemeClr val="bg1"/>
              </a:solidFill>
            </a:endParaRPr>
          </a:p>
        </p:txBody>
      </p:sp>
      <p:pic>
        <p:nvPicPr>
          <p:cNvPr id="35" name="Graphic 181" title="callout">
            <a:extLst>
              <a:ext uri="{FF2B5EF4-FFF2-40B4-BE49-F238E27FC236}">
                <a16:creationId xmlns:a16="http://schemas.microsoft.com/office/drawing/2014/main" id="{EFA58CA7-C45D-4017-A87E-4B3FAE0CF1CD}"/>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rot="16200000">
            <a:off x="9701347" y="2738054"/>
            <a:ext cx="581025" cy="295275"/>
          </a:xfrm>
          <a:prstGeom prst="rect">
            <a:avLst/>
          </a:prstGeom>
        </p:spPr>
      </p:pic>
      <p:grpSp>
        <p:nvGrpSpPr>
          <p:cNvPr id="36" name="Group 35" title="Year 4">
            <a:extLst>
              <a:ext uri="{FF2B5EF4-FFF2-40B4-BE49-F238E27FC236}">
                <a16:creationId xmlns:a16="http://schemas.microsoft.com/office/drawing/2014/main" id="{796A492B-A461-4DF4-829B-48E03DBB2D84}"/>
              </a:ext>
            </a:extLst>
          </p:cNvPr>
          <p:cNvGrpSpPr/>
          <p:nvPr/>
        </p:nvGrpSpPr>
        <p:grpSpPr>
          <a:xfrm>
            <a:off x="8481353" y="3119046"/>
            <a:ext cx="3133180" cy="562188"/>
            <a:chOff x="8481353" y="3119046"/>
            <a:chExt cx="3133180" cy="562188"/>
          </a:xfrm>
        </p:grpSpPr>
        <p:cxnSp>
          <p:nvCxnSpPr>
            <p:cNvPr id="37" name="Straight Connector 36" title="Q lines">
              <a:extLst>
                <a:ext uri="{FF2B5EF4-FFF2-40B4-BE49-F238E27FC236}">
                  <a16:creationId xmlns:a16="http://schemas.microsoft.com/office/drawing/2014/main" id="{DADF55DC-8614-46C4-AC8D-C017E79DF82C}"/>
                </a:ext>
              </a:extLst>
            </p:cNvPr>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8" name="Straight Connector 37" title="Q lines">
              <a:extLst>
                <a:ext uri="{FF2B5EF4-FFF2-40B4-BE49-F238E27FC236}">
                  <a16:creationId xmlns:a16="http://schemas.microsoft.com/office/drawing/2014/main" id="{1CC2C11B-DCA8-4886-9E58-AA89E8AF76AE}"/>
                </a:ext>
              </a:extLst>
            </p:cNvPr>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39" name="Arrow: Right 132" title="Year Arrow">
              <a:extLst>
                <a:ext uri="{FF2B5EF4-FFF2-40B4-BE49-F238E27FC236}">
                  <a16:creationId xmlns:a16="http://schemas.microsoft.com/office/drawing/2014/main" id="{A110A5D9-A956-42CB-B7D5-E146C9C54A57}"/>
                </a:ext>
              </a:extLst>
            </p:cNvPr>
            <p:cNvSpPr/>
            <p:nvPr/>
          </p:nvSpPr>
          <p:spPr>
            <a:xfrm>
              <a:off x="8481353" y="3325978"/>
              <a:ext cx="3133180" cy="355256"/>
            </a:xfrm>
            <a:prstGeom prst="rightArrow">
              <a:avLst>
                <a:gd name="adj1" fmla="val 100000"/>
                <a:gd name="adj2" fmla="val 50000"/>
              </a:avLst>
            </a:prstGeom>
            <a:gradFill flip="none" rotWithShape="1">
              <a:gsLst>
                <a:gs pos="0">
                  <a:schemeClr val="accent4">
                    <a:lumMod val="20000"/>
                    <a:lumOff val="80000"/>
                  </a:schemeClr>
                </a:gs>
                <a:gs pos="100000">
                  <a:schemeClr val="accent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40" name="Oval 39" title="Quarter Background Cirlce">
              <a:extLst>
                <a:ext uri="{FF2B5EF4-FFF2-40B4-BE49-F238E27FC236}">
                  <a16:creationId xmlns:a16="http://schemas.microsoft.com/office/drawing/2014/main" id="{46B7F3B1-E639-4E45-8C09-EEE9623F5744}"/>
                </a:ext>
              </a:extLst>
            </p:cNvPr>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title="Quarter Background Cirlce">
              <a:extLst>
                <a:ext uri="{FF2B5EF4-FFF2-40B4-BE49-F238E27FC236}">
                  <a16:creationId xmlns:a16="http://schemas.microsoft.com/office/drawing/2014/main" id="{22990B42-96AA-4CDA-BEF5-915FC5414678}"/>
                </a:ext>
              </a:extLst>
            </p:cNvPr>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title="Quarter Background Cirlce">
              <a:extLst>
                <a:ext uri="{FF2B5EF4-FFF2-40B4-BE49-F238E27FC236}">
                  <a16:creationId xmlns:a16="http://schemas.microsoft.com/office/drawing/2014/main" id="{0B111BE8-D235-4A79-B144-43953D0D52B3}"/>
                </a:ext>
              </a:extLst>
            </p:cNvPr>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title="Quarter Background Cirlce">
              <a:extLst>
                <a:ext uri="{FF2B5EF4-FFF2-40B4-BE49-F238E27FC236}">
                  <a16:creationId xmlns:a16="http://schemas.microsoft.com/office/drawing/2014/main" id="{04E8807B-9D7A-452A-B3FB-3E2BE3E94F86}"/>
                </a:ext>
              </a:extLst>
            </p:cNvPr>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title="Q lines">
              <a:extLst>
                <a:ext uri="{FF2B5EF4-FFF2-40B4-BE49-F238E27FC236}">
                  <a16:creationId xmlns:a16="http://schemas.microsoft.com/office/drawing/2014/main" id="{36A1E96A-0A5C-4A53-B4EC-B6FD837F5F75}"/>
                </a:ext>
              </a:extLst>
            </p:cNvPr>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5" name="Straight Connector 44" title="Q lines">
              <a:extLst>
                <a:ext uri="{FF2B5EF4-FFF2-40B4-BE49-F238E27FC236}">
                  <a16:creationId xmlns:a16="http://schemas.microsoft.com/office/drawing/2014/main" id="{D8CC268F-92F4-41DE-866F-F6BF296668DE}"/>
                </a:ext>
              </a:extLst>
            </p:cNvPr>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6" name="TextBox 45" title="Quarter Number">
              <a:extLst>
                <a:ext uri="{FF2B5EF4-FFF2-40B4-BE49-F238E27FC236}">
                  <a16:creationId xmlns:a16="http://schemas.microsoft.com/office/drawing/2014/main" id="{611F0B67-8314-4DF8-99E7-108753641C77}"/>
                </a:ext>
              </a:extLst>
            </p:cNvP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dirty="0" smtClean="0">
                  <a:solidFill>
                    <a:schemeClr val="tx1">
                      <a:lumMod val="65000"/>
                      <a:lumOff val="35000"/>
                    </a:schemeClr>
                  </a:solidFill>
                </a:rPr>
                <a:t>Sep.</a:t>
              </a:r>
              <a:endParaRPr lang="en-ZA" sz="1000" dirty="0">
                <a:solidFill>
                  <a:schemeClr val="bg1">
                    <a:lumMod val="75000"/>
                  </a:schemeClr>
                </a:solidFill>
              </a:endParaRPr>
            </a:p>
          </p:txBody>
        </p:sp>
        <p:sp>
          <p:nvSpPr>
            <p:cNvPr id="47" name="TextBox 46" title="Quarter Number">
              <a:extLst>
                <a:ext uri="{FF2B5EF4-FFF2-40B4-BE49-F238E27FC236}">
                  <a16:creationId xmlns:a16="http://schemas.microsoft.com/office/drawing/2014/main" id="{BAA83CD7-1992-4845-9916-79B3A6737423}"/>
                </a:ext>
              </a:extLst>
            </p:cNvP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dirty="0" smtClean="0">
                  <a:solidFill>
                    <a:schemeClr val="tx1">
                      <a:lumMod val="65000"/>
                      <a:lumOff val="35000"/>
                    </a:schemeClr>
                  </a:solidFill>
                </a:rPr>
                <a:t>Oct. </a:t>
              </a:r>
              <a:endParaRPr lang="en-ZA" sz="1000" dirty="0">
                <a:solidFill>
                  <a:schemeClr val="tx1">
                    <a:lumMod val="65000"/>
                    <a:lumOff val="35000"/>
                  </a:schemeClr>
                </a:solidFill>
              </a:endParaRPr>
            </a:p>
          </p:txBody>
        </p:sp>
        <p:sp>
          <p:nvSpPr>
            <p:cNvPr id="48" name="TextBox 47" title="Quarter Number">
              <a:extLst>
                <a:ext uri="{FF2B5EF4-FFF2-40B4-BE49-F238E27FC236}">
                  <a16:creationId xmlns:a16="http://schemas.microsoft.com/office/drawing/2014/main" id="{2F2B6738-A856-4DBF-B465-BC5964B0D7BC}"/>
                </a:ext>
              </a:extLst>
            </p:cNvP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dirty="0" smtClean="0">
                  <a:solidFill>
                    <a:schemeClr val="tx1">
                      <a:lumMod val="65000"/>
                      <a:lumOff val="35000"/>
                    </a:schemeClr>
                  </a:solidFill>
                </a:rPr>
                <a:t>Nov.</a:t>
              </a:r>
              <a:endParaRPr lang="en-ZA" sz="1000" dirty="0">
                <a:solidFill>
                  <a:schemeClr val="tx1">
                    <a:lumMod val="65000"/>
                    <a:lumOff val="35000"/>
                  </a:schemeClr>
                </a:solidFill>
              </a:endParaRPr>
            </a:p>
          </p:txBody>
        </p:sp>
        <p:sp>
          <p:nvSpPr>
            <p:cNvPr id="49" name="TextBox 48" title="Quarter Number">
              <a:extLst>
                <a:ext uri="{FF2B5EF4-FFF2-40B4-BE49-F238E27FC236}">
                  <a16:creationId xmlns:a16="http://schemas.microsoft.com/office/drawing/2014/main" id="{C941D233-C1E8-47A4-83C7-CEDB158017C3}"/>
                </a:ext>
              </a:extLst>
            </p:cNvP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dirty="0" smtClean="0">
                  <a:solidFill>
                    <a:schemeClr val="tx1">
                      <a:lumMod val="65000"/>
                      <a:lumOff val="35000"/>
                    </a:schemeClr>
                  </a:solidFill>
                </a:rPr>
                <a:t>Dec.</a:t>
              </a:r>
              <a:endParaRPr lang="en-ZA" sz="1000" dirty="0">
                <a:solidFill>
                  <a:schemeClr val="tx1">
                    <a:lumMod val="65000"/>
                    <a:lumOff val="35000"/>
                  </a:schemeClr>
                </a:solidFill>
              </a:endParaRPr>
            </a:p>
          </p:txBody>
        </p:sp>
      </p:grpSp>
      <p:grpSp>
        <p:nvGrpSpPr>
          <p:cNvPr id="50" name="Group 49" title="Year 3">
            <a:extLst>
              <a:ext uri="{FF2B5EF4-FFF2-40B4-BE49-F238E27FC236}">
                <a16:creationId xmlns:a16="http://schemas.microsoft.com/office/drawing/2014/main" id="{3F285DE4-D4F7-46DA-AB4A-CA9A01C3467F}"/>
              </a:ext>
            </a:extLst>
          </p:cNvPr>
          <p:cNvGrpSpPr/>
          <p:nvPr/>
        </p:nvGrpSpPr>
        <p:grpSpPr>
          <a:xfrm>
            <a:off x="5886628" y="3119046"/>
            <a:ext cx="2784204" cy="562188"/>
            <a:chOff x="5886628" y="3119046"/>
            <a:chExt cx="2784204" cy="562188"/>
          </a:xfrm>
        </p:grpSpPr>
        <p:cxnSp>
          <p:nvCxnSpPr>
            <p:cNvPr id="51" name="Straight Connector 50" title="Q lines">
              <a:extLst>
                <a:ext uri="{FF2B5EF4-FFF2-40B4-BE49-F238E27FC236}">
                  <a16:creationId xmlns:a16="http://schemas.microsoft.com/office/drawing/2014/main" id="{41B307BB-3402-4094-9F33-C7024257652B}"/>
                </a:ext>
              </a:extLst>
            </p:cNvPr>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2" name="Arrow: Right 184" title="Year Arrow">
              <a:extLst>
                <a:ext uri="{FF2B5EF4-FFF2-40B4-BE49-F238E27FC236}">
                  <a16:creationId xmlns:a16="http://schemas.microsoft.com/office/drawing/2014/main" id="{A7D364CD-A62A-4E74-A3A3-D45CADD6DED2}"/>
                </a:ext>
              </a:extLst>
            </p:cNvPr>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53" name="Oval 52" title="Quarter Background Cirlce">
              <a:extLst>
                <a:ext uri="{FF2B5EF4-FFF2-40B4-BE49-F238E27FC236}">
                  <a16:creationId xmlns:a16="http://schemas.microsoft.com/office/drawing/2014/main" id="{CD235FFC-6A0E-47AF-AC8F-20677EB444FC}"/>
                </a:ext>
              </a:extLst>
            </p:cNvPr>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title="Quarter Background Cirlce">
              <a:extLst>
                <a:ext uri="{FF2B5EF4-FFF2-40B4-BE49-F238E27FC236}">
                  <a16:creationId xmlns:a16="http://schemas.microsoft.com/office/drawing/2014/main" id="{D7F66751-5B2A-464C-A0AD-37B9D94CCC55}"/>
                </a:ext>
              </a:extLst>
            </p:cNvPr>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title="Quarter Background Cirlce">
              <a:extLst>
                <a:ext uri="{FF2B5EF4-FFF2-40B4-BE49-F238E27FC236}">
                  <a16:creationId xmlns:a16="http://schemas.microsoft.com/office/drawing/2014/main" id="{2BB6040F-EB4E-4310-BF98-25F47485E087}"/>
                </a:ext>
              </a:extLst>
            </p:cNvPr>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title="Quarter Background Cirlce">
              <a:extLst>
                <a:ext uri="{FF2B5EF4-FFF2-40B4-BE49-F238E27FC236}">
                  <a16:creationId xmlns:a16="http://schemas.microsoft.com/office/drawing/2014/main" id="{CBAEC703-69EC-45A2-BB54-7EAC7D4E5E9C}"/>
                </a:ext>
              </a:extLst>
            </p:cNvPr>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title="Q lines">
              <a:extLst>
                <a:ext uri="{FF2B5EF4-FFF2-40B4-BE49-F238E27FC236}">
                  <a16:creationId xmlns:a16="http://schemas.microsoft.com/office/drawing/2014/main" id="{521F9259-091E-4E50-AC57-3FA326D587DF}"/>
                </a:ext>
              </a:extLst>
            </p:cNvPr>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8" name="Straight Connector 57" title="Q lines">
              <a:extLst>
                <a:ext uri="{FF2B5EF4-FFF2-40B4-BE49-F238E27FC236}">
                  <a16:creationId xmlns:a16="http://schemas.microsoft.com/office/drawing/2014/main" id="{F54047B2-9C08-4A8C-A924-AA676C29FB41}"/>
                </a:ext>
              </a:extLst>
            </p:cNvPr>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9" name="Straight Connector 58" title="Q lines">
              <a:extLst>
                <a:ext uri="{FF2B5EF4-FFF2-40B4-BE49-F238E27FC236}">
                  <a16:creationId xmlns:a16="http://schemas.microsoft.com/office/drawing/2014/main" id="{1B503BE8-868F-4660-8AFA-BE353AB48B68}"/>
                </a:ext>
              </a:extLst>
            </p:cNvPr>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0" name="TextBox 59" title="Quarter Number">
              <a:extLst>
                <a:ext uri="{FF2B5EF4-FFF2-40B4-BE49-F238E27FC236}">
                  <a16:creationId xmlns:a16="http://schemas.microsoft.com/office/drawing/2014/main" id="{16EAD50A-0933-4C9C-95E6-08A076B32041}"/>
                </a:ext>
              </a:extLst>
            </p:cNvP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dirty="0" smtClean="0">
                  <a:solidFill>
                    <a:schemeClr val="tx1">
                      <a:lumMod val="65000"/>
                      <a:lumOff val="35000"/>
                    </a:schemeClr>
                  </a:solidFill>
                </a:rPr>
                <a:t>May</a:t>
              </a:r>
              <a:endParaRPr lang="en-ZA" sz="1000" dirty="0">
                <a:solidFill>
                  <a:schemeClr val="bg1">
                    <a:lumMod val="75000"/>
                  </a:schemeClr>
                </a:solidFill>
              </a:endParaRPr>
            </a:p>
          </p:txBody>
        </p:sp>
        <p:sp>
          <p:nvSpPr>
            <p:cNvPr id="61" name="TextBox 60" title="Quarter Number">
              <a:extLst>
                <a:ext uri="{FF2B5EF4-FFF2-40B4-BE49-F238E27FC236}">
                  <a16:creationId xmlns:a16="http://schemas.microsoft.com/office/drawing/2014/main" id="{1A5CBF37-8585-4DC5-9107-7C048ACE4F6B}"/>
                </a:ext>
              </a:extLst>
            </p:cNvP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dirty="0" smtClean="0">
                  <a:solidFill>
                    <a:schemeClr val="tx1">
                      <a:lumMod val="65000"/>
                      <a:lumOff val="35000"/>
                    </a:schemeClr>
                  </a:solidFill>
                </a:rPr>
                <a:t>Jun.</a:t>
              </a:r>
              <a:endParaRPr lang="en-ZA" sz="1000" dirty="0">
                <a:solidFill>
                  <a:schemeClr val="tx1">
                    <a:lumMod val="65000"/>
                    <a:lumOff val="35000"/>
                  </a:schemeClr>
                </a:solidFill>
              </a:endParaRPr>
            </a:p>
          </p:txBody>
        </p:sp>
        <p:sp>
          <p:nvSpPr>
            <p:cNvPr id="62" name="TextBox 61" title="Quarter Number">
              <a:extLst>
                <a:ext uri="{FF2B5EF4-FFF2-40B4-BE49-F238E27FC236}">
                  <a16:creationId xmlns:a16="http://schemas.microsoft.com/office/drawing/2014/main" id="{1B2A0732-77CE-4CCD-9584-C8A3BD068222}"/>
                </a:ext>
              </a:extLst>
            </p:cNvP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dirty="0" smtClean="0">
                  <a:solidFill>
                    <a:schemeClr val="tx1">
                      <a:lumMod val="65000"/>
                      <a:lumOff val="35000"/>
                    </a:schemeClr>
                  </a:solidFill>
                </a:rPr>
                <a:t>Jul.</a:t>
              </a:r>
              <a:endParaRPr lang="en-ZA" sz="1000" dirty="0">
                <a:solidFill>
                  <a:schemeClr val="tx1">
                    <a:lumMod val="65000"/>
                    <a:lumOff val="35000"/>
                  </a:schemeClr>
                </a:solidFill>
              </a:endParaRPr>
            </a:p>
          </p:txBody>
        </p:sp>
        <p:sp>
          <p:nvSpPr>
            <p:cNvPr id="63" name="TextBox 62" title="Quarter Number">
              <a:extLst>
                <a:ext uri="{FF2B5EF4-FFF2-40B4-BE49-F238E27FC236}">
                  <a16:creationId xmlns:a16="http://schemas.microsoft.com/office/drawing/2014/main" id="{D56C61BF-4889-44FB-9251-6B314A0F79CE}"/>
                </a:ext>
              </a:extLst>
            </p:cNvP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dirty="0" smtClean="0">
                  <a:solidFill>
                    <a:schemeClr val="tx1">
                      <a:lumMod val="65000"/>
                      <a:lumOff val="35000"/>
                    </a:schemeClr>
                  </a:solidFill>
                </a:rPr>
                <a:t>Aug.</a:t>
              </a:r>
              <a:endParaRPr lang="en-ZA" sz="1000" dirty="0">
                <a:solidFill>
                  <a:schemeClr val="tx1">
                    <a:lumMod val="65000"/>
                    <a:lumOff val="35000"/>
                  </a:schemeClr>
                </a:solidFill>
              </a:endParaRPr>
            </a:p>
          </p:txBody>
        </p:sp>
      </p:grpSp>
      <p:grpSp>
        <p:nvGrpSpPr>
          <p:cNvPr id="64" name="Group 63" title="Year 2">
            <a:extLst>
              <a:ext uri="{FF2B5EF4-FFF2-40B4-BE49-F238E27FC236}">
                <a16:creationId xmlns:a16="http://schemas.microsoft.com/office/drawing/2014/main" id="{08CFCDD2-2F04-4844-95B5-E9B4F725068A}"/>
              </a:ext>
            </a:extLst>
          </p:cNvPr>
          <p:cNvGrpSpPr/>
          <p:nvPr/>
        </p:nvGrpSpPr>
        <p:grpSpPr>
          <a:xfrm>
            <a:off x="3309141" y="3119046"/>
            <a:ext cx="2759196" cy="561751"/>
            <a:chOff x="3309141" y="3119046"/>
            <a:chExt cx="2759196" cy="561751"/>
          </a:xfrm>
        </p:grpSpPr>
        <p:sp>
          <p:nvSpPr>
            <p:cNvPr id="65" name="Arrow: Right 130" title="Year Arrow">
              <a:extLst>
                <a:ext uri="{FF2B5EF4-FFF2-40B4-BE49-F238E27FC236}">
                  <a16:creationId xmlns:a16="http://schemas.microsoft.com/office/drawing/2014/main" id="{263DB357-E526-408B-9B3F-F017605849ED}"/>
                </a:ext>
              </a:extLst>
            </p:cNvPr>
            <p:cNvSpPr/>
            <p:nvPr/>
          </p:nvSpPr>
          <p:spPr>
            <a:xfrm>
              <a:off x="3309141" y="3325541"/>
              <a:ext cx="2759196" cy="355256"/>
            </a:xfrm>
            <a:prstGeom prst="rightArrow">
              <a:avLst>
                <a:gd name="adj1" fmla="val 100000"/>
                <a:gd name="adj2" fmla="val 50000"/>
              </a:avLst>
            </a:prstGeom>
            <a:gradFill flip="none" rotWithShape="1">
              <a:gsLst>
                <a:gs pos="0">
                  <a:schemeClr val="accent1">
                    <a:lumMod val="20000"/>
                    <a:lumOff val="80000"/>
                  </a:schemeClr>
                </a:gs>
                <a:gs pos="100000">
                  <a:schemeClr val="accent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66" name="Oval 65" title="Quarter Background Cirlce">
              <a:extLst>
                <a:ext uri="{FF2B5EF4-FFF2-40B4-BE49-F238E27FC236}">
                  <a16:creationId xmlns:a16="http://schemas.microsoft.com/office/drawing/2014/main" id="{DDADAC53-FEC9-400E-B7FC-72F25EF0FE21}"/>
                </a:ext>
              </a:extLst>
            </p:cNvPr>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title="Quarter Background Cirlce">
              <a:extLst>
                <a:ext uri="{FF2B5EF4-FFF2-40B4-BE49-F238E27FC236}">
                  <a16:creationId xmlns:a16="http://schemas.microsoft.com/office/drawing/2014/main" id="{EC0BAC80-DECA-4286-9763-E1B32B824792}"/>
                </a:ext>
              </a:extLst>
            </p:cNvPr>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title="Quarter Background Cirlce">
              <a:extLst>
                <a:ext uri="{FF2B5EF4-FFF2-40B4-BE49-F238E27FC236}">
                  <a16:creationId xmlns:a16="http://schemas.microsoft.com/office/drawing/2014/main" id="{83C4B4F8-27D7-41DD-896D-A1B91FF462FD}"/>
                </a:ext>
              </a:extLst>
            </p:cNvPr>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title="Quarter Background Cirlce">
              <a:extLst>
                <a:ext uri="{FF2B5EF4-FFF2-40B4-BE49-F238E27FC236}">
                  <a16:creationId xmlns:a16="http://schemas.microsoft.com/office/drawing/2014/main" id="{AE29C92D-0A5A-405A-B0B6-9115A90C3CB7}"/>
                </a:ext>
              </a:extLst>
            </p:cNvPr>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title="Q lines">
              <a:extLst>
                <a:ext uri="{FF2B5EF4-FFF2-40B4-BE49-F238E27FC236}">
                  <a16:creationId xmlns:a16="http://schemas.microsoft.com/office/drawing/2014/main" id="{AF8B8BAA-B7B7-419D-B159-3760CB7AE576}"/>
                </a:ext>
              </a:extLst>
            </p:cNvPr>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1" name="Straight Connector 70" title="Q lines">
              <a:extLst>
                <a:ext uri="{FF2B5EF4-FFF2-40B4-BE49-F238E27FC236}">
                  <a16:creationId xmlns:a16="http://schemas.microsoft.com/office/drawing/2014/main" id="{8CEE23F6-603B-4DB5-A968-8F086AA2AF53}"/>
                </a:ext>
              </a:extLst>
            </p:cNvPr>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2" name="Straight Connector 71" title="Q lines">
              <a:extLst>
                <a:ext uri="{FF2B5EF4-FFF2-40B4-BE49-F238E27FC236}">
                  <a16:creationId xmlns:a16="http://schemas.microsoft.com/office/drawing/2014/main" id="{B0EC7A32-A13D-40FD-8FCB-9A2616556D19}"/>
                </a:ext>
              </a:extLst>
            </p:cNvPr>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3" name="Straight Connector 72" title="Q lines">
              <a:extLst>
                <a:ext uri="{FF2B5EF4-FFF2-40B4-BE49-F238E27FC236}">
                  <a16:creationId xmlns:a16="http://schemas.microsoft.com/office/drawing/2014/main" id="{662638A0-3098-431F-BE5E-612EF4623E02}"/>
                </a:ext>
              </a:extLst>
            </p:cNvPr>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4" name="TextBox 73" title="Quarter Number">
              <a:extLst>
                <a:ext uri="{FF2B5EF4-FFF2-40B4-BE49-F238E27FC236}">
                  <a16:creationId xmlns:a16="http://schemas.microsoft.com/office/drawing/2014/main" id="{316E8E00-CDAC-4884-B354-EEC46B99951A}"/>
                </a:ext>
              </a:extLst>
            </p:cNvP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dirty="0" smtClean="0">
                  <a:solidFill>
                    <a:schemeClr val="tx1">
                      <a:lumMod val="65000"/>
                      <a:lumOff val="35000"/>
                    </a:schemeClr>
                  </a:solidFill>
                </a:rPr>
                <a:t>Jan.</a:t>
              </a:r>
              <a:endParaRPr lang="en-ZA" sz="1000" dirty="0">
                <a:solidFill>
                  <a:schemeClr val="bg1">
                    <a:lumMod val="75000"/>
                  </a:schemeClr>
                </a:solidFill>
              </a:endParaRPr>
            </a:p>
          </p:txBody>
        </p:sp>
        <p:sp>
          <p:nvSpPr>
            <p:cNvPr id="75" name="TextBox 74" title="Quarter Number">
              <a:extLst>
                <a:ext uri="{FF2B5EF4-FFF2-40B4-BE49-F238E27FC236}">
                  <a16:creationId xmlns:a16="http://schemas.microsoft.com/office/drawing/2014/main" id="{99123C15-08DD-4459-98C8-FB1D88A48434}"/>
                </a:ext>
              </a:extLst>
            </p:cNvP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dirty="0" smtClean="0">
                  <a:solidFill>
                    <a:schemeClr val="tx1">
                      <a:lumMod val="65000"/>
                      <a:lumOff val="35000"/>
                    </a:schemeClr>
                  </a:solidFill>
                </a:rPr>
                <a:t>Feb.</a:t>
              </a:r>
              <a:endParaRPr lang="en-ZA" sz="1000" dirty="0">
                <a:solidFill>
                  <a:schemeClr val="tx1">
                    <a:lumMod val="65000"/>
                    <a:lumOff val="35000"/>
                  </a:schemeClr>
                </a:solidFill>
              </a:endParaRPr>
            </a:p>
          </p:txBody>
        </p:sp>
        <p:sp>
          <p:nvSpPr>
            <p:cNvPr id="76" name="TextBox 75" title="Quarter Number">
              <a:extLst>
                <a:ext uri="{FF2B5EF4-FFF2-40B4-BE49-F238E27FC236}">
                  <a16:creationId xmlns:a16="http://schemas.microsoft.com/office/drawing/2014/main" id="{702C22D6-E9B8-49C2-813B-3220EF5976F5}"/>
                </a:ext>
              </a:extLst>
            </p:cNvP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dirty="0" smtClean="0">
                  <a:solidFill>
                    <a:schemeClr val="tx1">
                      <a:lumMod val="65000"/>
                      <a:lumOff val="35000"/>
                    </a:schemeClr>
                  </a:solidFill>
                </a:rPr>
                <a:t>Mar.</a:t>
              </a:r>
              <a:endParaRPr lang="en-ZA" sz="1000" dirty="0">
                <a:solidFill>
                  <a:schemeClr val="tx1">
                    <a:lumMod val="65000"/>
                    <a:lumOff val="35000"/>
                  </a:schemeClr>
                </a:solidFill>
              </a:endParaRPr>
            </a:p>
          </p:txBody>
        </p:sp>
        <p:sp>
          <p:nvSpPr>
            <p:cNvPr id="77" name="TextBox 76" title="Quarter Number">
              <a:extLst>
                <a:ext uri="{FF2B5EF4-FFF2-40B4-BE49-F238E27FC236}">
                  <a16:creationId xmlns:a16="http://schemas.microsoft.com/office/drawing/2014/main" id="{71DFD606-8479-465C-B5A5-ACC2FD6A05AD}"/>
                </a:ext>
              </a:extLst>
            </p:cNvP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dirty="0" smtClean="0">
                  <a:solidFill>
                    <a:schemeClr val="tx1">
                      <a:lumMod val="65000"/>
                      <a:lumOff val="35000"/>
                    </a:schemeClr>
                  </a:solidFill>
                </a:rPr>
                <a:t>Apr.</a:t>
              </a:r>
              <a:endParaRPr lang="en-ZA" sz="1000" dirty="0">
                <a:solidFill>
                  <a:schemeClr val="tx1">
                    <a:lumMod val="65000"/>
                    <a:lumOff val="35000"/>
                  </a:schemeClr>
                </a:solidFill>
              </a:endParaRPr>
            </a:p>
          </p:txBody>
        </p:sp>
      </p:grpSp>
      <p:grpSp>
        <p:nvGrpSpPr>
          <p:cNvPr id="78" name="Group 77" title="Year 1">
            <a:extLst>
              <a:ext uri="{FF2B5EF4-FFF2-40B4-BE49-F238E27FC236}">
                <a16:creationId xmlns:a16="http://schemas.microsoft.com/office/drawing/2014/main" id="{3FE7C816-8C1F-4196-BD8D-ED7BD2BF863D}"/>
              </a:ext>
            </a:extLst>
          </p:cNvPr>
          <p:cNvGrpSpPr/>
          <p:nvPr/>
        </p:nvGrpSpPr>
        <p:grpSpPr>
          <a:xfrm>
            <a:off x="791681" y="3119046"/>
            <a:ext cx="2695434" cy="561751"/>
            <a:chOff x="791681" y="3119046"/>
            <a:chExt cx="2695434" cy="561751"/>
          </a:xfrm>
        </p:grpSpPr>
        <p:cxnSp>
          <p:nvCxnSpPr>
            <p:cNvPr id="79" name="Straight Connector 78" title="Q lines">
              <a:extLst>
                <a:ext uri="{FF2B5EF4-FFF2-40B4-BE49-F238E27FC236}">
                  <a16:creationId xmlns:a16="http://schemas.microsoft.com/office/drawing/2014/main" id="{75F70EA1-B891-4307-896D-A45153BF8E82}"/>
                </a:ext>
              </a:extLst>
            </p:cNvPr>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80" name="Arrow: Right 129" title="Year Arrow">
              <a:extLst>
                <a:ext uri="{FF2B5EF4-FFF2-40B4-BE49-F238E27FC236}">
                  <a16:creationId xmlns:a16="http://schemas.microsoft.com/office/drawing/2014/main" id="{87B1024A-9540-4EF2-9517-87E3BE7BCE76}"/>
                </a:ext>
              </a:extLst>
            </p:cNvPr>
            <p:cNvSpPr/>
            <p:nvPr/>
          </p:nvSpPr>
          <p:spPr>
            <a:xfrm>
              <a:off x="791681" y="3325541"/>
              <a:ext cx="2695434" cy="355256"/>
            </a:xfrm>
            <a:prstGeom prst="rightArrow">
              <a:avLst>
                <a:gd name="adj1" fmla="val 100000"/>
                <a:gd name="adj2" fmla="val 50000"/>
              </a:avLst>
            </a:prstGeom>
            <a:gradFill flip="none" rotWithShape="1">
              <a:gsLst>
                <a:gs pos="0">
                  <a:schemeClr val="accent2">
                    <a:lumMod val="40000"/>
                    <a:lumOff val="60000"/>
                  </a:schemeClr>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81" name="Oval 80" title="Quarter Background Cirlce">
              <a:extLst>
                <a:ext uri="{FF2B5EF4-FFF2-40B4-BE49-F238E27FC236}">
                  <a16:creationId xmlns:a16="http://schemas.microsoft.com/office/drawing/2014/main" id="{74AE39C1-CE7F-4294-BA9F-DE5050CFDD2F}"/>
                </a:ext>
              </a:extLst>
            </p:cNvPr>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title="Quarter Background Cirlce">
              <a:extLst>
                <a:ext uri="{FF2B5EF4-FFF2-40B4-BE49-F238E27FC236}">
                  <a16:creationId xmlns:a16="http://schemas.microsoft.com/office/drawing/2014/main" id="{4EC46266-F9A2-46D0-9AAB-09889D0F8267}"/>
                </a:ext>
              </a:extLst>
            </p:cNvPr>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title="Quarter Background Cirlce">
              <a:extLst>
                <a:ext uri="{FF2B5EF4-FFF2-40B4-BE49-F238E27FC236}">
                  <a16:creationId xmlns:a16="http://schemas.microsoft.com/office/drawing/2014/main" id="{90488C51-8860-4A29-A9FF-840EEF3025C6}"/>
                </a:ext>
              </a:extLst>
            </p:cNvPr>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title="Quarter Background Cirlce">
              <a:extLst>
                <a:ext uri="{FF2B5EF4-FFF2-40B4-BE49-F238E27FC236}">
                  <a16:creationId xmlns:a16="http://schemas.microsoft.com/office/drawing/2014/main" id="{2816A943-3130-484E-97D1-6C7917F3DD30}"/>
                </a:ext>
              </a:extLst>
            </p:cNvPr>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title="Q lines">
              <a:extLst>
                <a:ext uri="{FF2B5EF4-FFF2-40B4-BE49-F238E27FC236}">
                  <a16:creationId xmlns:a16="http://schemas.microsoft.com/office/drawing/2014/main" id="{6190EE01-B30F-4CAC-8C6A-FD17EDED6E01}"/>
                </a:ext>
              </a:extLst>
            </p:cNvPr>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6" name="Straight Connector 85" title="Q lines">
              <a:extLst>
                <a:ext uri="{FF2B5EF4-FFF2-40B4-BE49-F238E27FC236}">
                  <a16:creationId xmlns:a16="http://schemas.microsoft.com/office/drawing/2014/main" id="{095D6F0B-DF34-40DB-AB6A-1DF127E26984}"/>
                </a:ext>
              </a:extLst>
            </p:cNvPr>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7" name="Straight Connector 86" title="Q lines">
              <a:extLst>
                <a:ext uri="{FF2B5EF4-FFF2-40B4-BE49-F238E27FC236}">
                  <a16:creationId xmlns:a16="http://schemas.microsoft.com/office/drawing/2014/main" id="{4B8B0E64-F638-410E-B55B-23FF670F97FA}"/>
                </a:ext>
              </a:extLst>
            </p:cNvPr>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88" name="TextBox 87" title="Quarter Number">
              <a:extLst>
                <a:ext uri="{FF2B5EF4-FFF2-40B4-BE49-F238E27FC236}">
                  <a16:creationId xmlns:a16="http://schemas.microsoft.com/office/drawing/2014/main" id="{4E8CE979-A9B5-418A-BC22-CF6E42776816}"/>
                </a:ext>
              </a:extLst>
            </p:cNvP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89" name="TextBox 88" title="Quarter Number">
              <a:extLst>
                <a:ext uri="{FF2B5EF4-FFF2-40B4-BE49-F238E27FC236}">
                  <a16:creationId xmlns:a16="http://schemas.microsoft.com/office/drawing/2014/main" id="{6DF41A29-164B-42EC-9F68-19D2E3AEC527}"/>
                </a:ext>
              </a:extLst>
            </p:cNvP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90" name="TextBox 89" title="Quarter Number">
              <a:extLst>
                <a:ext uri="{FF2B5EF4-FFF2-40B4-BE49-F238E27FC236}">
                  <a16:creationId xmlns:a16="http://schemas.microsoft.com/office/drawing/2014/main" id="{7162BA43-FD37-4686-8437-28F117A90A25}"/>
                </a:ext>
              </a:extLst>
            </p:cNvP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91" name="TextBox 90" title="Quarter Number">
              <a:extLst>
                <a:ext uri="{FF2B5EF4-FFF2-40B4-BE49-F238E27FC236}">
                  <a16:creationId xmlns:a16="http://schemas.microsoft.com/office/drawing/2014/main" id="{2717FE78-5079-4505-AEB2-D90CAE956F0A}"/>
                </a:ext>
              </a:extLst>
            </p:cNvP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sp>
        <p:nvSpPr>
          <p:cNvPr id="92" name="Oval 91" title="Milestone Number">
            <a:extLst>
              <a:ext uri="{FF2B5EF4-FFF2-40B4-BE49-F238E27FC236}">
                <a16:creationId xmlns:a16="http://schemas.microsoft.com/office/drawing/2014/main" id="{F22CCCBA-CDC5-467B-9BDA-06FB3DB21606}"/>
              </a:ext>
            </a:extLst>
          </p:cNvPr>
          <p:cNvSpPr/>
          <p:nvPr/>
        </p:nvSpPr>
        <p:spPr>
          <a:xfrm>
            <a:off x="3190584" y="1793730"/>
            <a:ext cx="407673" cy="407673"/>
          </a:xfrm>
          <a:prstGeom prst="ellipse">
            <a:avLst/>
          </a:prstGeom>
          <a:solidFill>
            <a:schemeClr val="accent1">
              <a:lumMod val="7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smtClean="0">
                <a:solidFill>
                  <a:schemeClr val="bg1"/>
                </a:solidFill>
              </a:rPr>
              <a:t>02</a:t>
            </a:r>
            <a:endParaRPr lang="en-ZA" sz="1000" dirty="0">
              <a:solidFill>
                <a:schemeClr val="bg1"/>
              </a:solidFill>
            </a:endParaRPr>
          </a:p>
        </p:txBody>
      </p:sp>
      <p:pic>
        <p:nvPicPr>
          <p:cNvPr id="93" name="Graphic 181" title="callout">
            <a:extLst>
              <a:ext uri="{FF2B5EF4-FFF2-40B4-BE49-F238E27FC236}">
                <a16:creationId xmlns:a16="http://schemas.microsoft.com/office/drawing/2014/main" id="{EFA58CA7-C45D-4017-A87E-4B3FAE0CF1CD}"/>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rot="16200000">
            <a:off x="11324020" y="3922029"/>
            <a:ext cx="581025" cy="295275"/>
          </a:xfrm>
          <a:prstGeom prst="rect">
            <a:avLst/>
          </a:prstGeom>
        </p:spPr>
      </p:pic>
      <p:sp>
        <p:nvSpPr>
          <p:cNvPr id="94" name="Oval 93" title="Milestone Number">
            <a:extLst>
              <a:ext uri="{FF2B5EF4-FFF2-40B4-BE49-F238E27FC236}">
                <a16:creationId xmlns:a16="http://schemas.microsoft.com/office/drawing/2014/main" id="{FE69CE1A-2C45-45CB-A60D-9AF7425960BE}"/>
              </a:ext>
            </a:extLst>
          </p:cNvPr>
          <p:cNvSpPr/>
          <p:nvPr/>
        </p:nvSpPr>
        <p:spPr>
          <a:xfrm>
            <a:off x="11531290" y="4432194"/>
            <a:ext cx="407673" cy="407673"/>
          </a:xfrm>
          <a:prstGeom prst="ellipse">
            <a:avLst/>
          </a:prstGeom>
          <a:solidFill>
            <a:schemeClr val="accent4">
              <a:lumMod val="7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smtClean="0">
                <a:solidFill>
                  <a:schemeClr val="bg1"/>
                </a:solidFill>
              </a:rPr>
              <a:t>07</a:t>
            </a:r>
            <a:endParaRPr lang="en-ZA" sz="1000" dirty="0">
              <a:solidFill>
                <a:schemeClr val="bg1"/>
              </a:solidFill>
            </a:endParaRPr>
          </a:p>
        </p:txBody>
      </p:sp>
      <p:grpSp>
        <p:nvGrpSpPr>
          <p:cNvPr id="95" name="Group 94" title="Milestone Text">
            <a:extLst>
              <a:ext uri="{FF2B5EF4-FFF2-40B4-BE49-F238E27FC236}">
                <a16:creationId xmlns:a16="http://schemas.microsoft.com/office/drawing/2014/main" id="{46767E01-F09C-4ADE-A46A-908AFB5FFB0E}"/>
              </a:ext>
            </a:extLst>
          </p:cNvPr>
          <p:cNvGrpSpPr/>
          <p:nvPr/>
        </p:nvGrpSpPr>
        <p:grpSpPr>
          <a:xfrm>
            <a:off x="10883899" y="4940038"/>
            <a:ext cx="1294782" cy="908163"/>
            <a:chOff x="2110555" y="2162177"/>
            <a:chExt cx="1294782" cy="627390"/>
          </a:xfrm>
        </p:grpSpPr>
        <p:sp>
          <p:nvSpPr>
            <p:cNvPr id="96" name="TextBox 95">
              <a:extLst>
                <a:ext uri="{FF2B5EF4-FFF2-40B4-BE49-F238E27FC236}">
                  <a16:creationId xmlns:a16="http://schemas.microsoft.com/office/drawing/2014/main" id="{DC986DC1-84E8-47FB-8950-1039ECBFBBEF}"/>
                </a:ext>
              </a:extLst>
            </p:cNvPr>
            <p:cNvSpPr txBox="1"/>
            <p:nvPr/>
          </p:nvSpPr>
          <p:spPr>
            <a:xfrm>
              <a:off x="2110555" y="2162177"/>
              <a:ext cx="1294782" cy="338554"/>
            </a:xfrm>
            <a:prstGeom prst="rect">
              <a:avLst/>
            </a:prstGeom>
            <a:noFill/>
          </p:spPr>
          <p:txBody>
            <a:bodyPr wrap="square" lIns="0" tIns="0" rIns="0" bIns="0" rtlCol="0">
              <a:spAutoFit/>
            </a:bodyPr>
            <a:lstStyle/>
            <a:p>
              <a:pPr algn="ctr"/>
              <a:r>
                <a:rPr lang="en-ZA" sz="1100" b="1" dirty="0" smtClean="0">
                  <a:solidFill>
                    <a:schemeClr val="tx1">
                      <a:lumMod val="75000"/>
                      <a:lumOff val="25000"/>
                    </a:schemeClr>
                  </a:solidFill>
                </a:rPr>
                <a:t>Don’t Call Me Crazy Exhibition</a:t>
              </a:r>
              <a:endParaRPr lang="en-ZA" b="1" dirty="0">
                <a:solidFill>
                  <a:schemeClr val="tx1">
                    <a:lumMod val="75000"/>
                    <a:lumOff val="25000"/>
                  </a:schemeClr>
                </a:solidFill>
              </a:endParaRPr>
            </a:p>
          </p:txBody>
        </p:sp>
        <p:sp>
          <p:nvSpPr>
            <p:cNvPr id="97" name="TextBox 96">
              <a:extLst>
                <a:ext uri="{FF2B5EF4-FFF2-40B4-BE49-F238E27FC236}">
                  <a16:creationId xmlns:a16="http://schemas.microsoft.com/office/drawing/2014/main" id="{49E0D585-175D-486D-BE73-5C936EF5693D}"/>
                </a:ext>
              </a:extLst>
            </p:cNvPr>
            <p:cNvSpPr txBox="1"/>
            <p:nvPr/>
          </p:nvSpPr>
          <p:spPr>
            <a:xfrm>
              <a:off x="2110555" y="2470633"/>
              <a:ext cx="1294782" cy="318934"/>
            </a:xfrm>
            <a:prstGeom prst="rect">
              <a:avLst/>
            </a:prstGeom>
            <a:noFill/>
          </p:spPr>
          <p:txBody>
            <a:bodyPr wrap="square" lIns="0" tIns="0" rIns="0" bIns="0" rtlCol="0">
              <a:spAutoFit/>
            </a:bodyPr>
            <a:lstStyle/>
            <a:p>
              <a:pPr algn="ctr"/>
              <a:r>
                <a:rPr lang="en-ZA" sz="1000" dirty="0" smtClean="0">
                  <a:solidFill>
                    <a:schemeClr val="tx1">
                      <a:lumMod val="75000"/>
                      <a:lumOff val="25000"/>
                    </a:schemeClr>
                  </a:solidFill>
                </a:rPr>
                <a:t>Opening for the Spring 2019 exhibition set for Jan. 31</a:t>
              </a:r>
              <a:r>
                <a:rPr lang="en-ZA" sz="1000" baseline="30000" dirty="0" smtClean="0">
                  <a:solidFill>
                    <a:schemeClr val="tx1">
                      <a:lumMod val="75000"/>
                      <a:lumOff val="25000"/>
                    </a:schemeClr>
                  </a:solidFill>
                </a:rPr>
                <a:t>st</a:t>
              </a:r>
              <a:r>
                <a:rPr lang="en-ZA" sz="1000" dirty="0" smtClean="0">
                  <a:solidFill>
                    <a:schemeClr val="tx1">
                      <a:lumMod val="75000"/>
                      <a:lumOff val="25000"/>
                    </a:schemeClr>
                  </a:solidFill>
                </a:rPr>
                <a:t> 2019.</a:t>
              </a:r>
              <a:endParaRPr lang="en-ZA" sz="1000" dirty="0">
                <a:solidFill>
                  <a:schemeClr val="tx1">
                    <a:lumMod val="75000"/>
                    <a:lumOff val="25000"/>
                  </a:schemeClr>
                </a:solidFill>
              </a:endParaRPr>
            </a:p>
          </p:txBody>
        </p:sp>
      </p:grpSp>
    </p:spTree>
    <p:extLst>
      <p:ext uri="{BB962C8B-B14F-4D97-AF65-F5344CB8AC3E}">
        <p14:creationId xmlns:p14="http://schemas.microsoft.com/office/powerpoint/2010/main" val="2951133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7415213" y="0"/>
            <a:ext cx="3843337" cy="4185761"/>
          </a:xfrm>
          <a:prstGeom prst="rect">
            <a:avLst/>
          </a:prstGeom>
          <a:noFill/>
        </p:spPr>
        <p:txBody>
          <a:bodyPr wrap="square" rtlCol="0">
            <a:spAutoFit/>
          </a:bodyPr>
          <a:lstStyle/>
          <a:p>
            <a:pPr algn="ctr"/>
            <a:endParaRPr lang="en-US" sz="2400" b="1" dirty="0" smtClean="0"/>
          </a:p>
          <a:p>
            <a:pPr algn="ctr"/>
            <a:r>
              <a:rPr lang="en-US" sz="2400" b="1" dirty="0" smtClean="0"/>
              <a:t>Areas to improve:</a:t>
            </a:r>
          </a:p>
          <a:p>
            <a:endParaRPr lang="en-US" dirty="0"/>
          </a:p>
          <a:p>
            <a:pPr marL="285750" indent="-285750">
              <a:buFont typeface="Arial" panose="020B0604020202020204" pitchFamily="34" charset="0"/>
              <a:buChar char="•"/>
            </a:pPr>
            <a:r>
              <a:rPr lang="en-US" sz="2400" dirty="0" smtClean="0"/>
              <a:t>Drop off procedures</a:t>
            </a:r>
            <a:endParaRPr lang="en-US" sz="1400" dirty="0"/>
          </a:p>
          <a:p>
            <a:pPr marL="285750" indent="-285750">
              <a:buFont typeface="Arial" panose="020B0604020202020204" pitchFamily="34" charset="0"/>
              <a:buChar char="•"/>
            </a:pPr>
            <a:r>
              <a:rPr lang="en-US" sz="2400" dirty="0" smtClean="0"/>
              <a:t>Addition of virtual tour to website</a:t>
            </a:r>
            <a:endParaRPr lang="en-US" sz="1400" dirty="0"/>
          </a:p>
          <a:p>
            <a:pPr marL="285750" indent="-285750">
              <a:buFont typeface="Arial" panose="020B0604020202020204" pitchFamily="34" charset="0"/>
              <a:buChar char="•"/>
            </a:pPr>
            <a:r>
              <a:rPr lang="en-US" sz="2400" dirty="0" smtClean="0"/>
              <a:t>Exhibition map/program</a:t>
            </a:r>
          </a:p>
          <a:p>
            <a:pPr marL="285750" indent="-285750">
              <a:buFont typeface="Arial" panose="020B0604020202020204" pitchFamily="34" charset="0"/>
              <a:buChar char="•"/>
            </a:pPr>
            <a:r>
              <a:rPr lang="en-US" sz="2400" dirty="0" smtClean="0"/>
              <a:t>Plan for photographers to document the event</a:t>
            </a:r>
          </a:p>
          <a:p>
            <a:pPr marL="285750" indent="-285750">
              <a:buFont typeface="Arial" panose="020B0604020202020204" pitchFamily="34" charset="0"/>
              <a:buChar char="•"/>
            </a:pPr>
            <a:endParaRPr lang="en-US" sz="1400" dirty="0"/>
          </a:p>
          <a:p>
            <a:endParaRPr lang="en-US" sz="2400"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280317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764771" y="1255222"/>
            <a:ext cx="3125585" cy="923330"/>
          </a:xfrm>
          <a:prstGeom prst="rect">
            <a:avLst/>
          </a:prstGeom>
          <a:noFill/>
        </p:spPr>
        <p:txBody>
          <a:bodyPr wrap="square" rtlCol="0">
            <a:spAutoFit/>
          </a:bodyPr>
          <a:lstStyle/>
          <a:p>
            <a:pPr algn="ctr"/>
            <a:endParaRPr lang="en-US" dirty="0" smtClean="0">
              <a:latin typeface="Helvetica" panose="020B0604020202020204" pitchFamily="34" charset="0"/>
              <a:cs typeface="Helvetica" panose="020B0604020202020204" pitchFamily="34" charset="0"/>
            </a:endParaRPr>
          </a:p>
          <a:p>
            <a:pPr algn="ctr"/>
            <a:r>
              <a:rPr lang="en-US" dirty="0" smtClean="0">
                <a:latin typeface="Helvetica" panose="020B0604020202020204" pitchFamily="34" charset="0"/>
                <a:cs typeface="Helvetica" panose="020B0604020202020204" pitchFamily="34" charset="0"/>
              </a:rPr>
              <a:t>Don't </a:t>
            </a:r>
            <a:r>
              <a:rPr lang="en-US" dirty="0">
                <a:latin typeface="Helvetica" panose="020B0604020202020204" pitchFamily="34" charset="0"/>
                <a:cs typeface="Helvetica" panose="020B0604020202020204" pitchFamily="34" charset="0"/>
              </a:rPr>
              <a:t>Call Me Crazy: Marketing an </a:t>
            </a:r>
            <a:r>
              <a:rPr lang="en-US" dirty="0" smtClean="0">
                <a:latin typeface="Helvetica" panose="020B0604020202020204" pitchFamily="34" charset="0"/>
                <a:cs typeface="Helvetica" panose="020B0604020202020204" pitchFamily="34" charset="0"/>
              </a:rPr>
              <a:t>Initiative</a:t>
            </a:r>
            <a:endParaRPr lang="en-US" dirty="0">
              <a:latin typeface="Helvetica" panose="020B0604020202020204" pitchFamily="34" charset="0"/>
              <a:cs typeface="Helvetica" panose="020B0604020202020204" pitchFamily="34" charset="0"/>
            </a:endParaRPr>
          </a:p>
        </p:txBody>
      </p:sp>
      <p:sp>
        <p:nvSpPr>
          <p:cNvPr id="4" name="TextBox 3"/>
          <p:cNvSpPr txBox="1"/>
          <p:nvPr/>
        </p:nvSpPr>
        <p:spPr>
          <a:xfrm>
            <a:off x="486383" y="2879387"/>
            <a:ext cx="3579779" cy="1200329"/>
          </a:xfrm>
          <a:prstGeom prst="rect">
            <a:avLst/>
          </a:prstGeom>
          <a:noFill/>
        </p:spPr>
        <p:txBody>
          <a:bodyPr wrap="square" rtlCol="0">
            <a:spAutoFit/>
          </a:bodyPr>
          <a:lstStyle/>
          <a:p>
            <a:pPr marL="285750" indent="-285750">
              <a:buFont typeface="Arial" panose="020B0604020202020204" pitchFamily="34" charset="0"/>
              <a:buChar char="•"/>
            </a:pPr>
            <a:endParaRPr lang="en-US" dirty="0" smtClean="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dirty="0" smtClean="0">
                <a:latin typeface="Helvetica" panose="020B0604020202020204" pitchFamily="34" charset="0"/>
                <a:cs typeface="Helvetica" panose="020B0604020202020204" pitchFamily="34" charset="0"/>
              </a:rPr>
              <a:t>Creative marketing</a:t>
            </a:r>
          </a:p>
          <a:p>
            <a:pPr marL="285750" indent="-285750">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dirty="0" smtClean="0">
                <a:latin typeface="Helvetica" panose="020B0604020202020204" pitchFamily="34" charset="0"/>
                <a:cs typeface="Helvetica" panose="020B0604020202020204" pitchFamily="34" charset="0"/>
              </a:rPr>
              <a:t>Study rooms</a:t>
            </a: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910966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528887" y="2095500"/>
            <a:ext cx="7134225" cy="2031325"/>
          </a:xfrm>
          <a:prstGeom prst="rect">
            <a:avLst/>
          </a:prstGeom>
          <a:noFill/>
        </p:spPr>
        <p:txBody>
          <a:bodyPr wrap="square" rtlCol="0">
            <a:spAutoFit/>
          </a:bodyPr>
          <a:lstStyle/>
          <a:p>
            <a:pPr algn="ctr">
              <a:lnSpc>
                <a:spcPct val="150000"/>
              </a:lnSpc>
            </a:pPr>
            <a:r>
              <a:rPr lang="en-US" sz="2800" dirty="0">
                <a:latin typeface="Helvetica" panose="020B0604020202020204" pitchFamily="34" charset="0"/>
                <a:cs typeface="Helvetica" panose="020B0604020202020204" pitchFamily="34" charset="0"/>
              </a:rPr>
              <a:t>Part 3: </a:t>
            </a:r>
          </a:p>
          <a:p>
            <a:pPr algn="ctr">
              <a:lnSpc>
                <a:spcPct val="150000"/>
              </a:lnSpc>
            </a:pPr>
            <a:r>
              <a:rPr lang="en-US" sz="2800" dirty="0">
                <a:latin typeface="Helvetica" panose="020B0604020202020204" pitchFamily="34" charset="0"/>
                <a:cs typeface="Helvetica" panose="020B0604020202020204" pitchFamily="34" charset="0"/>
              </a:rPr>
              <a:t>Don’t Call Me Crazy: </a:t>
            </a:r>
          </a:p>
          <a:p>
            <a:pPr algn="ctr">
              <a:lnSpc>
                <a:spcPct val="150000"/>
              </a:lnSpc>
            </a:pPr>
            <a:r>
              <a:rPr lang="en-US" sz="2800" dirty="0">
                <a:latin typeface="Helvetica" panose="020B0604020202020204" pitchFamily="34" charset="0"/>
                <a:cs typeface="Helvetica" panose="020B0604020202020204" pitchFamily="34" charset="0"/>
              </a:rPr>
              <a:t>Resiliency through Community</a:t>
            </a:r>
          </a:p>
        </p:txBody>
      </p:sp>
    </p:spTree>
    <p:extLst>
      <p:ext uri="{BB962C8B-B14F-4D97-AF65-F5344CB8AC3E}">
        <p14:creationId xmlns:p14="http://schemas.microsoft.com/office/powerpoint/2010/main" val="5013593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535577" y="1227909"/>
            <a:ext cx="3474720" cy="954107"/>
          </a:xfrm>
          <a:prstGeom prst="rect">
            <a:avLst/>
          </a:prstGeom>
          <a:noFill/>
        </p:spPr>
        <p:txBody>
          <a:bodyPr wrap="square" rtlCol="0">
            <a:spAutoFit/>
          </a:bodyPr>
          <a:lstStyle/>
          <a:p>
            <a:pPr algn="ctr"/>
            <a:r>
              <a:rPr lang="en-US" sz="2800" dirty="0">
                <a:latin typeface="Helvetica" panose="020B0604020202020204" pitchFamily="34" charset="0"/>
                <a:cs typeface="Helvetica" panose="020B0604020202020204" pitchFamily="34" charset="0"/>
              </a:rPr>
              <a:t>Resiliency through Community:</a:t>
            </a:r>
          </a:p>
        </p:txBody>
      </p:sp>
      <p:sp>
        <p:nvSpPr>
          <p:cNvPr id="5" name="TextBox 4"/>
          <p:cNvSpPr txBox="1"/>
          <p:nvPr/>
        </p:nvSpPr>
        <p:spPr>
          <a:xfrm>
            <a:off x="535577" y="2782389"/>
            <a:ext cx="3474720" cy="2031325"/>
          </a:xfrm>
          <a:prstGeom prst="rect">
            <a:avLst/>
          </a:prstGeom>
          <a:noFill/>
        </p:spPr>
        <p:txBody>
          <a:bodyPr wrap="square" rtlCol="0">
            <a:spAutoFit/>
          </a:bodyPr>
          <a:lstStyle/>
          <a:p>
            <a:pPr marL="285750" indent="-285750">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It Takes a Village </a:t>
            </a:r>
          </a:p>
          <a:p>
            <a:pPr marL="285750" indent="-285750">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Use of </a:t>
            </a:r>
            <a:r>
              <a:rPr lang="en-US" dirty="0" err="1">
                <a:latin typeface="Helvetica" panose="020B0604020202020204" pitchFamily="34" charset="0"/>
                <a:cs typeface="Helvetica" panose="020B0604020202020204" pitchFamily="34" charset="0"/>
              </a:rPr>
              <a:t>SpringShare</a:t>
            </a:r>
            <a:endParaRPr lang="en-US" dirty="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Opportunities for Growth</a:t>
            </a:r>
          </a:p>
          <a:p>
            <a:pPr marL="285750" indent="-285750">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133147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7498080" y="195943"/>
            <a:ext cx="3618411" cy="461665"/>
          </a:xfrm>
          <a:prstGeom prst="rect">
            <a:avLst/>
          </a:prstGeom>
          <a:noFill/>
        </p:spPr>
        <p:txBody>
          <a:bodyPr wrap="square" rtlCol="0">
            <a:spAutoFit/>
          </a:bodyPr>
          <a:lstStyle/>
          <a:p>
            <a:pPr algn="ctr"/>
            <a:r>
              <a:rPr lang="en-US" sz="2400" dirty="0">
                <a:latin typeface="Helvetica" panose="020B0604020202020204" pitchFamily="34" charset="0"/>
                <a:cs typeface="Helvetica" panose="020B0604020202020204" pitchFamily="34" charset="0"/>
              </a:rPr>
              <a:t>It takes a village</a:t>
            </a:r>
          </a:p>
        </p:txBody>
      </p:sp>
      <p:sp>
        <p:nvSpPr>
          <p:cNvPr id="5" name="Rectangle 4"/>
          <p:cNvSpPr/>
          <p:nvPr/>
        </p:nvSpPr>
        <p:spPr>
          <a:xfrm>
            <a:off x="7089732" y="1120112"/>
            <a:ext cx="4521896" cy="2462213"/>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latin typeface="Helvetica" panose="020B0604020202020204" pitchFamily="34" charset="0"/>
                <a:cs typeface="Helvetica" panose="020B0604020202020204" pitchFamily="34" charset="0"/>
              </a:rPr>
              <a:t>Outreach is simply defined as “</a:t>
            </a:r>
            <a:r>
              <a:rPr lang="en-US" b="1" dirty="0">
                <a:latin typeface="Helvetica" panose="020B0604020202020204" pitchFamily="34" charset="0"/>
                <a:cs typeface="Helvetica" panose="020B0604020202020204" pitchFamily="34" charset="0"/>
              </a:rPr>
              <a:t>the extending of services or assistance beyond current or usual limits</a:t>
            </a:r>
            <a:r>
              <a:rPr lang="en-US" dirty="0">
                <a:latin typeface="Helvetica" panose="020B0604020202020204" pitchFamily="34" charset="0"/>
                <a:cs typeface="Helvetica" panose="020B0604020202020204" pitchFamily="34" charset="0"/>
              </a:rPr>
              <a:t>.” (Merriam Webster).</a:t>
            </a:r>
          </a:p>
          <a:p>
            <a:pPr marL="285750" indent="-285750">
              <a:spcAft>
                <a:spcPts val="600"/>
              </a:spcAft>
              <a:buFont typeface="Arial" panose="020B0604020202020204" pitchFamily="34" charset="0"/>
              <a:buChar char="•"/>
            </a:pPr>
            <a:r>
              <a:rPr lang="en-US" b="1" dirty="0">
                <a:latin typeface="Helvetica" panose="020B0604020202020204" pitchFamily="34" charset="0"/>
                <a:cs typeface="Helvetica" panose="020B0604020202020204" pitchFamily="34" charset="0"/>
              </a:rPr>
              <a:t>Goals</a:t>
            </a:r>
            <a:r>
              <a:rPr lang="en-US" dirty="0">
                <a:latin typeface="Helvetica" panose="020B0604020202020204" pitchFamily="34" charset="0"/>
                <a:cs typeface="Helvetica" panose="020B0604020202020204" pitchFamily="34" charset="0"/>
              </a:rPr>
              <a:t>: be visible and be active</a:t>
            </a: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Academic libraries have </a:t>
            </a:r>
            <a:r>
              <a:rPr lang="en-US" b="1" dirty="0">
                <a:latin typeface="Helvetica" panose="020B0604020202020204" pitchFamily="34" charset="0"/>
                <a:cs typeface="Helvetica" panose="020B0604020202020204" pitchFamily="34" charset="0"/>
              </a:rPr>
              <a:t>priorities</a:t>
            </a:r>
            <a:r>
              <a:rPr lang="en-US" dirty="0">
                <a:latin typeface="Helvetica" panose="020B0604020202020204" pitchFamily="34" charset="0"/>
                <a:cs typeface="Helvetica" panose="020B0604020202020204" pitchFamily="34" charset="0"/>
              </a:rPr>
              <a:t>, and the non-campus community </a:t>
            </a:r>
            <a:r>
              <a:rPr lang="en-US" b="1" dirty="0">
                <a:latin typeface="Helvetica" panose="020B0604020202020204" pitchFamily="34" charset="0"/>
                <a:cs typeface="Helvetica" panose="020B0604020202020204" pitchFamily="34" charset="0"/>
              </a:rPr>
              <a:t>is</a:t>
            </a:r>
            <a:r>
              <a:rPr lang="en-US" dirty="0">
                <a:latin typeface="Helvetica" panose="020B0604020202020204" pitchFamily="34" charset="0"/>
                <a:cs typeface="Helvetica" panose="020B0604020202020204" pitchFamily="34" charset="0"/>
              </a:rPr>
              <a:t> on that list.</a:t>
            </a:r>
          </a:p>
        </p:txBody>
      </p:sp>
    </p:spTree>
    <p:extLst>
      <p:ext uri="{BB962C8B-B14F-4D97-AF65-F5344CB8AC3E}">
        <p14:creationId xmlns:p14="http://schemas.microsoft.com/office/powerpoint/2010/main" val="38511151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a:extLst>
              <a:ext uri="{FF2B5EF4-FFF2-40B4-BE49-F238E27FC236}">
                <a16:creationId xmlns:a16="http://schemas.microsoft.com/office/drawing/2014/main" id="{224CC311-BEBF-468C-AB14-AA7AAAADD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913" y="356759"/>
            <a:ext cx="11098174" cy="6144482"/>
          </a:xfrm>
          <a:prstGeom prst="rect">
            <a:avLst/>
          </a:prstGeom>
        </p:spPr>
      </p:pic>
    </p:spTree>
    <p:extLst>
      <p:ext uri="{BB962C8B-B14F-4D97-AF65-F5344CB8AC3E}">
        <p14:creationId xmlns:p14="http://schemas.microsoft.com/office/powerpoint/2010/main" val="343928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a:extLst>
              <a:ext uri="{FF2B5EF4-FFF2-40B4-BE49-F238E27FC236}">
                <a16:creationId xmlns:a16="http://schemas.microsoft.com/office/drawing/2014/main" id="{DE18731F-E8AF-4095-9226-27F57D084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11" y="830588"/>
            <a:ext cx="5477639" cy="5210902"/>
          </a:xfrm>
          <a:prstGeom prst="rect">
            <a:avLst/>
          </a:prstGeom>
        </p:spPr>
      </p:pic>
      <p:pic>
        <p:nvPicPr>
          <p:cNvPr id="3" name="Picture 2" descr="Screen Clipping">
            <a:extLst>
              <a:ext uri="{FF2B5EF4-FFF2-40B4-BE49-F238E27FC236}">
                <a16:creationId xmlns:a16="http://schemas.microsoft.com/office/drawing/2014/main" id="{7B65B9B9-E251-45AE-B409-837BF59C91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8395" y="830588"/>
            <a:ext cx="5515745" cy="5325218"/>
          </a:xfrm>
          <a:prstGeom prst="rect">
            <a:avLst/>
          </a:prstGeom>
        </p:spPr>
      </p:pic>
    </p:spTree>
    <p:extLst>
      <p:ext uri="{BB962C8B-B14F-4D97-AF65-F5344CB8AC3E}">
        <p14:creationId xmlns:p14="http://schemas.microsoft.com/office/powerpoint/2010/main" val="40315922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a:extLst>
              <a:ext uri="{FF2B5EF4-FFF2-40B4-BE49-F238E27FC236}">
                <a16:creationId xmlns:a16="http://schemas.microsoft.com/office/drawing/2014/main" id="{356F8990-00F8-48AD-B95E-A68E64ECD0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268" y="764440"/>
            <a:ext cx="5534797" cy="5487166"/>
          </a:xfrm>
          <a:prstGeom prst="rect">
            <a:avLst/>
          </a:prstGeom>
        </p:spPr>
      </p:pic>
      <p:pic>
        <p:nvPicPr>
          <p:cNvPr id="3" name="Picture 2" descr="Screen Clipping">
            <a:extLst>
              <a:ext uri="{FF2B5EF4-FFF2-40B4-BE49-F238E27FC236}">
                <a16:creationId xmlns:a16="http://schemas.microsoft.com/office/drawing/2014/main" id="{BA3D3BF0-B7DC-4B74-994A-D5003AC007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9653" y="616782"/>
            <a:ext cx="5553850" cy="5782482"/>
          </a:xfrm>
          <a:prstGeom prst="rect">
            <a:avLst/>
          </a:prstGeom>
        </p:spPr>
      </p:pic>
    </p:spTree>
    <p:extLst>
      <p:ext uri="{BB962C8B-B14F-4D97-AF65-F5344CB8AC3E}">
        <p14:creationId xmlns:p14="http://schemas.microsoft.com/office/powerpoint/2010/main" val="423003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a:extLst>
              <a:ext uri="{FF2B5EF4-FFF2-40B4-BE49-F238E27FC236}">
                <a16:creationId xmlns:a16="http://schemas.microsoft.com/office/drawing/2014/main" id="{8103B74F-70F0-4669-9C83-64DAF66A5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2895" y="368237"/>
            <a:ext cx="4610743" cy="5963482"/>
          </a:xfrm>
          <a:prstGeom prst="rect">
            <a:avLst/>
          </a:prstGeom>
        </p:spPr>
      </p:pic>
      <p:pic>
        <p:nvPicPr>
          <p:cNvPr id="3" name="Picture 2" descr="Screen Clipping">
            <a:extLst>
              <a:ext uri="{FF2B5EF4-FFF2-40B4-BE49-F238E27FC236}">
                <a16:creationId xmlns:a16="http://schemas.microsoft.com/office/drawing/2014/main" id="{6620643C-142B-496D-93BC-8B219CAA1B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2309" y="458548"/>
            <a:ext cx="4620270" cy="6058746"/>
          </a:xfrm>
          <a:prstGeom prst="rect">
            <a:avLst/>
          </a:prstGeom>
        </p:spPr>
      </p:pic>
    </p:spTree>
    <p:extLst>
      <p:ext uri="{BB962C8B-B14F-4D97-AF65-F5344CB8AC3E}">
        <p14:creationId xmlns:p14="http://schemas.microsoft.com/office/powerpoint/2010/main" val="695540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778726" y="1188120"/>
            <a:ext cx="8634548" cy="1200329"/>
          </a:xfrm>
          <a:prstGeom prst="rect">
            <a:avLst/>
          </a:prstGeom>
          <a:noFill/>
        </p:spPr>
        <p:txBody>
          <a:bodyPr wrap="square" rtlCol="0">
            <a:spAutoFit/>
          </a:bodyPr>
          <a:lstStyle/>
          <a:p>
            <a:pPr algn="ctr"/>
            <a:r>
              <a:rPr lang="en-US" sz="7200" dirty="0">
                <a:solidFill>
                  <a:srgbClr val="38BAD8"/>
                </a:solidFill>
                <a:latin typeface="Helvetica" panose="020B0604020202020204" pitchFamily="34" charset="0"/>
                <a:cs typeface="Helvetica" panose="020B0604020202020204" pitchFamily="34" charset="0"/>
              </a:rPr>
              <a:t>Introduction</a:t>
            </a:r>
          </a:p>
        </p:txBody>
      </p:sp>
      <p:sp>
        <p:nvSpPr>
          <p:cNvPr id="4" name="TextBox 3"/>
          <p:cNvSpPr txBox="1"/>
          <p:nvPr/>
        </p:nvSpPr>
        <p:spPr>
          <a:xfrm>
            <a:off x="156754" y="2338251"/>
            <a:ext cx="4062549" cy="646331"/>
          </a:xfrm>
          <a:prstGeom prst="rect">
            <a:avLst/>
          </a:prstGeom>
          <a:noFill/>
        </p:spPr>
        <p:txBody>
          <a:bodyPr wrap="square" rtlCol="0">
            <a:spAutoFit/>
          </a:bodyPr>
          <a:lstStyle/>
          <a:p>
            <a:endParaRPr lang="en-US" dirty="0">
              <a:solidFill>
                <a:schemeClr val="accent3">
                  <a:lumMod val="50000"/>
                </a:schemeClr>
              </a:solidFill>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sp>
        <p:nvSpPr>
          <p:cNvPr id="7" name="TextBox 6">
            <a:extLst>
              <a:ext uri="{FF2B5EF4-FFF2-40B4-BE49-F238E27FC236}">
                <a16:creationId xmlns:a16="http://schemas.microsoft.com/office/drawing/2014/main" id="{89BC7D39-11A2-4246-87BB-7638F55CE7F8}"/>
              </a:ext>
            </a:extLst>
          </p:cNvPr>
          <p:cNvSpPr txBox="1"/>
          <p:nvPr/>
        </p:nvSpPr>
        <p:spPr>
          <a:xfrm>
            <a:off x="4590914" y="2388449"/>
            <a:ext cx="7229475" cy="493981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Helvetica" panose="020B0500000000000000" pitchFamily="34" charset="0"/>
              </a:rPr>
              <a:t>Born from the desire to exhibit Marshall University community artwork every year. </a:t>
            </a:r>
          </a:p>
          <a:p>
            <a:endParaRPr lang="en-US" dirty="0">
              <a:latin typeface="Helvetica" panose="020B0500000000000000" pitchFamily="34" charset="0"/>
            </a:endParaRPr>
          </a:p>
          <a:p>
            <a:pPr marL="285750" indent="-285750">
              <a:buFont typeface="Arial" panose="020B0604020202020204" pitchFamily="34" charset="0"/>
              <a:buChar char="•"/>
            </a:pPr>
            <a:r>
              <a:rPr lang="en-US" dirty="0">
                <a:latin typeface="Helvetica" panose="020B0500000000000000" pitchFamily="34" charset="0"/>
              </a:rPr>
              <a:t>Mental Health chosen as our theme to highlight the significant needs of West Virginia for mental health assistance and education.</a:t>
            </a:r>
          </a:p>
          <a:p>
            <a:endParaRPr lang="en-US" dirty="0">
              <a:latin typeface="Helvetica" panose="020B0500000000000000" pitchFamily="34" charset="0"/>
            </a:endParaRPr>
          </a:p>
          <a:p>
            <a:pPr marL="285750" indent="-285750">
              <a:buFont typeface="Arial" panose="020B0604020202020204" pitchFamily="34" charset="0"/>
              <a:buChar char="•"/>
            </a:pPr>
            <a:r>
              <a:rPr lang="en-US" dirty="0">
                <a:latin typeface="Helvetica" panose="020B0500000000000000" pitchFamily="34" charset="0"/>
              </a:rPr>
              <a:t>Art exhibition expanded to include other components as we realized that we could provide multiple forms of help.</a:t>
            </a:r>
          </a:p>
          <a:p>
            <a:pPr marL="285750" indent="-285750">
              <a:buFont typeface="Arial" panose="020B0604020202020204" pitchFamily="34" charset="0"/>
              <a:buChar char="•"/>
            </a:pPr>
            <a:endParaRPr lang="en-US" dirty="0">
              <a:latin typeface="Helvetica" panose="020B0500000000000000" pitchFamily="34" charset="0"/>
            </a:endParaRPr>
          </a:p>
          <a:p>
            <a:pPr algn="ctr"/>
            <a:r>
              <a:rPr lang="en-US" b="1" dirty="0">
                <a:latin typeface="Helvetica" panose="020B0500000000000000" pitchFamily="34" charset="0"/>
              </a:rPr>
              <a:t>Don’t Call Me Crazy</a:t>
            </a:r>
          </a:p>
          <a:p>
            <a:pPr marL="285750" indent="-285750" algn="ctr">
              <a:lnSpc>
                <a:spcPct val="150000"/>
              </a:lnSpc>
              <a:buFont typeface="Arial" panose="020B0604020202020204" pitchFamily="34" charset="0"/>
              <a:buChar char="•"/>
            </a:pPr>
            <a:r>
              <a:rPr lang="en-US" dirty="0">
                <a:latin typeface="Helvetica" panose="020B0500000000000000" pitchFamily="34" charset="0"/>
              </a:rPr>
              <a:t>Resiliency through Education</a:t>
            </a:r>
          </a:p>
          <a:p>
            <a:pPr marL="285750" indent="-285750" algn="ctr">
              <a:lnSpc>
                <a:spcPct val="150000"/>
              </a:lnSpc>
              <a:buFont typeface="Arial" panose="020B0604020202020204" pitchFamily="34" charset="0"/>
              <a:buChar char="•"/>
            </a:pPr>
            <a:r>
              <a:rPr lang="en-US" dirty="0">
                <a:latin typeface="Helvetica" panose="020B0500000000000000" pitchFamily="34" charset="0"/>
              </a:rPr>
              <a:t>Resiliency through Art</a:t>
            </a:r>
          </a:p>
          <a:p>
            <a:pPr marL="285750" indent="-285750" algn="ctr">
              <a:lnSpc>
                <a:spcPct val="150000"/>
              </a:lnSpc>
              <a:buFont typeface="Arial" panose="020B0604020202020204" pitchFamily="34" charset="0"/>
              <a:buChar char="•"/>
            </a:pPr>
            <a:r>
              <a:rPr lang="en-US" dirty="0">
                <a:latin typeface="Helvetica" panose="020B0500000000000000" pitchFamily="34" charset="0"/>
              </a:rPr>
              <a:t>Resiliency through Community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9322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fade">
                                      <p:cBhvr>
                                        <p:cTn id="27" dur="500"/>
                                        <p:tgtEl>
                                          <p:spTgt spid="7">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8" end="8"/>
                                            </p:txEl>
                                          </p:spTgt>
                                        </p:tgtEl>
                                        <p:attrNameLst>
                                          <p:attrName>style.visibility</p:attrName>
                                        </p:attrNameLst>
                                      </p:cBhvr>
                                      <p:to>
                                        <p:strVal val="visible"/>
                                      </p:to>
                                    </p:set>
                                    <p:animEffect transition="in" filter="fade">
                                      <p:cBhvr>
                                        <p:cTn id="30" dur="500"/>
                                        <p:tgtEl>
                                          <p:spTgt spid="7">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9" end="9"/>
                                            </p:txEl>
                                          </p:spTgt>
                                        </p:tgtEl>
                                        <p:attrNameLst>
                                          <p:attrName>style.visibility</p:attrName>
                                        </p:attrNameLst>
                                      </p:cBhvr>
                                      <p:to>
                                        <p:strVal val="visible"/>
                                      </p:to>
                                    </p:set>
                                    <p:animEffect transition="in" filter="fade">
                                      <p:cBhvr>
                                        <p:cTn id="33"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7089732" y="1120112"/>
            <a:ext cx="4521896" cy="1980029"/>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latin typeface="Helvetica" panose="020B0604020202020204" pitchFamily="34" charset="0"/>
                <a:cs typeface="Helvetica" panose="020B0604020202020204" pitchFamily="34" charset="0"/>
              </a:rPr>
              <a:t>Research Guide</a:t>
            </a: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Anonymous question submission form</a:t>
            </a:r>
          </a:p>
          <a:p>
            <a:pPr marL="800100" indent="-285750">
              <a:lnSpc>
                <a:spcPct val="150000"/>
              </a:lnSpc>
              <a:buFont typeface="Courier New" panose="02070309020205020404" pitchFamily="49" charset="0"/>
              <a:buChar char="o"/>
            </a:pPr>
            <a:r>
              <a:rPr lang="en-US" dirty="0">
                <a:latin typeface="Helvetica" panose="020B0604020202020204" pitchFamily="34" charset="0"/>
                <a:cs typeface="Helvetica" panose="020B0604020202020204" pitchFamily="34" charset="0"/>
              </a:rPr>
              <a:t>Track number of questions</a:t>
            </a:r>
          </a:p>
          <a:p>
            <a:pPr marL="800100" indent="-285750">
              <a:lnSpc>
                <a:spcPct val="150000"/>
              </a:lnSpc>
              <a:buFont typeface="Courier New" panose="02070309020205020404" pitchFamily="49" charset="0"/>
              <a:buChar char="o"/>
            </a:pPr>
            <a:r>
              <a:rPr lang="en-US" dirty="0">
                <a:latin typeface="Helvetica" panose="020B0604020202020204" pitchFamily="34" charset="0"/>
                <a:cs typeface="Helvetica" panose="020B0604020202020204" pitchFamily="34" charset="0"/>
              </a:rPr>
              <a:t>Provide a safe space</a:t>
            </a:r>
          </a:p>
          <a:p>
            <a:pPr marL="800100" indent="-285750">
              <a:lnSpc>
                <a:spcPct val="150000"/>
              </a:lnSpc>
              <a:buFont typeface="Courier New" panose="02070309020205020404" pitchFamily="49" charset="0"/>
              <a:buChar char="o"/>
            </a:pPr>
            <a:r>
              <a:rPr lang="en-US" dirty="0">
                <a:latin typeface="Helvetica" panose="020B0604020202020204" pitchFamily="34" charset="0"/>
                <a:cs typeface="Helvetica" panose="020B0604020202020204" pitchFamily="34" charset="0"/>
              </a:rPr>
              <a:t>Encourage participation</a:t>
            </a:r>
          </a:p>
        </p:txBody>
      </p:sp>
      <p:sp>
        <p:nvSpPr>
          <p:cNvPr id="7" name="TextBox 6"/>
          <p:cNvSpPr txBox="1"/>
          <p:nvPr/>
        </p:nvSpPr>
        <p:spPr>
          <a:xfrm>
            <a:off x="7650480" y="348343"/>
            <a:ext cx="3618411" cy="461665"/>
          </a:xfrm>
          <a:prstGeom prst="rect">
            <a:avLst/>
          </a:prstGeom>
          <a:noFill/>
        </p:spPr>
        <p:txBody>
          <a:bodyPr wrap="square" rtlCol="0">
            <a:spAutoFit/>
          </a:bodyPr>
          <a:lstStyle/>
          <a:p>
            <a:pPr algn="ctr"/>
            <a:r>
              <a:rPr lang="en-US" sz="2400" dirty="0">
                <a:latin typeface="Helvetica" panose="020B0604020202020204" pitchFamily="34" charset="0"/>
                <a:cs typeface="Helvetica" panose="020B0604020202020204" pitchFamily="34" charset="0"/>
              </a:rPr>
              <a:t>Use of </a:t>
            </a:r>
            <a:r>
              <a:rPr lang="en-US" sz="2400" dirty="0" err="1">
                <a:latin typeface="Helvetica" panose="020B0604020202020204" pitchFamily="34" charset="0"/>
                <a:cs typeface="Helvetica" panose="020B0604020202020204" pitchFamily="34" charset="0"/>
              </a:rPr>
              <a:t>SpringShare</a:t>
            </a:r>
            <a:endParaRPr lang="en-US" sz="2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5700884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27378" y="169333"/>
            <a:ext cx="11432025" cy="6293803"/>
            <a:chOff x="327378" y="169333"/>
            <a:chExt cx="11432025" cy="6293803"/>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597" y="394864"/>
              <a:ext cx="11326806" cy="6068272"/>
            </a:xfrm>
            <a:prstGeom prst="rect">
              <a:avLst/>
            </a:prstGeom>
          </p:spPr>
        </p:pic>
        <p:sp>
          <p:nvSpPr>
            <p:cNvPr id="3" name="Oval 2"/>
            <p:cNvSpPr/>
            <p:nvPr/>
          </p:nvSpPr>
          <p:spPr>
            <a:xfrm>
              <a:off x="327378" y="169333"/>
              <a:ext cx="1343378" cy="7789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584221" y="5520267"/>
              <a:ext cx="1834445" cy="7958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584221" y="1563511"/>
              <a:ext cx="6033912" cy="77893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422" y="91440"/>
            <a:ext cx="11527981" cy="6675120"/>
          </a:xfrm>
          <a:prstGeom prst="rect">
            <a:avLst/>
          </a:prstGeom>
        </p:spPr>
      </p:pic>
    </p:spTree>
    <p:extLst>
      <p:ext uri="{BB962C8B-B14F-4D97-AF65-F5344CB8AC3E}">
        <p14:creationId xmlns:p14="http://schemas.microsoft.com/office/powerpoint/2010/main" val="317049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360" y="599680"/>
            <a:ext cx="3324689" cy="5658640"/>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2330" y="1425134"/>
            <a:ext cx="3315163" cy="3781953"/>
          </a:xfrm>
          <a:prstGeom prst="rect">
            <a:avLst/>
          </a:prstGeom>
        </p:spPr>
      </p:pic>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7433" y="2334898"/>
            <a:ext cx="3324689" cy="1962424"/>
          </a:xfrm>
          <a:prstGeom prst="rect">
            <a:avLst/>
          </a:prstGeom>
        </p:spPr>
      </p:pic>
    </p:spTree>
    <p:extLst>
      <p:ext uri="{BB962C8B-B14F-4D97-AF65-F5344CB8AC3E}">
        <p14:creationId xmlns:p14="http://schemas.microsoft.com/office/powerpoint/2010/main" val="17757946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6625" y="794970"/>
            <a:ext cx="9678751" cy="5268060"/>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9967" y="247206"/>
            <a:ext cx="9612066" cy="6363588"/>
          </a:xfrm>
          <a:prstGeom prst="rect">
            <a:avLst/>
          </a:prstGeom>
        </p:spPr>
      </p:pic>
    </p:spTree>
    <p:extLst>
      <p:ext uri="{BB962C8B-B14F-4D97-AF65-F5344CB8AC3E}">
        <p14:creationId xmlns:p14="http://schemas.microsoft.com/office/powerpoint/2010/main" val="318043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060" y="497426"/>
            <a:ext cx="11751646" cy="2254087"/>
          </a:xfrm>
          <a:prstGeom prst="rect">
            <a:avLst/>
          </a:prstGeom>
        </p:spPr>
      </p:pic>
    </p:spTree>
    <p:extLst>
      <p:ext uri="{BB962C8B-B14F-4D97-AF65-F5344CB8AC3E}">
        <p14:creationId xmlns:p14="http://schemas.microsoft.com/office/powerpoint/2010/main" val="2950559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0575"/>
            <a:ext cx="12092192" cy="5120640"/>
          </a:xfrm>
          <a:prstGeom prst="rect">
            <a:avLst/>
          </a:prstGeom>
        </p:spPr>
      </p:pic>
    </p:spTree>
    <p:extLst>
      <p:ext uri="{BB962C8B-B14F-4D97-AF65-F5344CB8AC3E}">
        <p14:creationId xmlns:p14="http://schemas.microsoft.com/office/powerpoint/2010/main" val="23850860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14" y="182236"/>
            <a:ext cx="12045142" cy="5906130"/>
          </a:xfrm>
          <a:prstGeom prst="rect">
            <a:avLst/>
          </a:prstGeom>
        </p:spPr>
      </p:pic>
    </p:spTree>
    <p:extLst>
      <p:ext uri="{BB962C8B-B14F-4D97-AF65-F5344CB8AC3E}">
        <p14:creationId xmlns:p14="http://schemas.microsoft.com/office/powerpoint/2010/main" val="1869438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7089732" y="932222"/>
            <a:ext cx="4521896" cy="2887970"/>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latin typeface="Helvetica" panose="020B0604020202020204" pitchFamily="34" charset="0"/>
                <a:cs typeface="Helvetica" panose="020B0604020202020204" pitchFamily="34" charset="0"/>
              </a:rPr>
              <a:t>Connecting with </a:t>
            </a:r>
            <a:r>
              <a:rPr lang="en-US" b="1" dirty="0">
                <a:latin typeface="Helvetica" panose="020B0604020202020204" pitchFamily="34" charset="0"/>
                <a:cs typeface="Helvetica" panose="020B0604020202020204" pitchFamily="34" charset="0"/>
              </a:rPr>
              <a:t>community members </a:t>
            </a:r>
            <a:r>
              <a:rPr lang="en-US" dirty="0">
                <a:latin typeface="Helvetica" panose="020B0604020202020204" pitchFamily="34" charset="0"/>
                <a:cs typeface="Helvetica" panose="020B0604020202020204" pitchFamily="34" charset="0"/>
              </a:rPr>
              <a:t>(future events) and  </a:t>
            </a:r>
            <a:r>
              <a:rPr lang="en-US" b="1" dirty="0">
                <a:latin typeface="Helvetica" panose="020B0604020202020204" pitchFamily="34" charset="0"/>
                <a:cs typeface="Helvetica" panose="020B0604020202020204" pitchFamily="34" charset="0"/>
              </a:rPr>
              <a:t>campus partners </a:t>
            </a:r>
            <a:r>
              <a:rPr lang="en-US" dirty="0">
                <a:latin typeface="Helvetica" panose="020B0604020202020204" pitchFamily="34" charset="0"/>
                <a:cs typeface="Helvetica" panose="020B0604020202020204" pitchFamily="34" charset="0"/>
              </a:rPr>
              <a:t>(Counseling Center trainings hosted by library)</a:t>
            </a:r>
          </a:p>
          <a:p>
            <a:pPr marL="285750" indent="-285750">
              <a:spcBef>
                <a:spcPts val="600"/>
              </a:spcBef>
              <a:buFont typeface="Arial" panose="020B0604020202020204" pitchFamily="34" charset="0"/>
              <a:buChar char="•"/>
            </a:pPr>
            <a:r>
              <a:rPr lang="en-US" dirty="0">
                <a:latin typeface="Helvetica" panose="020B0604020202020204" pitchFamily="34" charset="0"/>
                <a:cs typeface="Helvetica" panose="020B0604020202020204" pitchFamily="34" charset="0"/>
              </a:rPr>
              <a:t>Asking for </a:t>
            </a:r>
            <a:r>
              <a:rPr lang="en-US" b="1" dirty="0">
                <a:latin typeface="Helvetica" panose="020B0604020202020204" pitchFamily="34" charset="0"/>
                <a:cs typeface="Helvetica" panose="020B0604020202020204" pitchFamily="34" charset="0"/>
              </a:rPr>
              <a:t>feedback</a:t>
            </a:r>
          </a:p>
          <a:p>
            <a:pPr marL="285750" indent="-285750">
              <a:lnSpc>
                <a:spcPct val="150000"/>
              </a:lnSpc>
              <a:buFont typeface="Arial" panose="020B0604020202020204" pitchFamily="34" charset="0"/>
              <a:buChar char="•"/>
            </a:pPr>
            <a:r>
              <a:rPr lang="en-US" dirty="0">
                <a:latin typeface="Helvetica" panose="020B0604020202020204" pitchFamily="34" charset="0"/>
                <a:cs typeface="Helvetica" panose="020B0604020202020204" pitchFamily="34" charset="0"/>
              </a:rPr>
              <a:t>Creating </a:t>
            </a:r>
            <a:r>
              <a:rPr lang="en-US" b="1" dirty="0">
                <a:latin typeface="Helvetica" panose="020B0604020202020204" pitchFamily="34" charset="0"/>
                <a:cs typeface="Helvetica" panose="020B0604020202020204" pitchFamily="34" charset="0"/>
              </a:rPr>
              <a:t>Self-Care library spaces</a:t>
            </a:r>
          </a:p>
          <a:p>
            <a:pPr>
              <a:lnSpc>
                <a:spcPct val="150000"/>
              </a:lnSpc>
            </a:pPr>
            <a:endParaRPr lang="en-US" dirty="0">
              <a:latin typeface="Helvetica" panose="020B0604020202020204" pitchFamily="34" charset="0"/>
              <a:cs typeface="Helvetica" panose="020B0604020202020204" pitchFamily="34" charset="0"/>
            </a:endParaRPr>
          </a:p>
        </p:txBody>
      </p:sp>
      <p:sp>
        <p:nvSpPr>
          <p:cNvPr id="7" name="TextBox 6"/>
          <p:cNvSpPr txBox="1"/>
          <p:nvPr/>
        </p:nvSpPr>
        <p:spPr>
          <a:xfrm>
            <a:off x="7650480" y="348343"/>
            <a:ext cx="3618411" cy="830997"/>
          </a:xfrm>
          <a:prstGeom prst="rect">
            <a:avLst/>
          </a:prstGeom>
          <a:noFill/>
        </p:spPr>
        <p:txBody>
          <a:bodyPr wrap="square" rtlCol="0">
            <a:spAutoFit/>
          </a:bodyPr>
          <a:lstStyle/>
          <a:p>
            <a:pPr algn="ctr"/>
            <a:r>
              <a:rPr lang="en-US" sz="2400" dirty="0">
                <a:latin typeface="Helvetica" panose="020B0604020202020204" pitchFamily="34" charset="0"/>
                <a:cs typeface="Helvetica" panose="020B0604020202020204" pitchFamily="34" charset="0"/>
              </a:rPr>
              <a:t>Opportunities for Growth</a:t>
            </a:r>
          </a:p>
          <a:p>
            <a:pPr algn="ctr"/>
            <a:endParaRPr lang="en-US" sz="2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697913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676898" y="1102383"/>
            <a:ext cx="10838223" cy="1015663"/>
          </a:xfrm>
          <a:prstGeom prst="rect">
            <a:avLst/>
          </a:prstGeom>
        </p:spPr>
        <p:txBody>
          <a:bodyPr wrap="none">
            <a:spAutoFit/>
          </a:bodyPr>
          <a:lstStyle/>
          <a:p>
            <a:pPr algn="ctr"/>
            <a:r>
              <a:rPr lang="en-US" sz="6000" dirty="0">
                <a:solidFill>
                  <a:srgbClr val="38BAD8"/>
                </a:solidFill>
                <a:latin typeface="Helvetica" panose="020B0604020202020204" pitchFamily="34" charset="0"/>
                <a:cs typeface="Helvetica" panose="020B0604020202020204" pitchFamily="34" charset="0"/>
              </a:rPr>
              <a:t>Conclusion and Considerations</a:t>
            </a:r>
          </a:p>
        </p:txBody>
      </p:sp>
      <p:sp>
        <p:nvSpPr>
          <p:cNvPr id="5" name="TextBox 4"/>
          <p:cNvSpPr txBox="1"/>
          <p:nvPr/>
        </p:nvSpPr>
        <p:spPr>
          <a:xfrm>
            <a:off x="4814170" y="2574098"/>
            <a:ext cx="7377830" cy="4062651"/>
          </a:xfrm>
          <a:prstGeom prst="rect">
            <a:avLst/>
          </a:prstGeom>
          <a:noFill/>
        </p:spPr>
        <p:txBody>
          <a:bodyPr wrap="square" rtlCol="0">
            <a:spAutoFit/>
          </a:bodyPr>
          <a:lstStyle/>
          <a:p>
            <a:pPr algn="ctr"/>
            <a:r>
              <a:rPr lang="en-US" sz="2400" dirty="0">
                <a:latin typeface="Helvetica" panose="020B0604020202020204" pitchFamily="34" charset="0"/>
                <a:cs typeface="Helvetica" panose="020B0604020202020204" pitchFamily="34" charset="0"/>
              </a:rPr>
              <a:t>Considerations</a:t>
            </a:r>
          </a:p>
          <a:p>
            <a:pPr marL="285750" indent="-285750">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marL="285750" indent="-285750">
              <a:lnSpc>
                <a:spcPct val="150000"/>
              </a:lnSpc>
              <a:buFont typeface="Arial" panose="020B0604020202020204" pitchFamily="34" charset="0"/>
              <a:buChar char="•"/>
            </a:pPr>
            <a:r>
              <a:rPr lang="en-US" sz="2400" dirty="0">
                <a:latin typeface="Helvetica" panose="020B0604020202020204" pitchFamily="34" charset="0"/>
                <a:cs typeface="Helvetica" panose="020B0604020202020204" pitchFamily="34" charset="0"/>
              </a:rPr>
              <a:t>Book display</a:t>
            </a:r>
          </a:p>
          <a:p>
            <a:pPr marL="285750" indent="-285750">
              <a:lnSpc>
                <a:spcPct val="150000"/>
              </a:lnSpc>
              <a:buFont typeface="Arial" panose="020B0604020202020204" pitchFamily="34" charset="0"/>
              <a:buChar char="•"/>
            </a:pPr>
            <a:r>
              <a:rPr lang="en-US" sz="2400" dirty="0">
                <a:latin typeface="Helvetica" panose="020B0604020202020204" pitchFamily="34" charset="0"/>
                <a:cs typeface="Helvetica" panose="020B0604020202020204" pitchFamily="34" charset="0"/>
              </a:rPr>
              <a:t>Interactive map</a:t>
            </a:r>
          </a:p>
          <a:p>
            <a:pPr marL="285750" indent="-285750">
              <a:lnSpc>
                <a:spcPct val="150000"/>
              </a:lnSpc>
              <a:buFont typeface="Arial" panose="020B0604020202020204" pitchFamily="34" charset="0"/>
              <a:buChar char="•"/>
            </a:pPr>
            <a:r>
              <a:rPr lang="en-US" sz="2400" dirty="0">
                <a:latin typeface="Helvetica" panose="020B0604020202020204" pitchFamily="34" charset="0"/>
                <a:cs typeface="Helvetica" panose="020B0604020202020204" pitchFamily="34" charset="0"/>
              </a:rPr>
              <a:t>Live stream of the first panel discussion</a:t>
            </a:r>
          </a:p>
          <a:p>
            <a:pPr marL="285750" indent="-285750">
              <a:lnSpc>
                <a:spcPct val="150000"/>
              </a:lnSpc>
              <a:buFont typeface="Arial" panose="020B0604020202020204" pitchFamily="34" charset="0"/>
              <a:buChar char="•"/>
            </a:pPr>
            <a:r>
              <a:rPr lang="en-US" sz="2400" dirty="0">
                <a:latin typeface="Helvetica" panose="020B0604020202020204" pitchFamily="34" charset="0"/>
                <a:cs typeface="Helvetica" panose="020B0604020202020204" pitchFamily="34" charset="0"/>
              </a:rPr>
              <a:t>Increase research guide use</a:t>
            </a:r>
          </a:p>
          <a:p>
            <a:pPr marL="285750" indent="-285750">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6565435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264" y="1924713"/>
            <a:ext cx="10058400" cy="3116099"/>
          </a:xfrm>
          <a:prstGeom prst="rect">
            <a:avLst/>
          </a:prstGeom>
        </p:spPr>
      </p:pic>
    </p:spTree>
    <p:extLst>
      <p:ext uri="{BB962C8B-B14F-4D97-AF65-F5344CB8AC3E}">
        <p14:creationId xmlns:p14="http://schemas.microsoft.com/office/powerpoint/2010/main" val="1361207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926080" y="2155371"/>
            <a:ext cx="6648994" cy="2462213"/>
          </a:xfrm>
          <a:prstGeom prst="rect">
            <a:avLst/>
          </a:prstGeom>
          <a:noFill/>
        </p:spPr>
        <p:txBody>
          <a:bodyPr wrap="square" rtlCol="0">
            <a:spAutoFit/>
          </a:bodyPr>
          <a:lstStyle/>
          <a:p>
            <a:pPr algn="ctr">
              <a:lnSpc>
                <a:spcPct val="150000"/>
              </a:lnSpc>
            </a:pPr>
            <a:r>
              <a:rPr lang="en-US" sz="2800" dirty="0">
                <a:latin typeface="Helvetica" panose="020B0604020202020204" pitchFamily="34" charset="0"/>
                <a:cs typeface="Helvetica" panose="020B0604020202020204" pitchFamily="34" charset="0"/>
              </a:rPr>
              <a:t>Part 1: </a:t>
            </a:r>
          </a:p>
          <a:p>
            <a:pPr algn="ctr">
              <a:lnSpc>
                <a:spcPct val="150000"/>
              </a:lnSpc>
            </a:pPr>
            <a:r>
              <a:rPr lang="en-US" sz="2800" dirty="0">
                <a:latin typeface="Helvetica" panose="020B0604020202020204" pitchFamily="34" charset="0"/>
                <a:cs typeface="Helvetica" panose="020B0604020202020204" pitchFamily="34" charset="0"/>
              </a:rPr>
              <a:t>Don’t Call Me Crazy: Resiliency through Education</a:t>
            </a:r>
          </a:p>
          <a:p>
            <a:endParaRPr lang="en-US" sz="2800" dirty="0"/>
          </a:p>
        </p:txBody>
      </p:sp>
    </p:spTree>
    <p:extLst>
      <p:ext uri="{BB962C8B-B14F-4D97-AF65-F5344CB8AC3E}">
        <p14:creationId xmlns:p14="http://schemas.microsoft.com/office/powerpoint/2010/main" val="10586473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534422" y="5173249"/>
            <a:ext cx="7402882" cy="1754326"/>
          </a:xfrm>
          <a:prstGeom prst="rect">
            <a:avLst/>
          </a:prstGeom>
          <a:noFill/>
        </p:spPr>
        <p:txBody>
          <a:bodyPr wrap="square" rtlCol="0">
            <a:spAutoFit/>
          </a:bodyPr>
          <a:lstStyle/>
          <a:p>
            <a:r>
              <a:rPr lang="en-US" dirty="0"/>
              <a:t>References</a:t>
            </a:r>
          </a:p>
          <a:p>
            <a:r>
              <a:rPr lang="en-US" dirty="0"/>
              <a:t>West Virginia Department of Health and Human Services. (2016). </a:t>
            </a:r>
            <a:r>
              <a:rPr lang="en-US" i="1" dirty="0"/>
              <a:t>West	Virginia Behavioral Risk Factor Surveillance System Report 2016</a:t>
            </a:r>
            <a:r>
              <a:rPr lang="en-US" dirty="0"/>
              <a:t>,	West Virginia Department of Health and Human Services.	www.wvdhhr.org/bph/hsc/pubs/brfss/2016/BRFSS2016.pdf</a:t>
            </a:r>
          </a:p>
          <a:p>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787965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535577" y="1227909"/>
            <a:ext cx="3474720" cy="954107"/>
          </a:xfrm>
          <a:prstGeom prst="rect">
            <a:avLst/>
          </a:prstGeom>
          <a:noFill/>
        </p:spPr>
        <p:txBody>
          <a:bodyPr wrap="square" rtlCol="0">
            <a:spAutoFit/>
          </a:bodyPr>
          <a:lstStyle/>
          <a:p>
            <a:pPr algn="ctr"/>
            <a:r>
              <a:rPr lang="en-US" sz="2800" dirty="0">
                <a:latin typeface="Helvetica" panose="020B0604020202020204" pitchFamily="34" charset="0"/>
                <a:cs typeface="Helvetica" panose="020B0604020202020204" pitchFamily="34" charset="0"/>
              </a:rPr>
              <a:t>Resiliency through Education:</a:t>
            </a:r>
          </a:p>
        </p:txBody>
      </p:sp>
      <p:sp>
        <p:nvSpPr>
          <p:cNvPr id="4" name="TextBox 3"/>
          <p:cNvSpPr txBox="1"/>
          <p:nvPr/>
        </p:nvSpPr>
        <p:spPr>
          <a:xfrm>
            <a:off x="535577" y="2782389"/>
            <a:ext cx="3474720" cy="2308324"/>
          </a:xfrm>
          <a:prstGeom prst="rect">
            <a:avLst/>
          </a:prstGeom>
          <a:noFill/>
        </p:spPr>
        <p:txBody>
          <a:bodyPr wrap="square" rtlCol="0">
            <a:spAutoFit/>
          </a:bodyPr>
          <a:lstStyle/>
          <a:p>
            <a:pPr marL="285750" indent="-285750">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Research Guide</a:t>
            </a:r>
          </a:p>
          <a:p>
            <a:pPr marL="285750" indent="-285750">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Panel Discussions</a:t>
            </a:r>
          </a:p>
          <a:p>
            <a:pPr marL="285750" indent="-285750">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Recommended Reading </a:t>
            </a:r>
          </a:p>
          <a:p>
            <a:pPr marL="285750" indent="-285750">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Recommended Workbooks</a:t>
            </a:r>
          </a:p>
        </p:txBody>
      </p:sp>
    </p:spTree>
    <p:extLst>
      <p:ext uri="{BB962C8B-B14F-4D97-AF65-F5344CB8AC3E}">
        <p14:creationId xmlns:p14="http://schemas.microsoft.com/office/powerpoint/2010/main" val="3576459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838" y="-67071"/>
            <a:ext cx="12192000" cy="6858000"/>
          </a:xfrm>
          <a:prstGeom prst="rect">
            <a:avLst/>
          </a:prstGeom>
        </p:spPr>
      </p:pic>
      <p:sp>
        <p:nvSpPr>
          <p:cNvPr id="3" name="TextBox 2"/>
          <p:cNvSpPr txBox="1"/>
          <p:nvPr/>
        </p:nvSpPr>
        <p:spPr>
          <a:xfrm>
            <a:off x="7498080" y="120787"/>
            <a:ext cx="3618411" cy="461665"/>
          </a:xfrm>
          <a:prstGeom prst="rect">
            <a:avLst/>
          </a:prstGeom>
          <a:noFill/>
        </p:spPr>
        <p:txBody>
          <a:bodyPr wrap="square" rtlCol="0">
            <a:spAutoFit/>
          </a:bodyPr>
          <a:lstStyle/>
          <a:p>
            <a:pPr algn="ctr"/>
            <a:r>
              <a:rPr lang="en-US" sz="2400" dirty="0">
                <a:latin typeface="Helvetica" panose="020B0604020202020204" pitchFamily="34" charset="0"/>
                <a:cs typeface="Helvetica" panose="020B0604020202020204" pitchFamily="34" charset="0"/>
              </a:rPr>
              <a:t>Research Guide</a:t>
            </a:r>
          </a:p>
        </p:txBody>
      </p:sp>
      <p:sp>
        <p:nvSpPr>
          <p:cNvPr id="4" name="TextBox 3"/>
          <p:cNvSpPr txBox="1"/>
          <p:nvPr/>
        </p:nvSpPr>
        <p:spPr>
          <a:xfrm>
            <a:off x="7498080" y="920622"/>
            <a:ext cx="4193177" cy="24468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latin typeface="Helvetica" panose="020B0604020202020204" pitchFamily="34" charset="0"/>
                <a:cs typeface="Helvetica" panose="020B0604020202020204" pitchFamily="34" charset="0"/>
              </a:rPr>
              <a:t>Provide rationale</a:t>
            </a: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Collect and organize the various components of the initiative</a:t>
            </a: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Provide information about upcoming events, including the art exhibition</a:t>
            </a: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Provide resources for self-help and help from the community</a:t>
            </a:r>
          </a:p>
          <a:p>
            <a:pPr marL="285750" indent="-285750">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p:txBody>
      </p:sp>
      <p:sp>
        <p:nvSpPr>
          <p:cNvPr id="5" name="TextBox 4"/>
          <p:cNvSpPr txBox="1"/>
          <p:nvPr/>
        </p:nvSpPr>
        <p:spPr>
          <a:xfrm>
            <a:off x="5140232" y="3038764"/>
            <a:ext cx="8334103" cy="646331"/>
          </a:xfrm>
          <a:prstGeom prst="rect">
            <a:avLst/>
          </a:prstGeom>
          <a:noFill/>
        </p:spPr>
        <p:txBody>
          <a:bodyPr wrap="square" rtlCol="0">
            <a:spAutoFit/>
          </a:bodyPr>
          <a:lstStyle/>
          <a:p>
            <a:pPr algn="ctr"/>
            <a:r>
              <a:rPr lang="en-US" dirty="0">
                <a:latin typeface="Helvetica" panose="020B0604020202020204" pitchFamily="34" charset="0"/>
                <a:cs typeface="Helvetica" panose="020B0604020202020204" pitchFamily="34" charset="0"/>
                <a:hlinkClick r:id="rId4"/>
              </a:rPr>
              <a:t>http://libguides.marshall.edu/mentalhealth</a:t>
            </a:r>
            <a:endParaRPr lang="en-US" dirty="0">
              <a:latin typeface="Helvetica" panose="020B0604020202020204" pitchFamily="34" charset="0"/>
              <a:cs typeface="Helvetica" panose="020B0604020202020204" pitchFamily="34" charset="0"/>
            </a:endParaRPr>
          </a:p>
          <a:p>
            <a:pPr algn="ct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803203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628" y="739302"/>
            <a:ext cx="10058400" cy="5311302"/>
          </a:xfrm>
          <a:prstGeom prst="rect">
            <a:avLst/>
          </a:prstGeom>
        </p:spPr>
      </p:pic>
    </p:spTree>
    <p:extLst>
      <p:ext uri="{BB962C8B-B14F-4D97-AF65-F5344CB8AC3E}">
        <p14:creationId xmlns:p14="http://schemas.microsoft.com/office/powerpoint/2010/main" val="1771174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generated with very high confidence">
            <a:extLst>
              <a:ext uri="{FF2B5EF4-FFF2-40B4-BE49-F238E27FC236}">
                <a16:creationId xmlns:a16="http://schemas.microsoft.com/office/drawing/2014/main" id="{C323FFF3-5727-476C-998B-010842EED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60" y="980949"/>
            <a:ext cx="11265479" cy="4896102"/>
          </a:xfrm>
          <a:prstGeom prst="rect">
            <a:avLst/>
          </a:prstGeom>
        </p:spPr>
      </p:pic>
      <p:pic>
        <p:nvPicPr>
          <p:cNvPr id="5" name="Picture 4" descr="A screenshot of a social media post&#10;&#10;Description generated with very high confidence">
            <a:extLst>
              <a:ext uri="{FF2B5EF4-FFF2-40B4-BE49-F238E27FC236}">
                <a16:creationId xmlns:a16="http://schemas.microsoft.com/office/drawing/2014/main" id="{96793F3A-30AF-430A-9E2C-D432136BED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961" y="904745"/>
            <a:ext cx="11240078" cy="5048509"/>
          </a:xfrm>
          <a:prstGeom prst="rect">
            <a:avLst/>
          </a:prstGeom>
        </p:spPr>
      </p:pic>
    </p:spTree>
    <p:extLst>
      <p:ext uri="{BB962C8B-B14F-4D97-AF65-F5344CB8AC3E}">
        <p14:creationId xmlns:p14="http://schemas.microsoft.com/office/powerpoint/2010/main" val="2200755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7498077" y="207220"/>
            <a:ext cx="3618411" cy="461665"/>
          </a:xfrm>
          <a:prstGeom prst="rect">
            <a:avLst/>
          </a:prstGeom>
          <a:noFill/>
        </p:spPr>
        <p:txBody>
          <a:bodyPr wrap="square" rtlCol="0">
            <a:spAutoFit/>
          </a:bodyPr>
          <a:lstStyle/>
          <a:p>
            <a:pPr algn="ctr"/>
            <a:r>
              <a:rPr lang="en-US" sz="2400" dirty="0">
                <a:latin typeface="Helvetica" panose="020B0604020202020204" pitchFamily="34" charset="0"/>
                <a:cs typeface="Helvetica" panose="020B0604020202020204" pitchFamily="34" charset="0"/>
              </a:rPr>
              <a:t>Panel Discussions</a:t>
            </a:r>
          </a:p>
        </p:txBody>
      </p:sp>
      <p:sp>
        <p:nvSpPr>
          <p:cNvPr id="4" name="TextBox 3"/>
          <p:cNvSpPr txBox="1"/>
          <p:nvPr/>
        </p:nvSpPr>
        <p:spPr>
          <a:xfrm>
            <a:off x="7210693" y="876105"/>
            <a:ext cx="4193177" cy="230832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Provide in-person information from experts about specific topics in mental health</a:t>
            </a: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Allow students, faculty, staff, and community members to get answers to their mental health questions </a:t>
            </a:r>
          </a:p>
          <a:p>
            <a:pPr marL="285750" indent="-285750">
              <a:buFont typeface="Arial" panose="020B0604020202020204" pitchFamily="34" charset="0"/>
              <a:buChar char="•"/>
            </a:pPr>
            <a:r>
              <a:rPr lang="en-US" dirty="0">
                <a:latin typeface="Helvetica" panose="020B0604020202020204" pitchFamily="34" charset="0"/>
                <a:cs typeface="Helvetica" panose="020B0604020202020204" pitchFamily="34" charset="0"/>
              </a:rPr>
              <a:t>Live stream via Facebook</a:t>
            </a:r>
          </a:p>
          <a:p>
            <a:pPr marL="285750" indent="-285750">
              <a:buFont typeface="Arial" panose="020B0604020202020204" pitchFamily="34" charset="0"/>
              <a:buChar char="•"/>
            </a:pP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987550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3234</TotalTime>
  <Words>3676</Words>
  <Application>Microsoft Office PowerPoint</Application>
  <PresentationFormat>Widescreen</PresentationFormat>
  <Paragraphs>280</Paragraphs>
  <Slides>40</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Courier New</vt:lpstr>
      <vt:lpstr>Eras Bold ITC</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Mollette, Sarah</dc:creator>
  <cp:lastModifiedBy>Lovelace, Kacy</cp:lastModifiedBy>
  <cp:revision>89</cp:revision>
  <dcterms:created xsi:type="dcterms:W3CDTF">2018-10-24T17:24:06Z</dcterms:created>
  <dcterms:modified xsi:type="dcterms:W3CDTF">2018-11-08T05:53:13Z</dcterms:modified>
</cp:coreProperties>
</file>