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0" r:id="rId5"/>
    <p:sldId id="261" r:id="rId6"/>
    <p:sldId id="258" r:id="rId7"/>
    <p:sldId id="271" r:id="rId8"/>
    <p:sldId id="272" r:id="rId9"/>
    <p:sldId id="273" r:id="rId10"/>
    <p:sldId id="274" r:id="rId11"/>
    <p:sldId id="270" r:id="rId12"/>
    <p:sldId id="262" r:id="rId13"/>
    <p:sldId id="275" r:id="rId14"/>
    <p:sldId id="263" r:id="rId15"/>
    <p:sldId id="264" r:id="rId16"/>
    <p:sldId id="265" r:id="rId17"/>
    <p:sldId id="266" r:id="rId18"/>
    <p:sldId id="267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6" r:id="rId35"/>
    <p:sldId id="291" r:id="rId36"/>
    <p:sldId id="297" r:id="rId37"/>
    <p:sldId id="292" r:id="rId38"/>
    <p:sldId id="301" r:id="rId39"/>
    <p:sldId id="293" r:id="rId40"/>
    <p:sldId id="295" r:id="rId41"/>
    <p:sldId id="294" r:id="rId42"/>
    <p:sldId id="298" r:id="rId43"/>
    <p:sldId id="302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B17"/>
    <a:srgbClr val="1E4909"/>
    <a:srgbClr val="4C4909"/>
    <a:srgbClr val="1EE539"/>
    <a:srgbClr val="FAA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Franklin Gothic Heavy" panose="020B0903020102020204" pitchFamily="34" charset="0"/>
              </a:rPr>
              <a:t>Attendance Rates for </a:t>
            </a:r>
          </a:p>
          <a:p>
            <a:pPr>
              <a:defRPr/>
            </a:pPr>
            <a:r>
              <a:rPr lang="en-US" sz="2800" dirty="0">
                <a:latin typeface="Franklin Gothic Heavy" panose="020B0903020102020204" pitchFamily="34" charset="0"/>
              </a:rPr>
              <a:t>MU Special Collections Events</a:t>
            </a:r>
          </a:p>
        </c:rich>
      </c:tx>
      <c:layout>
        <c:manualLayout>
          <c:xMode val="edge"/>
          <c:yMode val="edge"/>
          <c:x val="0.23237327631508972"/>
          <c:y val="1.66476487107143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Individuals</c:v>
                </c:pt>
              </c:strCache>
            </c:strRef>
          </c:tx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Halloween Tour (2014)</c:v>
                </c:pt>
                <c:pt idx="1">
                  <c:v>Halloween Tour (2015)</c:v>
                </c:pt>
                <c:pt idx="2">
                  <c:v>Pokemon Go Event (2016)</c:v>
                </c:pt>
                <c:pt idx="3">
                  <c:v>Nelson Bond Performance (2018)</c:v>
                </c:pt>
                <c:pt idx="4">
                  <c:v>Vault MU Fallout Event (2018)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</c:v>
                </c:pt>
                <c:pt idx="1">
                  <c:v>15</c:v>
                </c:pt>
                <c:pt idx="2">
                  <c:v>35</c:v>
                </c:pt>
                <c:pt idx="3">
                  <c:v>57</c:v>
                </c:pt>
                <c:pt idx="4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E7-41B9-A8A8-6236574E5FA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50781600"/>
        <c:axId val="-5077452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strCache>
                      <c:ptCount val="5"/>
                      <c:pt idx="0">
                        <c:v>Halloween Tour (2014)</c:v>
                      </c:pt>
                      <c:pt idx="1">
                        <c:v>Halloween Tour (2015)</c:v>
                      </c:pt>
                      <c:pt idx="2">
                        <c:v>Pokemon Go Event (2016)</c:v>
                      </c:pt>
                      <c:pt idx="3">
                        <c:v>Nelson Bond Performance (2018)</c:v>
                      </c:pt>
                      <c:pt idx="4">
                        <c:v>Vault MU Fallout Event (2018)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DE7-41B9-A8A8-6236574E5FA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strCache>
                      <c:ptCount val="5"/>
                      <c:pt idx="0">
                        <c:v>Halloween Tour (2014)</c:v>
                      </c:pt>
                      <c:pt idx="1">
                        <c:v>Halloween Tour (2015)</c:v>
                      </c:pt>
                      <c:pt idx="2">
                        <c:v>Pokemon Go Event (2016)</c:v>
                      </c:pt>
                      <c:pt idx="3">
                        <c:v>Nelson Bond Performance (2018)</c:v>
                      </c:pt>
                      <c:pt idx="4">
                        <c:v>Vault MU Fallout Event (2018)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DE7-41B9-A8A8-6236574E5FA8}"/>
                  </c:ext>
                </c:extLst>
              </c15:ser>
            </c15:filteredBarSeries>
          </c:ext>
        </c:extLst>
      </c:barChart>
      <c:catAx>
        <c:axId val="-5078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-50774528"/>
        <c:crosses val="autoZero"/>
        <c:auto val="1"/>
        <c:lblAlgn val="ctr"/>
        <c:lblOffset val="100"/>
        <c:noMultiLvlLbl val="0"/>
      </c:catAx>
      <c:valAx>
        <c:axId val="-50774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5078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9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8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7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5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8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9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5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67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5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8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91162-DA4C-4278-9B8A-E96A268E854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F9E5F-E79C-4005-9960-8B120712B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3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YATmwTY6I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782" t="13784" r="5352" b="16378"/>
          <a:stretch/>
        </p:blipFill>
        <p:spPr>
          <a:xfrm>
            <a:off x="8377881" y="0"/>
            <a:ext cx="3814120" cy="2201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47" t="355"/>
          <a:stretch/>
        </p:blipFill>
        <p:spPr>
          <a:xfrm>
            <a:off x="6112564" y="2112530"/>
            <a:ext cx="6079436" cy="25613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611256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88644" y="1979905"/>
            <a:ext cx="4203356" cy="303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432" y="4744993"/>
            <a:ext cx="5457568" cy="2113007"/>
          </a:xfrm>
          <a:prstGeom prst="rect">
            <a:avLst/>
          </a:prstGeom>
        </p:spPr>
      </p:pic>
      <p:sp>
        <p:nvSpPr>
          <p:cNvPr id="8" name="Flowchart: Merge 7"/>
          <p:cNvSpPr/>
          <p:nvPr/>
        </p:nvSpPr>
        <p:spPr>
          <a:xfrm>
            <a:off x="1853514" y="0"/>
            <a:ext cx="8526162" cy="4263081"/>
          </a:xfrm>
          <a:prstGeom prst="flowChartMerge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26659" y="4668080"/>
            <a:ext cx="5865341" cy="3089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3027405" y="4263081"/>
            <a:ext cx="6203092" cy="259491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42703" y="5059730"/>
            <a:ext cx="2347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Rockwell Condensed" panose="02060603050405020104" pitchFamily="18" charset="0"/>
              </a:rPr>
              <a:t>A Presentation</a:t>
            </a:r>
          </a:p>
          <a:p>
            <a:pPr algn="ctr"/>
            <a:r>
              <a:rPr lang="en-US" dirty="0" smtClean="0">
                <a:latin typeface="Rockwell Condensed" panose="02060603050405020104" pitchFamily="18" charset="0"/>
              </a:rPr>
              <a:t>created by</a:t>
            </a:r>
          </a:p>
          <a:p>
            <a:pPr algn="ctr"/>
            <a:r>
              <a:rPr lang="en-US" dirty="0" smtClean="0">
                <a:latin typeface="Rockwell Condensed" panose="02060603050405020104" pitchFamily="18" charset="0"/>
              </a:rPr>
              <a:t>Lori Thompson</a:t>
            </a:r>
          </a:p>
          <a:p>
            <a:pPr algn="ctr"/>
            <a:r>
              <a:rPr lang="en-US" dirty="0" smtClean="0">
                <a:latin typeface="Rockwell Condensed" panose="02060603050405020104" pitchFamily="18" charset="0"/>
              </a:rPr>
              <a:t>and </a:t>
            </a:r>
          </a:p>
          <a:p>
            <a:pPr algn="ctr"/>
            <a:r>
              <a:rPr lang="en-US" dirty="0" smtClean="0">
                <a:latin typeface="Rockwell Condensed" panose="02060603050405020104" pitchFamily="18" charset="0"/>
              </a:rPr>
              <a:t>Seth Nichols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7470" y="234778"/>
            <a:ext cx="58200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Rockwell Condensed" panose="02060603050405020104" pitchFamily="18" charset="0"/>
              </a:rPr>
              <a:t>A </a:t>
            </a:r>
            <a:r>
              <a:rPr lang="en-US" sz="6000" dirty="0" smtClean="0">
                <a:latin typeface="Bernard MT Condensed" panose="02050806060905020404" pitchFamily="18" charset="0"/>
              </a:rPr>
              <a:t>RAD</a:t>
            </a:r>
            <a:r>
              <a:rPr lang="en-US" sz="6000" dirty="0" smtClean="0">
                <a:latin typeface="Rockwell Condensed" panose="02060603050405020104" pitchFamily="18" charset="0"/>
              </a:rPr>
              <a:t>ical Proposal: </a:t>
            </a:r>
          </a:p>
          <a:p>
            <a:pPr algn="ctr"/>
            <a:r>
              <a:rPr lang="en-US" sz="3200" dirty="0" smtClean="0">
                <a:latin typeface="Rockwell Condensed" panose="02060603050405020104" pitchFamily="18" charset="0"/>
              </a:rPr>
              <a:t>Coordinating and Organizing Library Outreach </a:t>
            </a:r>
          </a:p>
          <a:p>
            <a:pPr algn="ctr"/>
            <a:r>
              <a:rPr lang="en-US" sz="3200" dirty="0" smtClean="0">
                <a:latin typeface="Rockwell Condensed" panose="02060603050405020104" pitchFamily="18" charset="0"/>
              </a:rPr>
              <a:t>Events / Displays</a:t>
            </a:r>
            <a:endParaRPr lang="en-US" sz="3200" dirty="0">
              <a:latin typeface="Rockwell Condensed" panose="020606030504050201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2879123" y="5806128"/>
            <a:ext cx="6610865" cy="1051872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anual Operation 3"/>
          <p:cNvSpPr/>
          <p:nvPr/>
        </p:nvSpPr>
        <p:spPr>
          <a:xfrm>
            <a:off x="2879124" y="0"/>
            <a:ext cx="6610865" cy="1075038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34032" y="5916565"/>
            <a:ext cx="511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Introduction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3200" y="-62646"/>
            <a:ext cx="400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Rockwell Condensed" panose="02060603050405020104" pitchFamily="18" charset="0"/>
              </a:rPr>
              <a:t>Vault MU: </a:t>
            </a:r>
          </a:p>
          <a:p>
            <a:pPr algn="ctr"/>
            <a:r>
              <a:rPr lang="en-US" sz="3600" dirty="0" smtClean="0">
                <a:latin typeface="Rockwell Condensed" panose="02060603050405020104" pitchFamily="18" charset="0"/>
              </a:rPr>
              <a:t>A Mutation of Ideas</a:t>
            </a:r>
            <a:endParaRPr lang="en-US" sz="3600" dirty="0">
              <a:latin typeface="Rockwell Condensed" panose="020606030504050201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2566" y="1658715"/>
            <a:ext cx="51019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Timely Event.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Relaxed, Come and Go Atmosphere.</a:t>
            </a:r>
          </a:p>
          <a:p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Themed to Fallout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Clear Branding Associated with Special Collections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Presence 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16736" y="1118526"/>
            <a:ext cx="5585792" cy="657119"/>
          </a:xfrm>
          <a:prstGeom prst="rect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32639" y="1140674"/>
            <a:ext cx="4953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anklin Gothic Heavy" panose="020B0903020102020204" pitchFamily="34" charset="0"/>
              </a:rPr>
              <a:t>The Event Needed to Be: </a:t>
            </a:r>
            <a:endParaRPr lang="en-US" sz="3200" dirty="0">
              <a:latin typeface="Franklin Gothic Heavy" panose="020B0903020102020204" pitchFamily="34" charset="0"/>
            </a:endParaRPr>
          </a:p>
        </p:txBody>
      </p:sp>
      <p:pic>
        <p:nvPicPr>
          <p:cNvPr id="8194" name="Picture 2" descr="https://vignette.wikia.nocookie.net/fallout/images/1/15/Goat_Legs.png/revision/latest?cb=201812051902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45" y="1950002"/>
            <a:ext cx="2713084" cy="36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vignette.wikia.nocookie.net/fallout/images/3/3b/Bear_Arms_perk.png/revision/latest?cb=201811241554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57" y="1961531"/>
            <a:ext cx="2713084" cy="368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4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55095" y="1158814"/>
            <a:ext cx="8541680" cy="4529489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Pre-Production and Planning: </a:t>
            </a:r>
            <a:endParaRPr lang="en-US" sz="6600" dirty="0" smtClean="0">
              <a:solidFill>
                <a:prstClr val="black"/>
              </a:solidFill>
              <a:latin typeface="Franklin Gothic Heavy" panose="020B0903020102020204" pitchFamily="34" charset="0"/>
            </a:endParaRPr>
          </a:p>
          <a:p>
            <a:pPr lvl="0" algn="ctr"/>
            <a:endParaRPr lang="en-US" sz="6600" dirty="0" smtClean="0">
              <a:solidFill>
                <a:prstClr val="black"/>
              </a:solidFill>
              <a:latin typeface="Franklin Gothic Heavy" panose="020B0903020102020204" pitchFamily="34" charset="0"/>
            </a:endParaRPr>
          </a:p>
          <a:p>
            <a:pPr lvl="0" algn="ctr"/>
            <a:r>
              <a:rPr lang="en-US" sz="6600" dirty="0" smtClean="0">
                <a:solidFill>
                  <a:prstClr val="black"/>
                </a:solidFill>
                <a:latin typeface="Franklin Gothic Heavy" panose="020B0903020102020204" pitchFamily="34" charset="0"/>
              </a:rPr>
              <a:t>Pitfalls </a:t>
            </a:r>
            <a:r>
              <a:rPr lang="en-US" sz="66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and Progress</a:t>
            </a:r>
          </a:p>
        </p:txBody>
      </p:sp>
    </p:spTree>
    <p:extLst>
      <p:ext uri="{BB962C8B-B14F-4D97-AF65-F5344CB8AC3E}">
        <p14:creationId xmlns:p14="http://schemas.microsoft.com/office/powerpoint/2010/main" val="300333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30482" y="5116111"/>
            <a:ext cx="3537858" cy="664028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5690" y="5184894"/>
            <a:ext cx="250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May 30, 2018</a:t>
            </a:r>
            <a:endParaRPr lang="en-US" sz="2800" dirty="0"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nual Operation 9"/>
          <p:cNvSpPr/>
          <p:nvPr/>
        </p:nvSpPr>
        <p:spPr>
          <a:xfrm>
            <a:off x="1681068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11844" y="-40308"/>
            <a:ext cx="6228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The Announcement</a:t>
            </a:r>
            <a:r>
              <a:rPr lang="en-US" sz="6600" dirty="0">
                <a:latin typeface="Rockwell Condensed" panose="02060603050405020104" pitchFamily="18" charset="0"/>
              </a:rPr>
              <a:t>!</a:t>
            </a:r>
          </a:p>
        </p:txBody>
      </p:sp>
      <p:sp>
        <p:nvSpPr>
          <p:cNvPr id="11" name="Flowchart: Manual Operation 10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Pre-Production and Planning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pic>
        <p:nvPicPr>
          <p:cNvPr id="4" name="kYATmwTY6I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96742" y="1077861"/>
            <a:ext cx="7072280" cy="39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static.gamespot.com/uploads/scale_super/1576/15769789/3399052-fallout76_e3_vista_1528639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07" y="3039782"/>
            <a:ext cx="5105674" cy="27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014" y="765547"/>
            <a:ext cx="2023867" cy="2195883"/>
          </a:xfrm>
          <a:prstGeom prst="rect">
            <a:avLst/>
          </a:prstGeom>
        </p:spPr>
      </p:pic>
      <p:sp>
        <p:nvSpPr>
          <p:cNvPr id="4" name="Flowchart: Manual Operation 3"/>
          <p:cNvSpPr/>
          <p:nvPr/>
        </p:nvSpPr>
        <p:spPr>
          <a:xfrm>
            <a:off x="1681068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Pre-Production and Planning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1844" y="-40308"/>
            <a:ext cx="6228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What is Fallout 76?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6291" y="1048497"/>
            <a:ext cx="46993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Fallout franchise originally created by Black Rock Studios in 1997.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Now created by Bethesda Game Studios since 2008.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 in a fictionalized post-apocalyptic future America.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Retro-1950s aesthetic. (Rockets, atomic power, robot assistants) Think Flash Gordon meets Norman Rockwell rolled up into The Road Warrior.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Fallout games take place near a city of the United States. Fallout 76 takes place in all of West Virginia.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207" y="1153232"/>
            <a:ext cx="2950818" cy="179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9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25466" y="566059"/>
            <a:ext cx="78725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30, 2018 – First Teaser Trailer, Announcing Fallout 76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10, 2018 – Bethesda E3 Conference, </a:t>
            </a:r>
          </a:p>
          <a:p>
            <a:pPr lvl="5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Formal Announcement of Fallout 76</a:t>
            </a:r>
          </a:p>
          <a:p>
            <a:pPr lvl="5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Game is to set in West Virginia.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– August, 2018 – Lori and Seth discuss and </a:t>
            </a:r>
          </a:p>
          <a:p>
            <a:pPr lvl="7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geek out over the game.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6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 13, 2018 – Seth creates a social media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display/post 			in order to tie Special Collections to the 			new Fallout game.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42" y="3500961"/>
            <a:ext cx="2241284" cy="2329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42" y="1010016"/>
            <a:ext cx="2241284" cy="2300021"/>
          </a:xfrm>
          <a:prstGeom prst="rect">
            <a:avLst/>
          </a:prstGeom>
        </p:spPr>
      </p:pic>
      <p:sp>
        <p:nvSpPr>
          <p:cNvPr id="12" name="Flowchart: Manual Operation 11"/>
          <p:cNvSpPr/>
          <p:nvPr/>
        </p:nvSpPr>
        <p:spPr>
          <a:xfrm>
            <a:off x="1607588" y="-17364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5113" y="-57672"/>
            <a:ext cx="43216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Timeline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13" name="Flowchart: Manual Operation 1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12459" y="6049962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Pre-Production and Planning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28786" y="1050324"/>
            <a:ext cx="72054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31, 2018 – The beginnings of formal discussion on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a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campus-wide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en-US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18, 2018 – We begin preparations for a Special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Collections based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that will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occur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the game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launches.	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6"/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(as opposed to waiting to January!)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- October – Planning, Coordinating, and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Decorating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event.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4553" y="4893635"/>
            <a:ext cx="8882743" cy="827314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40367" y="4973742"/>
            <a:ext cx="8371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Game releases November 14, 2018!!!</a:t>
            </a:r>
            <a:endParaRPr lang="en-US" sz="3200" dirty="0"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lowchart: Manual Operation 7"/>
          <p:cNvSpPr/>
          <p:nvPr/>
        </p:nvSpPr>
        <p:spPr>
          <a:xfrm>
            <a:off x="1607588" y="-17364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6091" y="-57672"/>
            <a:ext cx="4023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Timeline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9" name="Flowchart: Manual Operation 8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12459" y="6049962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Pre-Production and Planning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pic>
        <p:nvPicPr>
          <p:cNvPr id="9218" name="Picture 2" descr="https://vignette.wikia.nocookie.net/fallout/images/3/3a/Dead_Man_Sprinting.png/revision/latest?cb=20181015025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64" y="1181700"/>
            <a:ext cx="2527990" cy="342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4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8292" y="1284890"/>
            <a:ext cx="2331150" cy="1946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8861" y="1186996"/>
            <a:ext cx="61791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vision changed. Constantly.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had to receive approval from the administration. Thus we needed to give an outline of our vision.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were discussions occurring throughout campus.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was already planning their own events? (Would we be stepping on toes?)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these events overlap?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this worth it to the libraries?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772" y="1284889"/>
            <a:ext cx="2331150" cy="1946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282" y="3666292"/>
            <a:ext cx="2190875" cy="1943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24" y="3539233"/>
            <a:ext cx="1940838" cy="2193888"/>
          </a:xfrm>
          <a:prstGeom prst="rect">
            <a:avLst/>
          </a:prstGeom>
        </p:spPr>
      </p:pic>
      <p:sp>
        <p:nvSpPr>
          <p:cNvPr id="10" name="Flowchart: Manual Operation 9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24316" y="-40308"/>
            <a:ext cx="6003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An Event is Born 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11" name="Flowchart: Manual Operation 10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Pre-Production and Planning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nual Operation 8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24313" y="-38667"/>
            <a:ext cx="6003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Collaboration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523" y="1272746"/>
            <a:ext cx="57547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had a meeting on September 26</a:t>
            </a:r>
            <a:r>
              <a:rPr lang="en-US" sz="24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only meeting.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Groups represented: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Humanities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Drinko Library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Collections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HerdCon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Marshall IT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Information Technology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Autism Training Center (?)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mostly communicated through one long email chain.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0437" y="1974389"/>
            <a:ext cx="2630444" cy="1929846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smtClean="0">
                <a:solidFill>
                  <a:prstClr val="black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Different Visions…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000" dirty="0" smtClean="0">
                <a:solidFill>
                  <a:prstClr val="black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Different Agendas…</a:t>
            </a:r>
          </a:p>
          <a:p>
            <a:pPr lvl="0" algn="ctr"/>
            <a:endParaRPr lang="en-US" sz="2000" dirty="0">
              <a:solidFill>
                <a:prstClr val="black"/>
              </a:solidFill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000" dirty="0" smtClean="0">
                <a:solidFill>
                  <a:prstClr val="black"/>
                </a:solidFill>
                <a:latin typeface="Franklin Gothic Heavy" panose="020B0903020102020204" pitchFamily="34" charset="0"/>
                <a:cs typeface="Times New Roman" panose="02020603050405020304" pitchFamily="18" charset="0"/>
              </a:rPr>
              <a:t>…And No One Making Decisions.</a:t>
            </a:r>
          </a:p>
        </p:txBody>
      </p:sp>
      <p:sp>
        <p:nvSpPr>
          <p:cNvPr id="8" name="Flowchart: Manual Operation 7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Pre-Production and Planning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pic>
        <p:nvPicPr>
          <p:cNvPr id="7170" name="Picture 2" descr="https://vignette.wikia.nocookie.net/fallout/images/c/c0/Friendly_Fire.png/revision/latest?cb=2018112418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409" y="1291325"/>
            <a:ext cx="3092075" cy="419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4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anual Operation 3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Pre-Production and Planning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0887" y="0"/>
            <a:ext cx="591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A Leader Will Rise!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4088" y="988035"/>
            <a:ext cx="103036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 Collections took charge.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Lori was able to settle factions and laid down a clear outline of the event.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event would be: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Called VaultMU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opportunity for students to play the game.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celebratory party that would show off materials from Special Collections.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a reception with refreshments.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time for each group to “sell” its upcoming event/class/group involvement.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event would happen the day after launch: Nov. 15 (in consideration of the Plane Crash Memorial)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event was to be campus affiliated. We were there for students not the community at large.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became important later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decisions did not fully emerge out of the meeting, but came about through important considerations.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vignette.wikia.nocookie.net/fallout/images/f/fb/Fo76_Inspirational.png/revision/latest?cb=20181124195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494" y="946764"/>
            <a:ext cx="2147452" cy="291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Pre-Production and Planning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0887" y="0"/>
            <a:ext cx="591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Considerations: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4088" y="988035"/>
            <a:ext cx="52378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Practicality –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Limited Budget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Unknown number of attendants (Free entry)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Unknown state of game (known for “bugs”)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constraints (2 months prep)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 –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game systems / TVs could we get?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Copies of the game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Wireless internet use for each system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Streaming set-up (CIT expectations)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Locations to set-up (outlets)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 support for issues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Privacy Concerns –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1470" y="1027380"/>
            <a:ext cx="49397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Sportsmanship / Conduct –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friendly atmosphere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Inappropriate comments / rude behavior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Sharing worry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Anger / Rage concerns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mic set-up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Managing Expectations (Internal / External) –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Playing nice with other events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Campus-based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Outside groups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Sticking to the outline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pre-events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Providing attendees with accurate expectations of the event. 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33135" y="741405"/>
            <a:ext cx="7512908" cy="1240285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62888" y="818613"/>
            <a:ext cx="7030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anklin Gothic Heavy" panose="020B0903020102020204" pitchFamily="34" charset="0"/>
              </a:rPr>
              <a:t>Introduction: </a:t>
            </a:r>
          </a:p>
          <a:p>
            <a:pPr algn="ctr"/>
            <a:r>
              <a:rPr lang="en-US" sz="3200" dirty="0" smtClean="0">
                <a:latin typeface="Franklin Gothic Heavy" panose="020B0903020102020204" pitchFamily="34" charset="0"/>
              </a:rPr>
              <a:t>Marshall Special Collections</a:t>
            </a:r>
            <a:endParaRPr lang="en-US" sz="3200" dirty="0">
              <a:latin typeface="Franklin Gothic Heavy" panose="020B0903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32232" y="2143195"/>
            <a:ext cx="7512908" cy="1193517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73188" y="2157036"/>
            <a:ext cx="7030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anklin Gothic Heavy" panose="020B0903020102020204" pitchFamily="34" charset="0"/>
              </a:rPr>
              <a:t>Pre-Production and Planning: Pitfalls and Progress</a:t>
            </a:r>
            <a:endParaRPr lang="en-US" sz="3200" dirty="0">
              <a:latin typeface="Franklin Gothic Heavy" panose="020B09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032" y="3516067"/>
            <a:ext cx="7535309" cy="12031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3740" y="3558826"/>
            <a:ext cx="7269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anklin Gothic Heavy" panose="020B0903020102020204" pitchFamily="34" charset="0"/>
              </a:rPr>
              <a:t>Theming and Branding: </a:t>
            </a:r>
          </a:p>
          <a:p>
            <a:pPr algn="ctr"/>
            <a:r>
              <a:rPr lang="en-US" sz="3200" dirty="0" smtClean="0">
                <a:latin typeface="Franklin Gothic Heavy" panose="020B0903020102020204" pitchFamily="34" charset="0"/>
              </a:rPr>
              <a:t>Or How to Look “Cool” to Youngsters</a:t>
            </a:r>
            <a:endParaRPr lang="en-US" sz="3200" dirty="0">
              <a:latin typeface="Franklin Gothic Heavy" panose="020B0903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21931" y="4916052"/>
            <a:ext cx="7512908" cy="1210717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73188" y="4982801"/>
            <a:ext cx="7030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anklin Gothic Heavy" panose="020B0903020102020204" pitchFamily="34" charset="0"/>
              </a:rPr>
              <a:t>The Big Day:</a:t>
            </a:r>
          </a:p>
          <a:p>
            <a:pPr algn="ctr"/>
            <a:r>
              <a:rPr lang="en-US" sz="3200" dirty="0" smtClean="0">
                <a:latin typeface="Franklin Gothic Heavy" panose="020B0903020102020204" pitchFamily="34" charset="0"/>
              </a:rPr>
              <a:t>Is It Over Yet?</a:t>
            </a:r>
            <a:endParaRPr lang="en-US" sz="32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5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8324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anual Operation 3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Pre-Production and Planning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0887" y="0"/>
            <a:ext cx="591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Complications: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325" y="987357"/>
            <a:ext cx="41016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 of Communication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idea what others were doing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discussion about helping with the event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Assigned roles were not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Inconsistent Messaging / Other Events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Making ourselves distinct from other events.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#VaultMU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flyers for our event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members wanting to connect to these events.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Attempts to hijack messaging</a:t>
            </a:r>
          </a:p>
          <a:p>
            <a:pPr lvl="1"/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Expectations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Competing Agendas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a springboard for “Your” event.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535" y="1036198"/>
            <a:ext cx="25245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Lack of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Budget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for Less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 Creative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you have to have it, you have to pay for it.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590" y="1205495"/>
            <a:ext cx="3578087" cy="438806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655365" y="3756991"/>
            <a:ext cx="1908313" cy="1739069"/>
          </a:xfrm>
          <a:prstGeom prst="rect">
            <a:avLst/>
          </a:prstGeom>
          <a:solidFill>
            <a:srgbClr val="4CBB17"/>
          </a:solidFill>
          <a:ln w="25400">
            <a:solidFill>
              <a:srgbClr val="1E4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64087" y="3916017"/>
            <a:ext cx="1510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Franklin Gothic Heavy" panose="020B0903020102020204" pitchFamily="34" charset="0"/>
              </a:rPr>
              <a:t>Article from the Williamson Daily News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864087" y="5218043"/>
            <a:ext cx="1463040" cy="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95460" y="1179201"/>
            <a:ext cx="8541680" cy="4529489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00" dirty="0">
                <a:solidFill>
                  <a:schemeClr val="tx1"/>
                </a:solidFill>
                <a:latin typeface="Franklin Gothic Heavy" panose="020B0903020102020204" pitchFamily="34" charset="0"/>
              </a:rPr>
              <a:t>Theming and Branding: </a:t>
            </a:r>
            <a:endParaRPr lang="en-US" sz="6300" dirty="0" smtClean="0">
              <a:solidFill>
                <a:schemeClr val="tx1"/>
              </a:solidFill>
              <a:latin typeface="Franklin Gothic Heavy" panose="020B0903020102020204" pitchFamily="34" charset="0"/>
            </a:endParaRPr>
          </a:p>
          <a:p>
            <a:pPr algn="ctr"/>
            <a:endParaRPr lang="en-US" sz="4400" dirty="0">
              <a:solidFill>
                <a:schemeClr val="tx1"/>
              </a:solidFill>
              <a:latin typeface="Franklin Gothic Heavy" panose="020B0903020102020204" pitchFamily="34" charset="0"/>
            </a:endParaRPr>
          </a:p>
          <a:p>
            <a:pPr algn="ctr"/>
            <a:r>
              <a:rPr lang="en-US" sz="6300" dirty="0">
                <a:solidFill>
                  <a:schemeClr val="tx1"/>
                </a:solidFill>
                <a:latin typeface="Franklin Gothic Heavy" panose="020B0903020102020204" pitchFamily="34" charset="0"/>
              </a:rPr>
              <a:t>Or How to Look “Cool” to Youngsters</a:t>
            </a:r>
          </a:p>
        </p:txBody>
      </p:sp>
    </p:spTree>
    <p:extLst>
      <p:ext uri="{BB962C8B-B14F-4D97-AF65-F5344CB8AC3E}">
        <p14:creationId xmlns:p14="http://schemas.microsoft.com/office/powerpoint/2010/main" val="27559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anual Operation 3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Theming and Branding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0887" y="0"/>
            <a:ext cx="591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Making Connections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19260" y="1118712"/>
            <a:ext cx="68081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 primary objective: How to increase student activity in Special Collections.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was Fallout perfect for that objective?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Popular game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 in West Virginia (Most of our material is West Virginia based)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Retro-Future aesthetic (We have lots of materials from the past to fit this theme)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really were perfectly set up to capitalize on this game, much of our materials mirrored things you could find in the game.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knew there was a great surge of students interested in Fallout due to the popularity of the display and also meet ups that occurred around places mentioned in the game.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Image result for fallout camden p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9" y="1214973"/>
            <a:ext cx="3265252" cy="183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allout camden p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9" y="3658100"/>
            <a:ext cx="3267486" cy="183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94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Theming and Branding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06" y="1587252"/>
            <a:ext cx="3834716" cy="1865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92" y="3680227"/>
            <a:ext cx="1719221" cy="2225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419" y="2982734"/>
            <a:ext cx="1892742" cy="2440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009" y="4009345"/>
            <a:ext cx="2085013" cy="1627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937" y="3817625"/>
            <a:ext cx="1751020" cy="18755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07588" y="850392"/>
            <a:ext cx="3769084" cy="603504"/>
          </a:xfrm>
          <a:prstGeom prst="rect">
            <a:avLst/>
          </a:prstGeom>
          <a:solidFill>
            <a:srgbClr val="4CBB17"/>
          </a:solidFill>
          <a:ln w="25400">
            <a:solidFill>
              <a:srgbClr val="1E4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43209" y="890534"/>
            <a:ext cx="329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Heavy" panose="020B0903020102020204" pitchFamily="34" charset="0"/>
              </a:rPr>
              <a:t>Items in Fallout</a:t>
            </a:r>
            <a:endParaRPr lang="en-US" sz="2800" dirty="0">
              <a:latin typeface="Franklin Gothic Heavy" panose="020B09030201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76869" y="852938"/>
            <a:ext cx="3769084" cy="600958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12490" y="889450"/>
            <a:ext cx="329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Heavy" panose="020B0903020102020204" pitchFamily="34" charset="0"/>
              </a:rPr>
              <a:t>Items We Had</a:t>
            </a:r>
            <a:endParaRPr lang="en-US" sz="2800" dirty="0">
              <a:latin typeface="Franklin Gothic Heavy" panose="020B09030201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113756" y="625256"/>
            <a:ext cx="66147" cy="5230591"/>
          </a:xfrm>
          <a:prstGeom prst="line">
            <a:avLst/>
          </a:prstGeom>
          <a:ln w="190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0191" t="21062" r="15806" b="23644"/>
          <a:stretch/>
        </p:blipFill>
        <p:spPr>
          <a:xfrm>
            <a:off x="7214984" y="1592609"/>
            <a:ext cx="2020824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Theming and Branding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0887" y="0"/>
            <a:ext cx="591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Details Matter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1116" y="1273547"/>
            <a:ext cx="55391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were lucky in that we both were already fans of the game and had played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as librarians we also have the capability to “find this detailed knowledge.”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Nothing makes fans cringe more than “newbies” trying to be hip.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planning an event, theming matters immensely and should be a way for you to connect relevant materials to people who are already interested but unaware.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details add up and make events memorable: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VaultMU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howdy fellow ki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624" y="1329992"/>
            <a:ext cx="3905020" cy="260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93000" y="4417949"/>
            <a:ext cx="3251200" cy="1089629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57976" y="4362598"/>
            <a:ext cx="3260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Heavy" panose="020B0903020102020204" pitchFamily="34" charset="0"/>
              </a:rPr>
              <a:t>Tailor the </a:t>
            </a:r>
            <a:r>
              <a:rPr lang="en-US" sz="2400" u="sng" dirty="0" smtClean="0">
                <a:latin typeface="Franklin Gothic Heavy" panose="020B0903020102020204" pitchFamily="34" charset="0"/>
              </a:rPr>
              <a:t>situation</a:t>
            </a:r>
          </a:p>
          <a:p>
            <a:pPr algn="ctr"/>
            <a:r>
              <a:rPr lang="en-US" sz="2400" dirty="0" smtClean="0">
                <a:latin typeface="Franklin Gothic Heavy" panose="020B0903020102020204" pitchFamily="34" charset="0"/>
              </a:rPr>
              <a:t> to the </a:t>
            </a:r>
            <a:r>
              <a:rPr lang="en-US" sz="2400" u="sng" dirty="0" smtClean="0">
                <a:latin typeface="Franklin Gothic Heavy" panose="020B0903020102020204" pitchFamily="34" charset="0"/>
              </a:rPr>
              <a:t>location</a:t>
            </a:r>
            <a:r>
              <a:rPr lang="en-US" sz="2400" dirty="0" smtClean="0">
                <a:latin typeface="Franklin Gothic Heavy" panose="020B0903020102020204" pitchFamily="34" charset="0"/>
              </a:rPr>
              <a:t> </a:t>
            </a:r>
          </a:p>
          <a:p>
            <a:pPr algn="ctr"/>
            <a:r>
              <a:rPr lang="en-US" sz="2400" dirty="0" smtClean="0">
                <a:latin typeface="Franklin Gothic Heavy" panose="020B0903020102020204" pitchFamily="34" charset="0"/>
              </a:rPr>
              <a:t>to the </a:t>
            </a:r>
            <a:r>
              <a:rPr lang="en-US" sz="2400" u="sng" dirty="0" smtClean="0">
                <a:latin typeface="Franklin Gothic Heavy" panose="020B0903020102020204" pitchFamily="34" charset="0"/>
              </a:rPr>
              <a:t>event</a:t>
            </a:r>
            <a:r>
              <a:rPr lang="en-US" sz="2400" dirty="0" smtClean="0">
                <a:latin typeface="Franklin Gothic Heavy" panose="020B0903020102020204" pitchFamily="34" charset="0"/>
              </a:rPr>
              <a:t>!</a:t>
            </a:r>
            <a:endParaRPr lang="en-US" sz="24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1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Theming and Branding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0887" y="0"/>
            <a:ext cx="591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Theming the Décor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1116" y="1273547"/>
            <a:ext cx="4990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Think about what you have to work with. Break it down into components.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Trailer and Screenshots for Fallout 76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games in Fallout series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1950s Sci-Fi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History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 (Atomic Energy / Radiation)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budget? How much do you want to devote to decorating your space?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 Creative.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Signs (Images and Fonts)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Streamers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Balloons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cloths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fallout 76 v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0" y="1140754"/>
            <a:ext cx="4694507" cy="312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8790" y="4522542"/>
            <a:ext cx="4492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Colors (of the décor)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Layout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your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Book Displays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get too mired in details.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3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Theming and Branding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0887" y="0"/>
            <a:ext cx="5913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Theming the Décor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59" y="1107996"/>
            <a:ext cx="2047516" cy="2284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448" y="1107995"/>
            <a:ext cx="2047516" cy="2284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635" y="1107995"/>
            <a:ext cx="2047516" cy="2284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822" y="1034843"/>
            <a:ext cx="2047515" cy="2357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448" y="3495143"/>
            <a:ext cx="2047516" cy="22728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r="32842"/>
          <a:stretch/>
        </p:blipFill>
        <p:spPr>
          <a:xfrm>
            <a:off x="6392635" y="3490490"/>
            <a:ext cx="2038136" cy="2277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t="19179"/>
          <a:stretch/>
        </p:blipFill>
        <p:spPr>
          <a:xfrm>
            <a:off x="9034670" y="3490490"/>
            <a:ext cx="2038136" cy="2283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9259" y="3487028"/>
            <a:ext cx="2047514" cy="228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Theming and Branding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98905" y="-40308"/>
            <a:ext cx="66540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Theming the Activities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2555" y="1027380"/>
            <a:ext cx="47075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will be times when people won’t be playing the game. What then?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activities: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Brand board games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Coloring Sheets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Tours of Special Collections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Corn-hole (X)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 Screen (X)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not just enough to have other activities but how are they themed to the event? The setting?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Reasoning can be stretched, but people appreciate a reason.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16" y="829946"/>
            <a:ext cx="1929420" cy="2570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660" y="1104220"/>
            <a:ext cx="2153725" cy="2560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316" y="3500500"/>
            <a:ext cx="1929420" cy="2570562"/>
          </a:xfrm>
          <a:prstGeom prst="rect">
            <a:avLst/>
          </a:prstGeom>
        </p:spPr>
      </p:pic>
      <p:pic>
        <p:nvPicPr>
          <p:cNvPr id="2050" name="Picture 2" descr="2018 1116 reclamationd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01" y="3781561"/>
            <a:ext cx="2958328" cy="197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52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Theming and Branding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98905" y="-40308"/>
            <a:ext cx="66540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Crucial Minor Details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3717" y="1107996"/>
            <a:ext cx="47075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of the best responses we got from patrons were when they realized we knew a lot and were big fans.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some ways you can embellish your event?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Vault Acceptance Letters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Typed Letter from Important Character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 Descriptions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Don’t forget to talk to your guests about the thing they like!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9" y="952930"/>
            <a:ext cx="1865927" cy="2414016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79" y="1165187"/>
            <a:ext cx="2714514" cy="2097579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18476"/>
          <a:stretch/>
        </p:blipFill>
        <p:spPr>
          <a:xfrm>
            <a:off x="6412865" y="3395377"/>
            <a:ext cx="2151590" cy="2337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637" y="3553370"/>
            <a:ext cx="2601193" cy="195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7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Theming and Branding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75882" y="-36355"/>
            <a:ext cx="7463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Rockwell Condensed" panose="02060603050405020104" pitchFamily="18" charset="0"/>
              </a:rPr>
              <a:t>It Pays to Have Sponsors!</a:t>
            </a:r>
            <a:endParaRPr lang="en-US" sz="6000" dirty="0">
              <a:latin typeface="Rockwell Condensed" panose="02060603050405020104" pitchFamily="18" charset="0"/>
            </a:endParaRPr>
          </a:p>
        </p:txBody>
      </p:sp>
      <p:pic>
        <p:nvPicPr>
          <p:cNvPr id="3074" name="Picture 2" descr="2018 1116 reclamation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03" y="1439982"/>
            <a:ext cx="5436905" cy="393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69" y="1339908"/>
            <a:ext cx="4208076" cy="420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7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697" y="593125"/>
            <a:ext cx="11096368" cy="54476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 Collections at Marshall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James E. Morrow Library (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Drinko Library, the Original One!)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Floor, Old building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niche audience.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History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History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Marshall History</a:t>
            </a:r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 startAt="3"/>
            </a:pPr>
            <a:endParaRPr lang="en-US" dirty="0"/>
          </a:p>
        </p:txBody>
      </p:sp>
      <p:sp>
        <p:nvSpPr>
          <p:cNvPr id="2" name="Flowchart: Manual Operation 1"/>
          <p:cNvSpPr/>
          <p:nvPr/>
        </p:nvSpPr>
        <p:spPr>
          <a:xfrm>
            <a:off x="2879124" y="0"/>
            <a:ext cx="6610865" cy="1075038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26706" y="-16479"/>
            <a:ext cx="51156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Who Are We?</a:t>
            </a:r>
            <a:endParaRPr lang="en-US" sz="5400" dirty="0">
              <a:latin typeface="Rockwell Condensed" panose="02060603050405020104" pitchFamily="18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 rot="10800000">
            <a:off x="2879123" y="5806128"/>
            <a:ext cx="6610865" cy="1051872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34032" y="5916565"/>
            <a:ext cx="511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Introduction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701" y="2761954"/>
            <a:ext cx="4162425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91" y="2761954"/>
            <a:ext cx="2872409" cy="2971800"/>
          </a:xfrm>
          <a:prstGeom prst="rect">
            <a:avLst/>
          </a:prstGeom>
        </p:spPr>
      </p:pic>
      <p:pic>
        <p:nvPicPr>
          <p:cNvPr id="2060" name="Picture 12" descr="Image result for marshall university logo kelly 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63" y="870037"/>
            <a:ext cx="2335427" cy="15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0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5" y="5886188"/>
            <a:ext cx="9036687" cy="971809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Theming and Branding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946375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75882" y="57688"/>
            <a:ext cx="746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Rockwell Condensed" panose="02060603050405020104" pitchFamily="18" charset="0"/>
              </a:rPr>
              <a:t>Branding: How Do You Stand Out</a:t>
            </a:r>
            <a:endParaRPr lang="en-US" sz="4800" dirty="0">
              <a:latin typeface="Rockwell Condensed" panose="020606030504050201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5240" y="946373"/>
            <a:ext cx="42165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you aren’t the only one planning an event.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had 4 other related events: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Fallout Charity Event – WV Autism Center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College of Education / WV Dept. of Education Fallout panel @ conference in January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Fallout B.E.T.A. Party (Hosted by CIT)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HerdCon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used Fallout messaging to promote its convention.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separates your event from any of there’s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How do you cut through the noise?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5734" y="891089"/>
            <a:ext cx="65402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Helpful Tips We Learned: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 creative with your messaging.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catchy title or “#” can help your event look unique and 	hip. (#VaultMU)</a:t>
            </a:r>
          </a:p>
          <a:p>
            <a:pPr lvl="1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earlier the better.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already started off behind and had a hard time catching. Going through University Communications = Delays.</a:t>
            </a:r>
          </a:p>
          <a:p>
            <a:pPr lvl="2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Market to your target audience.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 to where your audience pays attention. Whether its social media, local flyers, forums, newspapers, letters, etc.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ok, to decide its not worth the effort.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there are other events that will overshadow you, or you don’t feel there is sufficient “hype” its ok to save your time/energy for another time.</a:t>
            </a:r>
          </a:p>
        </p:txBody>
      </p:sp>
    </p:spTree>
    <p:extLst>
      <p:ext uri="{BB962C8B-B14F-4D97-AF65-F5344CB8AC3E}">
        <p14:creationId xmlns:p14="http://schemas.microsoft.com/office/powerpoint/2010/main" val="199085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7" y="5931456"/>
            <a:ext cx="9036687" cy="926544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Theming and Branding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8936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75882" y="28823"/>
            <a:ext cx="746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Rockwell Condensed" panose="02060603050405020104" pitchFamily="18" charset="0"/>
              </a:rPr>
              <a:t>Branding: How Do You Stand Out</a:t>
            </a:r>
            <a:endParaRPr lang="en-US" sz="4800" dirty="0">
              <a:latin typeface="Rockwell Condensed" panose="020606030504050201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2" y="3972707"/>
            <a:ext cx="3199042" cy="1891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07" y="929188"/>
            <a:ext cx="2398590" cy="2975800"/>
          </a:xfrm>
          <a:prstGeom prst="rect">
            <a:avLst/>
          </a:prstGeom>
        </p:spPr>
      </p:pic>
      <p:pic>
        <p:nvPicPr>
          <p:cNvPr id="1026" name="Picture 2" descr="Image may contain: tex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536" y="997453"/>
            <a:ext cx="1607377" cy="214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may contain: tex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953" y="893680"/>
            <a:ext cx="2055909" cy="274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874" y="3219909"/>
            <a:ext cx="1846021" cy="2632971"/>
          </a:xfrm>
          <a:prstGeom prst="rect">
            <a:avLst/>
          </a:prstGeom>
        </p:spPr>
      </p:pic>
      <p:pic>
        <p:nvPicPr>
          <p:cNvPr id="1030" name="Picture 6" descr="Image may contain: tex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23" y="3745891"/>
            <a:ext cx="2176679" cy="217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deo Games in the Classroom: A Digital Humanities Presenta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149" y="1021894"/>
            <a:ext cx="3507725" cy="19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07" y="3089841"/>
            <a:ext cx="2246858" cy="284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anual Operation 3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2463" y="6052616"/>
            <a:ext cx="742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Franklin Gothic Heavy" panose="020B0903020102020204" pitchFamily="34" charset="0"/>
              </a:rPr>
              <a:t>Theming and Branding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882" y="-36355"/>
            <a:ext cx="7463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Rockwell Condensed" panose="02060603050405020104" pitchFamily="18" charset="0"/>
              </a:rPr>
              <a:t>Branding: Timing is Key!</a:t>
            </a:r>
            <a:endParaRPr lang="en-US" sz="6000" dirty="0">
              <a:latin typeface="Rockwell Condensed" panose="020606030504050201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0448" y="1063735"/>
            <a:ext cx="48737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Timing matters not only in prep work, but when the event occurs.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other events had to determine how to incorporate the game into their event. The game was the core of our event.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 early = Messaging not as effective, game 	not present, focus becomes about non-	game aspects, help build the hype.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 late = Game is present, reaction to the 	game (for good or ill), hype has moved 	on, all the time you need to plan / 	message.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66422" y="3969028"/>
            <a:ext cx="1877959" cy="1764093"/>
          </a:xfrm>
          <a:prstGeom prst="rect">
            <a:avLst/>
          </a:prstGeom>
          <a:solidFill>
            <a:srgbClr val="4CBB17"/>
          </a:solidFill>
          <a:ln w="25400">
            <a:solidFill>
              <a:srgbClr val="4C49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341680" y="3965296"/>
            <a:ext cx="1902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Franklin Gothic Heavy" panose="020B0903020102020204" pitchFamily="34" charset="0"/>
              </a:rPr>
              <a:t>We chose after launch in order for students to be able to access the game. </a:t>
            </a:r>
            <a:endParaRPr lang="en-US" dirty="0">
              <a:latin typeface="Franklin Gothic Heavy" panose="020B09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4148" y="4110723"/>
            <a:ext cx="3512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launch days, movie / book releases, or important dates within the subject you are highlighting (ex. Harry Potter’s birthday).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Details matter.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press your luck video ga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55" y="1199827"/>
            <a:ext cx="3173249" cy="26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0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5460" y="1179201"/>
            <a:ext cx="8541680" cy="4529489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00" dirty="0" smtClean="0">
                <a:solidFill>
                  <a:schemeClr val="tx1"/>
                </a:solidFill>
                <a:latin typeface="Franklin Gothic Heavy" panose="020B0903020102020204" pitchFamily="34" charset="0"/>
              </a:rPr>
              <a:t>The Big Day:</a:t>
            </a:r>
          </a:p>
          <a:p>
            <a:pPr algn="ctr"/>
            <a:r>
              <a:rPr lang="en-US" sz="6300" dirty="0" smtClean="0">
                <a:solidFill>
                  <a:schemeClr val="tx1"/>
                </a:solidFill>
                <a:latin typeface="Franklin Gothic Heavy" panose="020B0903020102020204" pitchFamily="34" charset="0"/>
              </a:rPr>
              <a:t>Is it Over Yet?</a:t>
            </a:r>
            <a:endParaRPr lang="en-US" sz="6300" dirty="0">
              <a:solidFill>
                <a:schemeClr val="tx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76854" y="5951093"/>
            <a:ext cx="529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The Big Day</a:t>
            </a:r>
            <a:endParaRPr lang="en-US" sz="4800" dirty="0">
              <a:latin typeface="Franklin Gothic Heavy" panose="020B0903020102020204" pitchFamily="34" charset="0"/>
            </a:endParaRPr>
          </a:p>
        </p:txBody>
      </p:sp>
      <p:sp>
        <p:nvSpPr>
          <p:cNvPr id="6" name="Flowchart: Manual Operation 5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9214" y="-40308"/>
            <a:ext cx="7805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The Final Week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2076" y="1133555"/>
            <a:ext cx="50124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Last Minute Preparations and Purchases.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 Marketing Push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Campus Flyers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Social Media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Library Signs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Begin Decorating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(Mindful of Memorial and Daily Library traffic)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Gathering Raffle items and collecting additional refreshments / snacks.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Informing regulars of the specifics behind how the Fallout Event will effect our library.      (when, where, what)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7429" y="1589314"/>
            <a:ext cx="4898571" cy="3744686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57299" y="1722719"/>
            <a:ext cx="47788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Franklin Gothic Heavy" panose="020B0903020102020204" pitchFamily="34" charset="0"/>
              </a:rPr>
              <a:t>Make sure everyone is on the same page! This is it. </a:t>
            </a:r>
          </a:p>
          <a:p>
            <a:pPr algn="ctr"/>
            <a:r>
              <a:rPr lang="en-US" sz="4400" dirty="0" smtClean="0">
                <a:latin typeface="Franklin Gothic Heavy" panose="020B0903020102020204" pitchFamily="34" charset="0"/>
              </a:rPr>
              <a:t>You get one shot. </a:t>
            </a:r>
            <a:endParaRPr lang="en-US" sz="44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2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7" y="5951092"/>
            <a:ext cx="9036687" cy="906907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76854" y="5951093"/>
            <a:ext cx="529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The Big Day</a:t>
            </a:r>
            <a:endParaRPr lang="en-US" sz="48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986033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08589" y="0"/>
            <a:ext cx="5634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Rockwell Condensed" panose="02060603050405020104" pitchFamily="18" charset="0"/>
              </a:rPr>
              <a:t>Fallout Fatigue</a:t>
            </a:r>
            <a:endParaRPr lang="en-US" sz="6000" dirty="0">
              <a:latin typeface="Rockwell Condensed" panose="020606030504050201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858" y="1202324"/>
            <a:ext cx="3202143" cy="42681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6638" y="1262891"/>
            <a:ext cx="2290921" cy="1857996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8375" y="1273832"/>
            <a:ext cx="2507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 smtClean="0">
                <a:latin typeface="Franklin Gothic Heavy" panose="020B0903020102020204" pitchFamily="34" charset="0"/>
              </a:rPr>
              <a:t>High Spirits! </a:t>
            </a:r>
            <a:endParaRPr lang="en-US" sz="5200" dirty="0">
              <a:latin typeface="Franklin Gothic Heavy" panose="020B0903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76141" y="3935035"/>
            <a:ext cx="2290921" cy="1847055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54364" y="4027565"/>
            <a:ext cx="25344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00" dirty="0" smtClean="0">
                <a:latin typeface="Franklin Gothic Heavy" panose="020B0903020102020204" pitchFamily="34" charset="0"/>
              </a:rPr>
              <a:t>Low Energy!</a:t>
            </a:r>
            <a:endParaRPr lang="en-US" sz="5100" dirty="0">
              <a:latin typeface="Franklin Gothic Heavy" panose="020B0903020102020204" pitchFamily="34" charset="0"/>
            </a:endParaRPr>
          </a:p>
        </p:txBody>
      </p:sp>
      <p:pic>
        <p:nvPicPr>
          <p:cNvPr id="6146" name="Picture 2" descr="https://vignette.wikia.nocookie.net/fallout/images/f/fb/Spiritual_Healer_perk.png/revision/latest?cb=201811242314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00" y="3185126"/>
            <a:ext cx="2050826" cy="278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vignette.wikia.nocookie.net/fallout/images/c/c0/EMT.png/revision/latest?cb=201811241813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791" y="989396"/>
            <a:ext cx="2056602" cy="279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08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76854" y="5951093"/>
            <a:ext cx="529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The Big Day</a:t>
            </a:r>
            <a:endParaRPr lang="en-US" sz="48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65046" y="-86475"/>
            <a:ext cx="6053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Rockwell Condensed" panose="02060603050405020104" pitchFamily="18" charset="0"/>
              </a:rPr>
              <a:t>D-Day: Nov. 15</a:t>
            </a:r>
            <a:r>
              <a:rPr lang="en-US" sz="7200" baseline="30000" dirty="0" smtClean="0">
                <a:latin typeface="Rockwell Condensed" panose="02060603050405020104" pitchFamily="18" charset="0"/>
              </a:rPr>
              <a:t>th</a:t>
            </a:r>
            <a:r>
              <a:rPr lang="en-US" sz="7200" dirty="0" smtClean="0">
                <a:latin typeface="Rockwell Condensed" panose="02060603050405020104" pitchFamily="18" charset="0"/>
              </a:rPr>
              <a:t> </a:t>
            </a:r>
            <a:endParaRPr lang="en-US" sz="7200" dirty="0">
              <a:latin typeface="Rockwell Condensed" panose="020606030504050201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3477" y="1027380"/>
            <a:ext cx="50124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Overnight: Putting up Streamers / Banners / 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Decorating Everything.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Filling up Balloons (Helium Issues)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Moving the Layout of our Reading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Setting Up Tech and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Testing the Game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it runs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Passing out shirts to volunteers. Going over final plans with VaultMU Staff.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Getting food set up at assigned location.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930" y="1459014"/>
            <a:ext cx="5187949" cy="389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7" y="5951092"/>
            <a:ext cx="9036687" cy="906907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76854" y="5951093"/>
            <a:ext cx="529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The Big Day</a:t>
            </a:r>
            <a:endParaRPr lang="en-US" sz="48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902043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Rockwell Condensed" panose="02060603050405020104" pitchFamily="18" charset="0"/>
              </a:rPr>
              <a:t>We Hit A Home Run!</a:t>
            </a:r>
            <a:endParaRPr lang="en-US" sz="6000" dirty="0">
              <a:solidFill>
                <a:schemeClr val="tx1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86" y="1002441"/>
            <a:ext cx="5938015" cy="48482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244" y="3483377"/>
            <a:ext cx="1889623" cy="2380540"/>
          </a:xfrm>
          <a:prstGeom prst="rect">
            <a:avLst/>
          </a:prstGeom>
        </p:spPr>
      </p:pic>
      <p:pic>
        <p:nvPicPr>
          <p:cNvPr id="5130" name="Picture 10" descr="Image may contain: screen, living room and in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340" y="3486877"/>
            <a:ext cx="1911160" cy="237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244" y="952092"/>
            <a:ext cx="3991256" cy="24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7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>
            <a:off x="1607591" y="0"/>
            <a:ext cx="9036687" cy="902043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Rockwell Condensed" panose="02060603050405020104" pitchFamily="18" charset="0"/>
              </a:rPr>
              <a:t>We Hit A Home Run!</a:t>
            </a:r>
            <a:endParaRPr lang="en-US" sz="6000" dirty="0">
              <a:solidFill>
                <a:schemeClr val="tx1"/>
              </a:solidFill>
              <a:latin typeface="Rockwell Condensed" panose="02060603050405020104" pitchFamily="18" charset="0"/>
            </a:endParaRPr>
          </a:p>
        </p:txBody>
      </p:sp>
      <p:sp>
        <p:nvSpPr>
          <p:cNvPr id="4" name="Flowchart: Manual Operation 3"/>
          <p:cNvSpPr/>
          <p:nvPr/>
        </p:nvSpPr>
        <p:spPr>
          <a:xfrm rot="10800000">
            <a:off x="1607587" y="5951092"/>
            <a:ext cx="9036687" cy="906907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76854" y="5951093"/>
            <a:ext cx="529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The Big Day</a:t>
            </a:r>
            <a:endParaRPr lang="en-US" sz="4800" dirty="0">
              <a:latin typeface="Franklin Gothic Heavy" panose="020B09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286" y="1419884"/>
            <a:ext cx="2698749" cy="2024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555" y="1402505"/>
            <a:ext cx="2698749" cy="2024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587" y="3610573"/>
            <a:ext cx="2698749" cy="2024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554" y="3604997"/>
            <a:ext cx="2698749" cy="20296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2824" y="1419884"/>
            <a:ext cx="2711450" cy="20335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521" y="3606937"/>
            <a:ext cx="2703597" cy="202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6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76854" y="5951093"/>
            <a:ext cx="529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The Big Day</a:t>
            </a:r>
            <a:endParaRPr lang="en-US" sz="48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08589" y="0"/>
            <a:ext cx="5634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Rockwell Condensed" panose="02060603050405020104" pitchFamily="18" charset="0"/>
              </a:rPr>
              <a:t>Media Coverage</a:t>
            </a:r>
            <a:endParaRPr lang="en-US" sz="6000" dirty="0">
              <a:latin typeface="Rockwell Condensed" panose="020606030504050201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552" y="1188413"/>
            <a:ext cx="3124765" cy="4429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5" y="1174816"/>
            <a:ext cx="3100347" cy="4483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369" y="1168108"/>
            <a:ext cx="3124765" cy="4489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51" y="1188414"/>
            <a:ext cx="3124766" cy="6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395598"/>
            <a:ext cx="617014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imited Outreach.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Donor Based.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Based.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Exclusive. (Invite-Only)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Centered.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Formal Setting and Attire.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Academic Events. (such as Presentations)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Past Outreach: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Huntington Rotary Gala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Matthew A. Reese Dinner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 History Lock-In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/>
          </a:p>
        </p:txBody>
      </p:sp>
      <p:sp>
        <p:nvSpPr>
          <p:cNvPr id="8" name="Flowchart: Manual Operation 7"/>
          <p:cNvSpPr/>
          <p:nvPr/>
        </p:nvSpPr>
        <p:spPr>
          <a:xfrm>
            <a:off x="2879124" y="0"/>
            <a:ext cx="6610865" cy="1075038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01668" y="-37819"/>
            <a:ext cx="4434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Rockwell Condensed" panose="02060603050405020104" pitchFamily="18" charset="0"/>
              </a:rPr>
              <a:t>Past Outreach: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1313" y="1501939"/>
            <a:ext cx="497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 Day at State Legislature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Reese Poster at the Mid-Atlantic Regional Archival Conference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Talks at Other Academic Conferences.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1880" y="3967777"/>
            <a:ext cx="4727448" cy="1569660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In a 35 year period, absolutely “0” student-based outreach events.</a:t>
            </a:r>
            <a:endParaRPr lang="en-US" sz="3200" dirty="0"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wchart: Manual Operation 8"/>
          <p:cNvSpPr/>
          <p:nvPr/>
        </p:nvSpPr>
        <p:spPr>
          <a:xfrm rot="10800000">
            <a:off x="2879123" y="5806128"/>
            <a:ext cx="6610865" cy="1051872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34032" y="5916565"/>
            <a:ext cx="511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Introduction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59484855"/>
              </p:ext>
            </p:extLst>
          </p:nvPr>
        </p:nvGraphicFramePr>
        <p:xfrm>
          <a:off x="1453278" y="1164225"/>
          <a:ext cx="9345313" cy="4552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lowchart: Manual Operation 5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76854" y="5951093"/>
            <a:ext cx="529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The Big Day</a:t>
            </a:r>
            <a:endParaRPr lang="en-US" sz="48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anual Operation 3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02374" y="5928811"/>
            <a:ext cx="6847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The Big Day</a:t>
            </a:r>
            <a:endParaRPr lang="en-US" sz="4800" dirty="0">
              <a:latin typeface="Franklin Gothic Heavy" panose="020B09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9214" y="-40308"/>
            <a:ext cx="7805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What Worked?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4662" y="1348703"/>
            <a:ext cx="2835879" cy="1916880"/>
          </a:xfrm>
          <a:prstGeom prst="rect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78670" y="1429980"/>
            <a:ext cx="2627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Franklin Gothic Heavy" panose="020B0903020102020204" pitchFamily="34" charset="0"/>
              </a:rPr>
              <a:t>Connecting</a:t>
            </a:r>
          </a:p>
          <a:p>
            <a:pPr algn="ctr"/>
            <a:r>
              <a:rPr lang="en-US" sz="3600" dirty="0" smtClean="0">
                <a:latin typeface="Franklin Gothic Heavy" panose="020B0903020102020204" pitchFamily="34" charset="0"/>
              </a:rPr>
              <a:t> with</a:t>
            </a:r>
          </a:p>
          <a:p>
            <a:pPr algn="ctr"/>
            <a:r>
              <a:rPr lang="en-US" sz="3600" dirty="0" smtClean="0">
                <a:latin typeface="Franklin Gothic Heavy" panose="020B0903020102020204" pitchFamily="34" charset="0"/>
              </a:rPr>
              <a:t> Students</a:t>
            </a:r>
            <a:endParaRPr lang="en-US" sz="3600" dirty="0">
              <a:latin typeface="Franklin Gothic Heavy" panose="020B09030201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7749" y="3659129"/>
            <a:ext cx="2835879" cy="1916880"/>
          </a:xfrm>
          <a:prstGeom prst="rect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90836" y="3981031"/>
            <a:ext cx="3049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Franklin Gothic Heavy" panose="020B0903020102020204" pitchFamily="34" charset="0"/>
              </a:rPr>
              <a:t>The Messaging</a:t>
            </a:r>
            <a:endParaRPr lang="en-US" sz="3600" dirty="0">
              <a:latin typeface="Franklin Gothic Heavy" panose="020B09030201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6815" y="3659129"/>
            <a:ext cx="2835879" cy="1916880"/>
          </a:xfrm>
          <a:prstGeom prst="rect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982655" y="3913617"/>
            <a:ext cx="2124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Franklin Gothic Heavy" panose="020B0903020102020204" pitchFamily="34" charset="0"/>
              </a:rPr>
              <a:t>The </a:t>
            </a:r>
          </a:p>
          <a:p>
            <a:pPr algn="ctr"/>
            <a:r>
              <a:rPr lang="en-US" sz="3600" dirty="0" smtClean="0">
                <a:latin typeface="Franklin Gothic Heavy" panose="020B0903020102020204" pitchFamily="34" charset="0"/>
              </a:rPr>
              <a:t>Details</a:t>
            </a:r>
            <a:endParaRPr lang="en-US" sz="3600" dirty="0">
              <a:latin typeface="Franklin Gothic Heavy" panose="020B09030201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49902" y="1348677"/>
            <a:ext cx="2835879" cy="1916880"/>
          </a:xfrm>
          <a:prstGeom prst="rect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099756" y="1429980"/>
            <a:ext cx="25361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Franklin Gothic Heavy" panose="020B0903020102020204" pitchFamily="34" charset="0"/>
              </a:rPr>
              <a:t>The Timing </a:t>
            </a:r>
          </a:p>
          <a:p>
            <a:pPr algn="ctr"/>
            <a:r>
              <a:rPr lang="en-US" sz="3600" dirty="0" smtClean="0">
                <a:latin typeface="Franklin Gothic Heavy" panose="020B0903020102020204" pitchFamily="34" charset="0"/>
              </a:rPr>
              <a:t>of </a:t>
            </a:r>
          </a:p>
          <a:p>
            <a:pPr algn="ctr"/>
            <a:r>
              <a:rPr lang="en-US" sz="3600" dirty="0" smtClean="0">
                <a:latin typeface="Franklin Gothic Heavy" panose="020B0903020102020204" pitchFamily="34" charset="0"/>
              </a:rPr>
              <a:t>the Event</a:t>
            </a:r>
            <a:endParaRPr lang="en-US" sz="3600" dirty="0">
              <a:latin typeface="Franklin Gothic Heavy" panose="020B0903020102020204" pitchFamily="34" charset="0"/>
            </a:endParaRPr>
          </a:p>
        </p:txBody>
      </p:sp>
      <p:pic>
        <p:nvPicPr>
          <p:cNvPr id="2052" name="Picture 4" descr="https://vignette.wikia.nocookie.net/fallout/images/d/db/Fo76_Party_Girl.png/revision/latest?cb=201812081808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32" y="1067688"/>
            <a:ext cx="2557379" cy="347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anual Operation 3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02374" y="5928811"/>
            <a:ext cx="6847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The Big Day</a:t>
            </a:r>
            <a:endParaRPr lang="en-US" sz="4800" dirty="0">
              <a:latin typeface="Franklin Gothic Heavy" panose="020B09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5205" y="29891"/>
            <a:ext cx="5453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Rockwell Condensed" panose="02060603050405020104" pitchFamily="18" charset="0"/>
              </a:rPr>
              <a:t>What Didn’t Work?</a:t>
            </a:r>
            <a:endParaRPr lang="en-US" sz="6000" dirty="0">
              <a:latin typeface="Rockwell Condensed" panose="020606030504050201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1229" y="1306286"/>
            <a:ext cx="2764971" cy="1175657"/>
          </a:xfrm>
          <a:prstGeom prst="rect">
            <a:avLst/>
          </a:prstGeom>
          <a:solidFill>
            <a:srgbClr val="4CBB17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1229" y="2890581"/>
            <a:ext cx="2764971" cy="1175657"/>
          </a:xfrm>
          <a:prstGeom prst="rect">
            <a:avLst/>
          </a:prstGeom>
          <a:solidFill>
            <a:srgbClr val="4CBB17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21229" y="4474876"/>
            <a:ext cx="2764971" cy="1175657"/>
          </a:xfrm>
          <a:prstGeom prst="rect">
            <a:avLst/>
          </a:prstGeom>
          <a:solidFill>
            <a:srgbClr val="4CBB17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09587" y="4474873"/>
            <a:ext cx="2764971" cy="1175657"/>
          </a:xfrm>
          <a:prstGeom prst="rect">
            <a:avLst/>
          </a:prstGeom>
          <a:solidFill>
            <a:srgbClr val="4CBB17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97951" y="1306285"/>
            <a:ext cx="2764971" cy="1175657"/>
          </a:xfrm>
          <a:prstGeom prst="rect">
            <a:avLst/>
          </a:prstGeom>
          <a:solidFill>
            <a:srgbClr val="4CBB17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97950" y="2893539"/>
            <a:ext cx="2764971" cy="1175657"/>
          </a:xfrm>
          <a:prstGeom prst="rect">
            <a:avLst/>
          </a:prstGeom>
          <a:solidFill>
            <a:srgbClr val="4CBB17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502981" y="4474875"/>
            <a:ext cx="2764971" cy="1175657"/>
          </a:xfrm>
          <a:prstGeom prst="rect">
            <a:avLst/>
          </a:prstGeom>
          <a:solidFill>
            <a:srgbClr val="4CBB17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21229" y="1510158"/>
            <a:ext cx="2710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Heavy" panose="020B0903020102020204" pitchFamily="34" charset="0"/>
              </a:rPr>
              <a:t>No Written Policies: </a:t>
            </a:r>
          </a:p>
          <a:p>
            <a:pPr algn="ctr"/>
            <a:r>
              <a:rPr lang="en-US" sz="2000" dirty="0" smtClean="0">
                <a:latin typeface="Franklin Gothic Heavy" panose="020B0903020102020204" pitchFamily="34" charset="0"/>
              </a:rPr>
              <a:t>(Behavior /Damages</a:t>
            </a:r>
            <a:r>
              <a:rPr lang="en-US" dirty="0" smtClean="0">
                <a:latin typeface="Franklin Gothic Heavy" panose="020B0903020102020204" pitchFamily="34" charset="0"/>
              </a:rPr>
              <a:t>)</a:t>
            </a:r>
            <a:endParaRPr lang="en-US" dirty="0">
              <a:latin typeface="Franklin Gothic Heavy" panose="020B0903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8442" y="3151558"/>
            <a:ext cx="2710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Heavy" panose="020B0903020102020204" pitchFamily="34" charset="0"/>
              </a:rPr>
              <a:t>Sign-In / Sign-Up</a:t>
            </a:r>
          </a:p>
          <a:p>
            <a:pPr algn="ctr"/>
            <a:r>
              <a:rPr lang="en-US" sz="2000" dirty="0" smtClean="0">
                <a:latin typeface="Franklin Gothic Heavy" panose="020B0903020102020204" pitchFamily="34" charset="0"/>
              </a:rPr>
              <a:t>Sheets</a:t>
            </a:r>
            <a:endParaRPr lang="en-US" sz="2000" dirty="0">
              <a:latin typeface="Franklin Gothic Heavy" panose="020B09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25163" y="1390529"/>
            <a:ext cx="2710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Heavy" panose="020B0903020102020204" pitchFamily="34" charset="0"/>
              </a:rPr>
              <a:t>Communicating with Other Departments / Groups</a:t>
            </a:r>
            <a:endParaRPr lang="en-US" sz="2000" dirty="0">
              <a:latin typeface="Franklin Gothic Heavy" panose="020B0903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34288" y="4554869"/>
            <a:ext cx="2710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Heavy" panose="020B0903020102020204" pitchFamily="34" charset="0"/>
              </a:rPr>
              <a:t>Accounting for Everyone at the Event</a:t>
            </a:r>
            <a:endParaRPr lang="en-US" sz="2000" dirty="0">
              <a:latin typeface="Franklin Gothic Heavy" panose="020B0903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3622" y="4831870"/>
            <a:ext cx="271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Heavy" panose="020B0903020102020204" pitchFamily="34" charset="0"/>
              </a:rPr>
              <a:t>Accessibility</a:t>
            </a:r>
            <a:endParaRPr lang="en-US" sz="2400" dirty="0">
              <a:latin typeface="Franklin Gothic Heavy" panose="020B0903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52378" y="3028447"/>
            <a:ext cx="2710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Heavy" panose="020B0903020102020204" pitchFamily="34" charset="0"/>
              </a:rPr>
              <a:t>The</a:t>
            </a:r>
          </a:p>
          <a:p>
            <a:pPr algn="ctr"/>
            <a:r>
              <a:rPr lang="en-US" sz="2400" dirty="0" smtClean="0">
                <a:latin typeface="Franklin Gothic Heavy" panose="020B0903020102020204" pitchFamily="34" charset="0"/>
              </a:rPr>
              <a:t>Messaging</a:t>
            </a:r>
            <a:endParaRPr lang="en-US" sz="2400" dirty="0">
              <a:latin typeface="Franklin Gothic Heavy" panose="020B0903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97950" y="4708759"/>
            <a:ext cx="2710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ranklin Gothic Heavy" panose="020B0903020102020204" pitchFamily="34" charset="0"/>
              </a:rPr>
              <a:t>Lack of Leadership (Early On)</a:t>
            </a:r>
            <a:endParaRPr lang="en-US" sz="2000" dirty="0">
              <a:latin typeface="Franklin Gothic Heavy" panose="020B0903020102020204" pitchFamily="34" charset="0"/>
            </a:endParaRPr>
          </a:p>
        </p:txBody>
      </p:sp>
      <p:pic>
        <p:nvPicPr>
          <p:cNvPr id="1026" name="Picture 2" descr="Image result for vault boy perk 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55" y="1132442"/>
            <a:ext cx="2389065" cy="324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1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5460" y="1179201"/>
            <a:ext cx="8541680" cy="4529489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00" dirty="0" smtClean="0">
                <a:solidFill>
                  <a:schemeClr val="tx1"/>
                </a:solidFill>
                <a:latin typeface="Franklin Gothic Heavy" panose="020B0903020102020204" pitchFamily="34" charset="0"/>
              </a:rPr>
              <a:t>How Do You Prove That You Were Successful?</a:t>
            </a:r>
            <a:endParaRPr lang="en-US" sz="6300" dirty="0">
              <a:solidFill>
                <a:schemeClr val="tx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1607588" y="583062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02374" y="5928811"/>
            <a:ext cx="6847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The Big Day</a:t>
            </a:r>
            <a:endParaRPr lang="en-US" sz="48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1607591" y="0"/>
            <a:ext cx="9036687" cy="1027380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9214" y="-40308"/>
            <a:ext cx="78057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Rockwell Condensed" panose="02060603050405020104" pitchFamily="18" charset="0"/>
              </a:rPr>
              <a:t>Takeaways:</a:t>
            </a:r>
            <a:endParaRPr lang="en-US" sz="6600" dirty="0">
              <a:latin typeface="Rockwell Condensed" panose="020606030504050201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3883" y="1125571"/>
            <a:ext cx="50124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 Early. Plan Meticulously.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Spend Time Sharing the Vision of your Event.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Communicate Often.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(Pretend Like You Like Each Other)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Details Matter.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Timing is Important.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Capture the Zeitgeist!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5843" y="1036976"/>
            <a:ext cx="5012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Don’t Be Afraid to Take a Chance.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Unique. Sell that Uniqueness!</a:t>
            </a:r>
          </a:p>
        </p:txBody>
      </p:sp>
      <p:pic>
        <p:nvPicPr>
          <p:cNvPr id="3074" name="Picture 2" descr="https://vignette.wikia.nocookie.net/fallout/images/e/e3/Fo76_Strong_Back.png/revision/latest?cb=201812142241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374" y="2403672"/>
            <a:ext cx="2658392" cy="342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vignette.wikia.nocookie.net/fallout/images/c/cf/Fo76_Pack_Rat.png/revision/latest?cb=2018112517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36" y="2374376"/>
            <a:ext cx="2661828" cy="345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77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8142" y="586446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5460" y="1179201"/>
            <a:ext cx="8541680" cy="4529489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00" dirty="0" smtClean="0">
                <a:solidFill>
                  <a:schemeClr val="tx1"/>
                </a:solidFill>
                <a:latin typeface="Franklin Gothic Heavy" panose="020B0903020102020204" pitchFamily="34" charset="0"/>
              </a:rPr>
              <a:t>ASK US QUESTIONS!</a:t>
            </a:r>
            <a:br>
              <a:rPr lang="en-US" sz="6300" dirty="0" smtClean="0">
                <a:solidFill>
                  <a:schemeClr val="tx1"/>
                </a:solidFill>
                <a:latin typeface="Franklin Gothic Heavy" panose="020B0903020102020204" pitchFamily="34" charset="0"/>
              </a:rPr>
            </a:br>
            <a:r>
              <a:rPr lang="en-US" sz="6300" dirty="0" smtClean="0">
                <a:solidFill>
                  <a:schemeClr val="tx1"/>
                </a:solidFill>
                <a:latin typeface="Franklin Gothic Heavy" panose="020B0903020102020204" pitchFamily="34" charset="0"/>
              </a:rPr>
              <a:t/>
            </a:r>
            <a:br>
              <a:rPr lang="en-US" sz="6300" dirty="0" smtClean="0">
                <a:solidFill>
                  <a:schemeClr val="tx1"/>
                </a:solidFill>
                <a:latin typeface="Franklin Gothic Heavy" panose="020B0903020102020204" pitchFamily="34" charset="0"/>
              </a:rPr>
            </a:br>
            <a:r>
              <a:rPr lang="en-US" sz="6300" dirty="0" smtClean="0">
                <a:solidFill>
                  <a:schemeClr val="tx1"/>
                </a:solidFill>
                <a:latin typeface="Franklin Gothic Heavy" panose="020B0903020102020204" pitchFamily="34" charset="0"/>
              </a:rPr>
              <a:t>PLEASE!!!!!</a:t>
            </a:r>
            <a:endParaRPr lang="en-US" sz="6300" dirty="0">
              <a:solidFill>
                <a:schemeClr val="tx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9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60220" y="1057559"/>
            <a:ext cx="6531429" cy="830997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And Then There’s Us…</a:t>
            </a:r>
          </a:p>
        </p:txBody>
      </p:sp>
      <p:sp>
        <p:nvSpPr>
          <p:cNvPr id="5" name="Flowchart: Manual Operation 4"/>
          <p:cNvSpPr/>
          <p:nvPr/>
        </p:nvSpPr>
        <p:spPr>
          <a:xfrm rot="10800000">
            <a:off x="2879123" y="5806128"/>
            <a:ext cx="6610865" cy="1051872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34032" y="5916565"/>
            <a:ext cx="511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Introduction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pic>
        <p:nvPicPr>
          <p:cNvPr id="5122" name="Picture 2" descr="https://vignette.wikia.nocookie.net/fallout/images/4/4f/Fo76_Solar_Powered.png/revision/latest?cb=20181206174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154" y="2193664"/>
            <a:ext cx="2579395" cy="35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vignette.wikia.nocookie.net/fallout/images/1/1d/Cola_Nut.png/revision/latest?cb=2018112721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72" y="2177530"/>
            <a:ext cx="2591279" cy="351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vignette.wikia.nocookie.net/fallout/images/5/57/Strange_in_Numbers_perk.png/revision/latest?cb=201811242324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05" y="2193664"/>
            <a:ext cx="2579395" cy="35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18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may contain: te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8" y="243845"/>
            <a:ext cx="2480334" cy="161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34" y="243845"/>
            <a:ext cx="2601132" cy="161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photo description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864" y="1800557"/>
            <a:ext cx="2643907" cy="124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may contain: tex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7" y="345829"/>
            <a:ext cx="2369319" cy="126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may contain: tex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4" y="3582333"/>
            <a:ext cx="1953038" cy="2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may contain: 1 pers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34" y="3533227"/>
            <a:ext cx="2095538" cy="300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may contain: tex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268" y="3548269"/>
            <a:ext cx="2521193" cy="141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may contain: one or more people, people sitting and indo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037" y="5126677"/>
            <a:ext cx="1521972" cy="15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0" y="3262184"/>
            <a:ext cx="12192000" cy="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67168" y="0"/>
            <a:ext cx="0" cy="685800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6" name="Picture 22" descr="Image may contain: 1 pers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268" y="5126677"/>
            <a:ext cx="1531056" cy="15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o photo description available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21" y="5126677"/>
            <a:ext cx="1571993" cy="15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46505" y="2145103"/>
            <a:ext cx="2623932" cy="830997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Morrow Stacks </a:t>
            </a:r>
          </a:p>
          <a:p>
            <a:pPr algn="ctr"/>
            <a:r>
              <a:rPr lang="en-US" sz="2400" b="1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Halloween Tours </a:t>
            </a:r>
            <a:endParaRPr lang="en-US" sz="2400" b="1" dirty="0"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66634" y="539770"/>
            <a:ext cx="2753139" cy="830997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Pokemon</a:t>
            </a:r>
            <a:r>
              <a:rPr lang="en-US" sz="2400" b="1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 Go:</a:t>
            </a:r>
          </a:p>
          <a:p>
            <a:pPr algn="ctr"/>
            <a:r>
              <a:rPr lang="en-US" sz="2400" b="1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Outside Event</a:t>
            </a:r>
            <a:endParaRPr lang="en-US" sz="2400" b="1" dirty="0"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9768" y="4181610"/>
            <a:ext cx="1390160" cy="1569660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Nelson</a:t>
            </a:r>
          </a:p>
          <a:p>
            <a:pPr algn="ctr"/>
            <a:r>
              <a:rPr lang="en-US" sz="2400" b="1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Bond</a:t>
            </a:r>
          </a:p>
          <a:p>
            <a:pPr algn="ctr"/>
            <a:r>
              <a:rPr lang="en-US" sz="2400" b="1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Theatre</a:t>
            </a:r>
          </a:p>
          <a:p>
            <a:pPr algn="ctr"/>
            <a:r>
              <a:rPr lang="en-US" sz="2400" b="1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Play</a:t>
            </a:r>
            <a:endParaRPr lang="en-US" sz="2400" b="1" dirty="0"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12357" y="3752151"/>
            <a:ext cx="2407416" cy="830997"/>
          </a:xfrm>
          <a:prstGeom prst="rect">
            <a:avLst/>
          </a:prstGeom>
          <a:solidFill>
            <a:srgbClr val="4CBB17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Franklin Gothic Heavy" panose="020B0903020102020204" pitchFamily="34" charset="0"/>
                <a:cs typeface="Times New Roman" panose="02020603050405020304" pitchFamily="18" charset="0"/>
              </a:rPr>
              <a:t>Vault MU: Fallout Event </a:t>
            </a:r>
            <a:endParaRPr lang="en-US" sz="2400" b="1" dirty="0">
              <a:latin typeface="Franklin Gothic Heavy" panose="020B09030201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0" y="74785"/>
            <a:ext cx="12192000" cy="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6810453"/>
            <a:ext cx="12192000" cy="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357" y="0"/>
            <a:ext cx="0" cy="685800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192000" y="0"/>
            <a:ext cx="0" cy="685800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No photo description available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95" y="1525700"/>
            <a:ext cx="1552781" cy="15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56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 rot="10800000">
            <a:off x="2879123" y="5806128"/>
            <a:ext cx="6610865" cy="1051872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34032" y="5916565"/>
            <a:ext cx="511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Introduction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2879124" y="0"/>
            <a:ext cx="6610865" cy="1075038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67135" y="-34106"/>
            <a:ext cx="443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Rockwell Condensed" panose="02060603050405020104" pitchFamily="18" charset="0"/>
              </a:rPr>
              <a:t>Morrow Stacks Halloween Tours (2014 &amp; 2015)</a:t>
            </a:r>
            <a:endParaRPr lang="en-US" sz="3600" dirty="0">
              <a:latin typeface="Rockwell Condensed" panose="02060603050405020104" pitchFamily="18" charset="0"/>
            </a:endParaRPr>
          </a:p>
        </p:txBody>
      </p:sp>
      <p:pic>
        <p:nvPicPr>
          <p:cNvPr id="1026" name="Picture 2" descr="Image may contain: 6 people, people smiling, people standing and h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477" y="3478987"/>
            <a:ext cx="1727953" cy="23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may contain: 9 people, people smiling, people stan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935" y="2347122"/>
            <a:ext cx="2870498" cy="21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0653" y="1339434"/>
            <a:ext cx="49993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attempt at campus outreach.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Guided tour of our Morrow Stacks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(w/added Halloween decorations)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Costumes and some refreshments.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Relaxed, come and go atmosphere.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posting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along with giveaways.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Attempt to (de)mystify the Stacks and the Special Collections as a whole.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Image may contain: 5 people, people smiling, people sitting, food and in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477" y="1065920"/>
            <a:ext cx="1727953" cy="23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>
            <a:off x="2879124" y="0"/>
            <a:ext cx="6610865" cy="1075038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anual Operation 3"/>
          <p:cNvSpPr/>
          <p:nvPr/>
        </p:nvSpPr>
        <p:spPr>
          <a:xfrm rot="10800000">
            <a:off x="2879123" y="5806128"/>
            <a:ext cx="6610865" cy="1051872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34032" y="5916565"/>
            <a:ext cx="511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Introduction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1668" y="-37819"/>
            <a:ext cx="443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Rockwell Condensed" panose="02060603050405020104" pitchFamily="18" charset="0"/>
              </a:rPr>
              <a:t>Pokemon</a:t>
            </a:r>
            <a:r>
              <a:rPr lang="en-US" sz="3600" dirty="0" smtClean="0">
                <a:latin typeface="Rockwell Condensed" panose="02060603050405020104" pitchFamily="18" charset="0"/>
              </a:rPr>
              <a:t> Go: </a:t>
            </a:r>
          </a:p>
          <a:p>
            <a:pPr algn="ctr"/>
            <a:r>
              <a:rPr lang="en-US" sz="3600" dirty="0" smtClean="0">
                <a:latin typeface="Rockwell Condensed" panose="02060603050405020104" pitchFamily="18" charset="0"/>
              </a:rPr>
              <a:t>Outside Event (2016)</a:t>
            </a:r>
            <a:endParaRPr lang="en-US" sz="3600" dirty="0">
              <a:latin typeface="Rockwell Condensed" panose="020606030504050201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2783" y="1310409"/>
            <a:ext cx="49993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last minute. Quick Preparation.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Budget (Refreshments and Giveaway items)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Timely. But on the tail-end of the craze.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Morrow was 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PokeStop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a Gym and also we were players ourselves.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Themed and tailored to </a:t>
            </a:r>
            <a:r>
              <a:rPr lang="en-US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Pokemon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Go players.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Brought it outside for visibility.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posting.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o photo description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27" y="795131"/>
            <a:ext cx="2389050" cy="23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people sit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27" y="3541249"/>
            <a:ext cx="2389050" cy="23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Image may contain: 2 people, people smiling, out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65" y="2131179"/>
            <a:ext cx="2542509" cy="254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9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66059"/>
            <a:ext cx="1072787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/>
          <p:cNvSpPr/>
          <p:nvPr/>
        </p:nvSpPr>
        <p:spPr>
          <a:xfrm>
            <a:off x="2879124" y="0"/>
            <a:ext cx="6610865" cy="1075038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Manual Operation 3"/>
          <p:cNvSpPr/>
          <p:nvPr/>
        </p:nvSpPr>
        <p:spPr>
          <a:xfrm rot="10800000">
            <a:off x="2879123" y="5806128"/>
            <a:ext cx="6610865" cy="1051872"/>
          </a:xfrm>
          <a:prstGeom prst="flowChartManualOperation">
            <a:avLst/>
          </a:prstGeom>
          <a:solidFill>
            <a:srgbClr val="4C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34032" y="5916565"/>
            <a:ext cx="511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ranklin Gothic Heavy" panose="020B0903020102020204" pitchFamily="34" charset="0"/>
              </a:rPr>
              <a:t>Introduction</a:t>
            </a:r>
            <a:endParaRPr 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1668" y="-37819"/>
            <a:ext cx="443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Rockwell Condensed" panose="02060603050405020104" pitchFamily="18" charset="0"/>
              </a:rPr>
              <a:t>Nelson Bond </a:t>
            </a:r>
          </a:p>
          <a:p>
            <a:pPr algn="ctr"/>
            <a:r>
              <a:rPr lang="en-US" sz="3600" dirty="0" smtClean="0">
                <a:latin typeface="Rockwell Condensed" panose="02060603050405020104" pitchFamily="18" charset="0"/>
              </a:rPr>
              <a:t>Theater Play (2018)</a:t>
            </a:r>
            <a:endParaRPr lang="en-US" sz="3600" dirty="0">
              <a:latin typeface="Rockwell Condensed" panose="020606030504050201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587" y="1034353"/>
            <a:ext cx="49993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attempt at interdepartmental collaboration.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 in style to older outreach events. Included an exclusive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formal dinner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Bond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Utilized a lot of our own unique items within the collection to “</a:t>
            </a:r>
            <a:r>
              <a:rPr lang="en-US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brand” the </a:t>
            </a:r>
            <a:r>
              <a:rPr lang="en-US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81" t="-646"/>
          <a:stretch/>
        </p:blipFill>
        <p:spPr>
          <a:xfrm>
            <a:off x="5203998" y="3347663"/>
            <a:ext cx="6052930" cy="21023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84555" y="1034353"/>
            <a:ext cx="4877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term planning. Started discussion of a Nelson Bond performance in March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posting.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up a table at the event to showcase those materials. 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57" y="3176470"/>
            <a:ext cx="2005220" cy="25142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10833" y="3176470"/>
            <a:ext cx="2011409" cy="25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4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2160</Words>
  <Application>Microsoft Office PowerPoint</Application>
  <PresentationFormat>Widescreen</PresentationFormat>
  <Paragraphs>470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Bernard MT Condensed</vt:lpstr>
      <vt:lpstr>Calibri</vt:lpstr>
      <vt:lpstr>Calibri Light</vt:lpstr>
      <vt:lpstr>Courier New</vt:lpstr>
      <vt:lpstr>Franklin Gothic Heavy</vt:lpstr>
      <vt:lpstr>Rockwell Condensed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Nichols, Seth</dc:creator>
  <cp:lastModifiedBy>Nichols, Seth</cp:lastModifiedBy>
  <cp:revision>144</cp:revision>
  <dcterms:created xsi:type="dcterms:W3CDTF">2019-01-23T16:23:01Z</dcterms:created>
  <dcterms:modified xsi:type="dcterms:W3CDTF">2019-04-03T15:33:01Z</dcterms:modified>
</cp:coreProperties>
</file>