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BB7CEE-6238-4247-837C-4351FD5B4B8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D145A9-F1D2-4A5A-8FE3-ACF2684412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folklore.net/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metarydance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usmag.com/" TargetMode="External"/><Relationship Id="rId2" Type="http://schemas.openxmlformats.org/officeDocument/2006/relationships/hyperlink" Target="http://www.loa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junction.org/" TargetMode="External"/><Relationship Id="rId2" Type="http://schemas.openxmlformats.org/officeDocument/2006/relationships/hyperlink" Target="http://www.ebscohost.com/novelis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john.faria@mail.mln.lib.wv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to Adults: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Story Time is Not Just for Children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 smtClean="0"/>
              <a:t>     C.) Christmas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Works and Authors to consider: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Charles Dickens, Louisa May Alcott, O. Henry,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Henry Wadsworth Longfellow,  Walt Whitman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Oscar </a:t>
            </a:r>
            <a:r>
              <a:rPr lang="en-US" b="1" dirty="0" err="1" smtClean="0"/>
              <a:t>Hijuelos</a:t>
            </a:r>
            <a:r>
              <a:rPr lang="en-US" b="1" dirty="0" smtClean="0"/>
              <a:t>, Sir Arthur Conan Doyle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73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D.) Valentine’s Day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Works and Authors to consider: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Percy Bysshe Shelley, Lord Byron, Emily Dickinson,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Elizabeth </a:t>
            </a:r>
            <a:r>
              <a:rPr lang="en-US" b="1" smtClean="0"/>
              <a:t>Barrett Browning,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       various poetry anthologies especially love poems.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17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E.) West Virginia Day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Works and Authors to consider: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Denise </a:t>
            </a:r>
            <a:r>
              <a:rPr lang="en-US" b="1" dirty="0" err="1" smtClean="0"/>
              <a:t>Giardina</a:t>
            </a:r>
            <a:r>
              <a:rPr lang="en-US" b="1" dirty="0" smtClean="0"/>
              <a:t>, Homer </a:t>
            </a:r>
            <a:r>
              <a:rPr lang="en-US" b="1" dirty="0" err="1" smtClean="0"/>
              <a:t>Hickham</a:t>
            </a:r>
            <a:r>
              <a:rPr lang="en-US" b="1" dirty="0" smtClean="0"/>
              <a:t>, Dennis Dietz,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Granville Dietz, Michael </a:t>
            </a:r>
            <a:r>
              <a:rPr lang="en-US" b="1" dirty="0" err="1" smtClean="0"/>
              <a:t>Knost</a:t>
            </a:r>
            <a:r>
              <a:rPr lang="en-US" b="1" dirty="0" smtClean="0"/>
              <a:t>, Kirk Judd,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Barbara Smith, Jessie Grayson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9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F.) Other Holidays and Themes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Thanksgiving, Native American Heritage Month,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African American Heritage Month, St. Patrick’s Day,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Memorial Day, July 4</a:t>
            </a:r>
            <a:r>
              <a:rPr lang="en-US" b="1" baseline="30000" dirty="0" smtClean="0"/>
              <a:t>th</a:t>
            </a:r>
            <a:r>
              <a:rPr lang="en-US" b="1" dirty="0" smtClean="0"/>
              <a:t>, Labor Day, Veteran’s Day,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Hispanic Heritage Month, Chinese New Year’s, etc.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8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6.) Resources to Use: Print and Online</a:t>
            </a:r>
          </a:p>
          <a:p>
            <a:r>
              <a:rPr lang="en-US" b="1" dirty="0" smtClean="0"/>
              <a:t>   A.) Print Resources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b="1" u="sng" dirty="0" smtClean="0"/>
              <a:t>Christmas Classics from The Modern Library.</a:t>
            </a:r>
            <a:r>
              <a:rPr lang="en-US" b="1" dirty="0" smtClean="0"/>
              <a:t> edited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by Random House, Inc.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New York : The Modern Library, 1997 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Crane, Stephen. </a:t>
            </a:r>
            <a:r>
              <a:rPr lang="en-US" b="1" u="sng" dirty="0" smtClean="0"/>
              <a:t>The Red Badge of Courage.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New York : D. Appleton and Co., 1895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29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b="1" dirty="0" err="1" smtClean="0"/>
              <a:t>Deitz</a:t>
            </a:r>
            <a:r>
              <a:rPr lang="en-US" b="1" dirty="0" smtClean="0"/>
              <a:t>, Dennis. </a:t>
            </a:r>
            <a:r>
              <a:rPr lang="en-US" b="1" u="sng" dirty="0" smtClean="0"/>
              <a:t>The Greenbrier Ghost and other 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</a:t>
            </a:r>
            <a:r>
              <a:rPr lang="en-US" b="1" u="sng" dirty="0" smtClean="0"/>
              <a:t>stories. 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Charleston, WV : Mountain Memories Books,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1990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Deitz</a:t>
            </a:r>
            <a:r>
              <a:rPr lang="en-US" b="1" dirty="0" smtClean="0"/>
              <a:t>, Granville A. </a:t>
            </a:r>
            <a:r>
              <a:rPr lang="en-US" b="1" u="sng" dirty="0" smtClean="0"/>
              <a:t>Mountain Memories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Chelsea, MI : Book Crafters, Inc., 1981</a:t>
            </a:r>
          </a:p>
          <a:p>
            <a:pPr>
              <a:lnSpc>
                <a:spcPct val="100000"/>
              </a:lnSpc>
            </a:pPr>
            <a:r>
              <a:rPr lang="en-US" b="1" u="sng" dirty="0"/>
              <a:t> </a:t>
            </a:r>
            <a:r>
              <a:rPr lang="en-US" b="1" u="sng" dirty="0" smtClean="0"/>
              <a:t>                   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244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A.) Print Resources continued:</a:t>
            </a:r>
          </a:p>
          <a:p>
            <a:pPr marL="514350" lvl="1" indent="0">
              <a:buNone/>
            </a:pPr>
            <a:r>
              <a:rPr lang="en-US" b="1" dirty="0" smtClean="0"/>
              <a:t>                        </a:t>
            </a:r>
          </a:p>
          <a:p>
            <a:pPr marL="5143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err="1" smtClean="0"/>
              <a:t>Felleman</a:t>
            </a:r>
            <a:r>
              <a:rPr lang="en-US" b="1" dirty="0" smtClean="0"/>
              <a:t>,  Hazel, selector. </a:t>
            </a:r>
            <a:r>
              <a:rPr lang="en-US" b="1" u="sng" dirty="0" smtClean="0"/>
              <a:t>The Best Loved Poems of the</a:t>
            </a:r>
          </a:p>
          <a:p>
            <a:pPr marL="5143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</a:t>
            </a:r>
            <a:r>
              <a:rPr lang="en-US" b="1" u="sng" dirty="0" smtClean="0"/>
              <a:t>American People.</a:t>
            </a:r>
            <a:endParaRPr lang="en-US" b="1" dirty="0" smtClean="0"/>
          </a:p>
          <a:p>
            <a:pPr marL="5143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Garden City, NY : Doubleday &amp; Co, 1936</a:t>
            </a:r>
          </a:p>
          <a:p>
            <a:pPr marL="514350" lvl="1" indent="0"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           </a:t>
            </a:r>
          </a:p>
          <a:p>
            <a:pPr marL="514350" lvl="1" indent="0">
              <a:buNone/>
            </a:pPr>
            <a:r>
              <a:rPr lang="en-US" b="1" dirty="0" smtClean="0"/>
              <a:t>            </a:t>
            </a:r>
            <a:r>
              <a:rPr lang="en-US" b="1" dirty="0" err="1" smtClean="0"/>
              <a:t>Giardina</a:t>
            </a:r>
            <a:r>
              <a:rPr lang="en-US" b="1" dirty="0"/>
              <a:t>, Denise. </a:t>
            </a:r>
            <a:r>
              <a:rPr lang="en-US" b="1" u="sng" dirty="0"/>
              <a:t>The Unquiet Earth : A Novel.</a:t>
            </a:r>
            <a:r>
              <a:rPr lang="en-US" b="1" dirty="0"/>
              <a:t>   </a:t>
            </a:r>
          </a:p>
          <a:p>
            <a:pPr marL="514350" lvl="1" indent="0">
              <a:buNone/>
            </a:pPr>
            <a:r>
              <a:rPr lang="en-US" b="1" dirty="0"/>
              <a:t>                    New York : W.W. Norton &amp; Co., 1992</a:t>
            </a:r>
          </a:p>
          <a:p>
            <a:pPr marL="514350" lvl="1" indent="0">
              <a:buNone/>
            </a:pPr>
            <a:r>
              <a:rPr lang="en-US" b="1" u="sng" dirty="0" smtClean="0"/>
              <a:t>    </a:t>
            </a:r>
            <a:r>
              <a:rPr lang="en-US" b="1" dirty="0" smtClean="0"/>
              <a:t>                                     </a:t>
            </a:r>
            <a:r>
              <a:rPr lang="en-US" b="1" u="sng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8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Grayson, Jessie and Ellen Thompson McCloud.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u="sng" dirty="0" smtClean="0"/>
              <a:t>Shadows and Mountains : Fireside Stories from the 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u="sng" dirty="0" smtClean="0"/>
              <a:t>Dark Heart of Appalachia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Chapmanville, WV : Woodland Press, LLC,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1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Greene, </a:t>
            </a:r>
            <a:r>
              <a:rPr lang="en-US" b="1" dirty="0" err="1" smtClean="0"/>
              <a:t>Ellin</a:t>
            </a:r>
            <a:r>
              <a:rPr lang="en-US" b="1" dirty="0" smtClean="0"/>
              <a:t> and Janice M. Del Negro. </a:t>
            </a:r>
            <a:r>
              <a:rPr lang="en-US" b="1" u="sng" dirty="0" smtClean="0"/>
              <a:t>Storytelling : Art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</a:t>
            </a:r>
            <a:r>
              <a:rPr lang="en-US" b="1" u="sng" dirty="0" smtClean="0"/>
              <a:t>and Technique. </a:t>
            </a:r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Ed.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Santa </a:t>
            </a:r>
            <a:r>
              <a:rPr lang="en-US" b="1" dirty="0" err="1" smtClean="0"/>
              <a:t>Babara</a:t>
            </a:r>
            <a:r>
              <a:rPr lang="en-US" b="1" dirty="0" smtClean="0"/>
              <a:t>, CA : Libraries Unlimited, 2010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           Johnson, Thomas H., ed. </a:t>
            </a:r>
            <a:r>
              <a:rPr lang="en-US" b="1" u="sng" dirty="0" smtClean="0"/>
              <a:t>The Complete Poems of Emily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</a:t>
            </a:r>
            <a:r>
              <a:rPr lang="en-US" b="1" u="sng" dirty="0" smtClean="0"/>
              <a:t>Dickinson.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New York : Little Brown and Co., 1960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               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623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King, Stephen. </a:t>
            </a:r>
            <a:r>
              <a:rPr lang="en-US" b="1" u="sng" dirty="0" smtClean="0"/>
              <a:t>Four Past Midnight.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              New York : Viking, 1990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           </a:t>
            </a:r>
            <a:r>
              <a:rPr lang="en-US" b="1" dirty="0" err="1" smtClean="0"/>
              <a:t>Knost</a:t>
            </a:r>
            <a:r>
              <a:rPr lang="en-US" b="1" dirty="0" smtClean="0"/>
              <a:t>, Michael and Mark Justice, eds. </a:t>
            </a:r>
            <a:r>
              <a:rPr lang="en-US" b="1" u="sng" dirty="0" smtClean="0"/>
              <a:t>Appalachian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</a:t>
            </a:r>
            <a:r>
              <a:rPr lang="en-US" b="1" u="sng" dirty="0" smtClean="0"/>
              <a:t>Hauntings : Weird Holiday Tales from the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</a:t>
            </a:r>
            <a:r>
              <a:rPr lang="en-US" b="1" u="sng" dirty="0" smtClean="0"/>
              <a:t>Mountains   </a:t>
            </a: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                    Chapmanville, WV : Woodland Press, LLC,  2009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b="1" dirty="0" err="1" smtClean="0"/>
              <a:t>Knost</a:t>
            </a:r>
            <a:r>
              <a:rPr lang="en-US" b="1" dirty="0" smtClean="0"/>
              <a:t>, Michael, ed. </a:t>
            </a:r>
            <a:r>
              <a:rPr lang="en-US" b="1" u="sng" dirty="0" smtClean="0"/>
              <a:t>Legends of the Mountain State :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</a:t>
            </a:r>
            <a:r>
              <a:rPr lang="en-US" b="1" u="sng" dirty="0" smtClean="0"/>
              <a:t>Ghostly Tales from the State of West Virginia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Chapmanville, WV : Woodland Press, LLC, 2007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u="sng" dirty="0"/>
              <a:t> </a:t>
            </a:r>
            <a:r>
              <a:rPr lang="en-US" b="1" u="sng" dirty="0" smtClean="0"/>
              <a:t>            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78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1.) Storytelling: A Brief History</a:t>
            </a:r>
          </a:p>
          <a:p>
            <a:r>
              <a:rPr lang="en-US" b="1" dirty="0" smtClean="0"/>
              <a:t>2.) Storytelling: What is it?</a:t>
            </a:r>
          </a:p>
          <a:p>
            <a:r>
              <a:rPr lang="en-US" b="1" dirty="0" smtClean="0"/>
              <a:t>3.) Why Adults?</a:t>
            </a:r>
          </a:p>
          <a:p>
            <a:r>
              <a:rPr lang="en-US" b="1" dirty="0" smtClean="0"/>
              <a:t>4.) Going Beyond the Book Discussion Group</a:t>
            </a:r>
          </a:p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 smtClean="0"/>
              <a:t>6.) Resources to Use: Print and Online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07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Longfellow, Henry Wadsworth. </a:t>
            </a:r>
            <a:r>
              <a:rPr lang="en-US" b="1" u="sng" dirty="0" smtClean="0"/>
              <a:t>Evangeline and Selected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</a:t>
            </a:r>
            <a:r>
              <a:rPr lang="en-US" b="1" u="sng" dirty="0" smtClean="0"/>
              <a:t>Tales and Poems.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New York : Signet Classics, 1964, 2013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Oates, Joyce Carol. </a:t>
            </a:r>
            <a:r>
              <a:rPr lang="en-US" b="1" u="sng" dirty="0" smtClean="0"/>
              <a:t>Night </a:t>
            </a:r>
            <a:r>
              <a:rPr lang="en-US" b="1" u="sng" dirty="0" err="1" smtClean="0"/>
              <a:t>Gaunts</a:t>
            </a:r>
            <a:r>
              <a:rPr lang="en-US" b="1" u="sng" dirty="0" smtClean="0"/>
              <a:t> and Other Tales of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</a:t>
            </a:r>
            <a:r>
              <a:rPr lang="en-US" b="1" u="sng" dirty="0" smtClean="0"/>
              <a:t>Suspense.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New York : The Mysterious Press, 2018</a:t>
            </a:r>
          </a:p>
          <a:p>
            <a:pPr>
              <a:lnSpc>
                <a:spcPct val="100000"/>
              </a:lnSpc>
            </a:pPr>
            <a:r>
              <a:rPr lang="en-US" b="1"/>
              <a:t> </a:t>
            </a:r>
            <a:r>
              <a:rPr lang="en-US" b="1" smtClean="0"/>
              <a:t>      </a:t>
            </a:r>
            <a:r>
              <a:rPr lang="en-US" b="1" dirty="0" err="1" smtClean="0"/>
              <a:t>Penzler</a:t>
            </a:r>
            <a:r>
              <a:rPr lang="en-US" b="1" dirty="0" smtClean="0"/>
              <a:t>, Otto. ed. </a:t>
            </a:r>
            <a:r>
              <a:rPr lang="en-US" b="1" u="sng" dirty="0" err="1" smtClean="0"/>
              <a:t>Bibliomysteries</a:t>
            </a:r>
            <a:r>
              <a:rPr lang="en-US" b="1" u="sng" dirty="0" smtClean="0"/>
              <a:t> : Stories of Crime in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                            </a:t>
            </a:r>
            <a:r>
              <a:rPr lang="en-US" b="1" u="sng" dirty="0" smtClean="0"/>
              <a:t>the World of Books and Bookstores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New York : Pegasus Crime, 2017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       </a:t>
            </a:r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4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/>
              <a:t>Poe, Edgar Allan. </a:t>
            </a:r>
            <a:r>
              <a:rPr lang="en-US" b="1" u="sng" dirty="0"/>
              <a:t>Edgar Allan Poe : Complete Tales and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                           </a:t>
            </a:r>
            <a:r>
              <a:rPr lang="en-US" b="1" u="sng" dirty="0"/>
              <a:t>Poems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                           New York : Fall River Press, </a:t>
            </a:r>
            <a:r>
              <a:rPr lang="en-US" b="1" dirty="0" smtClean="0"/>
              <a:t>2012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u="sng" dirty="0" smtClean="0"/>
              <a:t>The Raven and the Monkey’s Paw : Classics of Horror 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</a:t>
            </a:r>
            <a:r>
              <a:rPr lang="en-US" b="1" u="sng" dirty="0" smtClean="0"/>
              <a:t>and Suspense from the Modern Library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The Modern Library, eds.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New York : The Modern Library, 1998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</a:t>
            </a:r>
            <a:endParaRPr lang="en-US" b="1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36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A.) Print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Ross, Catherine </a:t>
            </a:r>
            <a:r>
              <a:rPr lang="en-US" b="1" dirty="0" err="1" smtClean="0"/>
              <a:t>Sheldrick</a:t>
            </a:r>
            <a:r>
              <a:rPr lang="en-US" b="1" dirty="0" smtClean="0"/>
              <a:t>, Lynne (E.F.) </a:t>
            </a:r>
            <a:r>
              <a:rPr lang="en-US" b="1" dirty="0" err="1" smtClean="0"/>
              <a:t>McKechnie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and Paulette M. </a:t>
            </a:r>
            <a:r>
              <a:rPr lang="en-US" b="1" dirty="0" err="1" smtClean="0"/>
              <a:t>RothBauer</a:t>
            </a:r>
            <a:r>
              <a:rPr lang="en-US" b="1" dirty="0" smtClean="0"/>
              <a:t>. </a:t>
            </a:r>
            <a:r>
              <a:rPr lang="en-US" b="1" u="sng" dirty="0" smtClean="0"/>
              <a:t>Reading Still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 smtClean="0"/>
              <a:t>                                 </a:t>
            </a:r>
            <a:r>
              <a:rPr lang="en-US" b="1" u="sng" dirty="0" smtClean="0"/>
              <a:t>Matters : What the Research Reveals about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</a:t>
            </a:r>
            <a:r>
              <a:rPr lang="en-US" b="1" u="sng" dirty="0" smtClean="0"/>
              <a:t>Reading, Libraries, and Community.</a:t>
            </a:r>
            <a:endParaRPr lang="en-US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Santa Barbara, CA : Libraries Unlimited, 2018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</a:t>
            </a:r>
            <a:r>
              <a:rPr lang="en-US" b="1" dirty="0"/>
              <a:t>Smith, Barbara and Kirk Judd. eds. </a:t>
            </a:r>
            <a:r>
              <a:rPr lang="en-US" b="1" u="sng" dirty="0"/>
              <a:t>Wild Sweet Notes :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                           </a:t>
            </a:r>
            <a:r>
              <a:rPr lang="en-US" b="1" u="sng" dirty="0"/>
              <a:t>Fifty Years of West Virginia Poetry 1950-1999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/>
              <a:t>                           Huntington, WV : Publishers Place, </a:t>
            </a:r>
            <a:r>
              <a:rPr lang="en-US" b="1" dirty="0" smtClean="0"/>
              <a:t>2000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          Wilde, Oscar. </a:t>
            </a:r>
            <a:r>
              <a:rPr lang="en-US" b="1" u="sng" dirty="0" smtClean="0"/>
              <a:t>Complete Fairy Tales of Oscar Wilde.</a:t>
            </a:r>
            <a:r>
              <a:rPr lang="en-US" b="1" dirty="0" smtClean="0"/>
              <a:t>               </a:t>
            </a: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                            New York : Signet Classics, 1990, 2008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4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6.) Resources to Use: Print and Online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B.) Online Resources: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b="1" dirty="0" smtClean="0">
                <a:hlinkClick r:id="rId2"/>
              </a:rPr>
              <a:t>www.amazon.com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Good resource to see what general poetry and short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story anthologies are out there.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</a:t>
            </a:r>
            <a:r>
              <a:rPr lang="en-US" b="1" dirty="0" smtClean="0">
                <a:hlinkClick r:id="rId3"/>
              </a:rPr>
              <a:t>www.americanfolklore.net</a:t>
            </a:r>
            <a:r>
              <a:rPr lang="en-US" b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Great resource to get ideas from folk tales and ghost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stories for themed  or holiday programs and then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locate poetry and short story anthologies on these topics.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smtClean="0">
                <a:hlinkClick r:id="rId4"/>
              </a:rPr>
              <a:t>www.cemetarydance.com</a:t>
            </a:r>
            <a:r>
              <a:rPr lang="en-US" b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Specialty press publisher of horror and suspense.  A excellent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resource for horror short story anthologies for Halloween 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            programs.</a:t>
            </a:r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9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B.) Online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smtClean="0">
                <a:hlinkClick r:id="rId2"/>
              </a:rPr>
              <a:t>www.loa.org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The outstanding publisher of poetry, short stories, novels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and other writings of the greats of American literature.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Useful for any type of reading program for adults.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smtClean="0">
                <a:hlinkClick r:id="rId3"/>
              </a:rPr>
              <a:t>www.locusmag.com</a:t>
            </a:r>
            <a:r>
              <a:rPr lang="en-US" b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A main resource for books, book reviews and other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publications both print and online in the science fiction,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fantasy and horror genres including YA titles. An 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excellent source to locate short story anthologies.  </a:t>
            </a:r>
          </a:p>
          <a:p>
            <a:pPr>
              <a:lnSpc>
                <a:spcPct val="100000"/>
              </a:lnSpc>
            </a:pPr>
            <a:endParaRPr lang="en-US" b="1" dirty="0" smtClean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B.) Online Resources continued: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smtClean="0">
                <a:hlinkClick r:id="rId2"/>
              </a:rPr>
              <a:t>www.ebscohost.com/novelist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Novelist an excellent resource for more specific 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searches for poetry collections and themed anthologies.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       </a:t>
            </a:r>
            <a:r>
              <a:rPr lang="en-US" b="1" dirty="0" smtClean="0">
                <a:hlinkClick r:id="rId3"/>
              </a:rPr>
              <a:t>www.webjunction.org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Great resource for libraries and librarians for programing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</a:t>
            </a:r>
            <a:r>
              <a:rPr lang="en-US" b="1" dirty="0" smtClean="0"/>
              <a:t>      ideas.</a:t>
            </a:r>
          </a:p>
          <a:p>
            <a:pPr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04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7.) A Poetry Reading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r="126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The Raven </a:t>
            </a:r>
          </a:p>
          <a:p>
            <a:r>
              <a:rPr lang="en-US" b="1" dirty="0" smtClean="0"/>
              <a:t>By </a:t>
            </a:r>
          </a:p>
          <a:p>
            <a:r>
              <a:rPr lang="en-US" b="1" dirty="0" smtClean="0"/>
              <a:t>Edgar Allan Poe</a:t>
            </a:r>
          </a:p>
          <a:p>
            <a:r>
              <a:rPr lang="en-US" b="1" dirty="0" smtClean="0"/>
              <a:t>Plaque on site of former farmhouse where Poe lived when he completed the Raven in 1844.</a:t>
            </a:r>
          </a:p>
          <a:p>
            <a:r>
              <a:rPr lang="en-US" b="1" dirty="0" smtClean="0"/>
              <a:t>Site 84</a:t>
            </a:r>
            <a:r>
              <a:rPr lang="en-US" b="1" baseline="30000" dirty="0" smtClean="0"/>
              <a:t>th</a:t>
            </a:r>
            <a:r>
              <a:rPr lang="en-US" b="1" dirty="0" smtClean="0"/>
              <a:t> St. &amp; Broadway</a:t>
            </a:r>
          </a:p>
        </p:txBody>
      </p:sp>
    </p:spTree>
    <p:extLst>
      <p:ext uri="{BB962C8B-B14F-4D97-AF65-F5344CB8AC3E}">
        <p14:creationId xmlns:p14="http://schemas.microsoft.com/office/powerpoint/2010/main" val="21333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Entrance to the Poe Cottage. </a:t>
            </a:r>
          </a:p>
          <a:p>
            <a:r>
              <a:rPr lang="en-US" b="1" dirty="0" smtClean="0"/>
              <a:t>Edgar Allan Poe lived here with his wife Virginia from 1846-1849.</a:t>
            </a:r>
          </a:p>
          <a:p>
            <a:r>
              <a:rPr lang="en-US" b="1" dirty="0" smtClean="0"/>
              <a:t>His wife died in January 1847.</a:t>
            </a:r>
          </a:p>
          <a:p>
            <a:r>
              <a:rPr lang="en-US" b="1" dirty="0" smtClean="0"/>
              <a:t>Site: Grand Concourse and Fordham Road near Kingsbridge Road.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1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5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A sculpted wooden bust of Poe on the first floor of the Poe Cottage.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6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4" b="144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“Once upon a midnight dreary…”</a:t>
            </a:r>
          </a:p>
          <a:p>
            <a:r>
              <a:rPr lang="en-US" b="1" dirty="0" smtClean="0"/>
              <a:t>Gustave Dore  illustration for the text of the standard edition of</a:t>
            </a:r>
          </a:p>
          <a:p>
            <a:r>
              <a:rPr lang="en-US" b="1" u="sng" dirty="0" smtClean="0"/>
              <a:t>The Raven</a:t>
            </a:r>
            <a:r>
              <a:rPr lang="en-US" b="1" dirty="0" smtClean="0"/>
              <a:t> as published by Harper &amp; Brothers in New York, 1884</a:t>
            </a:r>
          </a:p>
          <a:p>
            <a:pPr>
              <a:lnSpc>
                <a:spcPct val="100000"/>
              </a:lnSpc>
            </a:pPr>
            <a:r>
              <a:rPr lang="en-US" b="1" u="sng" dirty="0" smtClean="0"/>
              <a:t>The Raven  </a:t>
            </a:r>
            <a:r>
              <a:rPr lang="en-US" b="1" dirty="0" smtClean="0"/>
              <a:t>Illus. by Gustave Dore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Poem by Edgar Allan Poe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New York : Dover Pub.,  1996</a:t>
            </a:r>
          </a:p>
          <a:p>
            <a:pPr>
              <a:lnSpc>
                <a:spcPct val="100000"/>
              </a:lnSpc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73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7.) A Poetry Reading of “The Raven” by Edgar Allan Poe</a:t>
            </a:r>
          </a:p>
          <a:p>
            <a:r>
              <a:rPr lang="en-US" b="1" dirty="0" smtClean="0"/>
              <a:t>8.) Questions and Answers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6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157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86000"/>
            <a:ext cx="2819400" cy="2875280"/>
          </a:xfrm>
        </p:spPr>
        <p:txBody>
          <a:bodyPr/>
          <a:lstStyle/>
          <a:p>
            <a:r>
              <a:rPr lang="en-US" dirty="0" smtClean="0"/>
              <a:t>“Eagerly I wished the morrow;..”</a:t>
            </a:r>
          </a:p>
          <a:p>
            <a:r>
              <a:rPr lang="en-US" b="1" dirty="0"/>
              <a:t>Gustave Dore  illustration for the text of the standard edition of</a:t>
            </a:r>
          </a:p>
          <a:p>
            <a:r>
              <a:rPr lang="en-US" b="1" u="sng" dirty="0"/>
              <a:t>The Raven</a:t>
            </a:r>
            <a:r>
              <a:rPr lang="en-US" b="1" dirty="0"/>
              <a:t> as published by Harper &amp; Brothers in New York, 1884</a:t>
            </a:r>
          </a:p>
          <a:p>
            <a:pPr>
              <a:lnSpc>
                <a:spcPct val="100000"/>
              </a:lnSpc>
            </a:pPr>
            <a:r>
              <a:rPr lang="en-US" b="1" u="sng" dirty="0"/>
              <a:t>The Raven  </a:t>
            </a:r>
            <a:r>
              <a:rPr lang="en-US" b="1" dirty="0"/>
              <a:t>Illus. by Gustave Dore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Poem by Edgar Allan Poe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New York : Dover Pub., 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b="161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“…a stately Raven of the saintly days of yore.”</a:t>
            </a:r>
          </a:p>
          <a:p>
            <a:r>
              <a:rPr lang="en-US" b="1" dirty="0"/>
              <a:t>Gustave Dore  illustration for the text of the standard edition of</a:t>
            </a:r>
          </a:p>
          <a:p>
            <a:r>
              <a:rPr lang="en-US" b="1" u="sng" dirty="0"/>
              <a:t>The Raven</a:t>
            </a:r>
            <a:r>
              <a:rPr lang="en-US" b="1" dirty="0"/>
              <a:t> as published by Harper &amp; Brothers in New York, 1884</a:t>
            </a:r>
          </a:p>
          <a:p>
            <a:pPr>
              <a:lnSpc>
                <a:spcPct val="100000"/>
              </a:lnSpc>
            </a:pPr>
            <a:r>
              <a:rPr lang="en-US" b="1" u="sng" dirty="0"/>
              <a:t>The Raven  </a:t>
            </a:r>
            <a:r>
              <a:rPr lang="en-US" b="1" dirty="0"/>
              <a:t>Illus. by Gustave Dore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Poem by Edgar Allan Poe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New York : Dover Pub.,  1996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Raven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2" b="163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“[“Nevermore”]”</a:t>
            </a:r>
          </a:p>
          <a:p>
            <a:r>
              <a:rPr lang="en-US" b="1" dirty="0"/>
              <a:t>Gustave Dore  illustration for the text of the standard edition of</a:t>
            </a:r>
          </a:p>
          <a:p>
            <a:r>
              <a:rPr lang="en-US" b="1" u="sng" dirty="0"/>
              <a:t>The Raven</a:t>
            </a:r>
            <a:r>
              <a:rPr lang="en-US" b="1" dirty="0"/>
              <a:t> as published by Harper &amp; Brothers in New York, 1884</a:t>
            </a:r>
          </a:p>
          <a:p>
            <a:pPr>
              <a:lnSpc>
                <a:spcPct val="100000"/>
              </a:lnSpc>
            </a:pPr>
            <a:r>
              <a:rPr lang="en-US" b="1" u="sng" dirty="0"/>
              <a:t>The Raven  </a:t>
            </a:r>
            <a:r>
              <a:rPr lang="en-US" b="1" dirty="0"/>
              <a:t>Illus. by Gustave Dore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Poem by Edgar Allan Poe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New York : Dover Pub., 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8.) Questions and Answers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Contact: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John H. </a:t>
            </a:r>
            <a:r>
              <a:rPr lang="en-US" sz="1400" b="1" dirty="0" err="1" smtClean="0"/>
              <a:t>Faria</a:t>
            </a:r>
            <a:endParaRPr lang="en-US" sz="1400" b="1" dirty="0" smtClean="0"/>
          </a:p>
          <a:p>
            <a:pPr>
              <a:lnSpc>
                <a:spcPct val="100000"/>
              </a:lnSpc>
            </a:pPr>
            <a:r>
              <a:rPr lang="en-US" sz="1400" b="1" dirty="0" smtClean="0"/>
              <a:t>Library Director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Jackson County Public Library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208 North Church St.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Ripley, WV 25271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304-372-5343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/>
              <a:t>e-mail: </a:t>
            </a:r>
            <a:r>
              <a:rPr lang="en-US" sz="1400" b="1" dirty="0" smtClean="0">
                <a:hlinkClick r:id="rId2"/>
              </a:rPr>
              <a:t>john.faria@mail.mln.lib.wv.us</a:t>
            </a:r>
            <a:endParaRPr lang="en-US" sz="1400" b="1" dirty="0" smtClean="0"/>
          </a:p>
          <a:p>
            <a:pPr>
              <a:lnSpc>
                <a:spcPct val="100000"/>
              </a:lnSpc>
            </a:pPr>
            <a:r>
              <a:rPr lang="en-US" sz="1400" b="1" dirty="0" smtClean="0"/>
              <a:t>                                                                 </a:t>
            </a:r>
          </a:p>
        </p:txBody>
      </p:sp>
      <p:pic>
        <p:nvPicPr>
          <p:cNvPr id="4" name="Picture 3" descr="library_logo (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1009650" cy="65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1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1.) Storytelling: A Brief History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A.) Oral Storytelling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B.) Rise of Writing and Books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C.) Role of Libraries </a:t>
            </a:r>
            <a:r>
              <a:rPr lang="en-US" b="1" smtClean="0"/>
              <a:t>and Librarians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3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2.) Storytelling: What is it?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A.) Characteristics of Storytelling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B.) Differences from Reading a Story or Poem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4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3.) Why Adults?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A.) Importance of Adult Leisure Reading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B.) Reading on the Rise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C.) Shared Reading Experience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3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4.) Going Beyond the Book Discussion Group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A.) Popularity of Book Discussion Groups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B.) Beyond the Book Group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C.) A New Program: Adult Story Time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A.) Tying a Adult Story Time into a Holiday Program</a:t>
            </a:r>
          </a:p>
          <a:p>
            <a:r>
              <a:rPr lang="en-US" b="1" dirty="0"/>
              <a:t> </a:t>
            </a:r>
            <a:r>
              <a:rPr lang="en-US" b="1" dirty="0" smtClean="0"/>
              <a:t>  B.) Halloween: </a:t>
            </a:r>
          </a:p>
          <a:p>
            <a:pPr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Scary Tales and Things that go Bump in the Night</a:t>
            </a:r>
          </a:p>
          <a:p>
            <a:pPr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Works and Authors to consider:</a:t>
            </a:r>
          </a:p>
          <a:p>
            <a:pPr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u="sng" dirty="0" smtClean="0"/>
              <a:t>Complete Tales and Poems</a:t>
            </a:r>
            <a:r>
              <a:rPr lang="en-US" b="1" dirty="0" smtClean="0"/>
              <a:t> by Edgar Allan Poe</a:t>
            </a:r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5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to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5.) Reading to Adults and Cultural Holiday Programs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B.) Halloween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Works and Authors to consider: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Nathaniel Hawthorne, Mary Shelley, Charles Dickens,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Louisa May Alcott, J. Sheridan Le </a:t>
            </a:r>
            <a:r>
              <a:rPr lang="en-US" b="1" dirty="0" err="1" smtClean="0"/>
              <a:t>Fanu</a:t>
            </a:r>
            <a:r>
              <a:rPr lang="en-US" b="1" dirty="0" smtClean="0"/>
              <a:t>, Bram Stoker,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O. Henry,  Shirley Jackson, Stephen King, Anne Rice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84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983</TotalTime>
  <Words>1705</Words>
  <Application>Microsoft Office PowerPoint</Application>
  <PresentationFormat>On-screen Show (4:3)</PresentationFormat>
  <Paragraphs>254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Garamond</vt:lpstr>
      <vt:lpstr>Wingdings</vt:lpstr>
      <vt:lpstr>Couture</vt:lpstr>
      <vt:lpstr>Reading to Adults:  </vt:lpstr>
      <vt:lpstr>Reading to adults</vt:lpstr>
      <vt:lpstr>Reading to Adults</vt:lpstr>
      <vt:lpstr>Storytelling</vt:lpstr>
      <vt:lpstr>StoryTelling</vt:lpstr>
      <vt:lpstr>Why Adults?</vt:lpstr>
      <vt:lpstr>Shared reading</vt:lpstr>
      <vt:lpstr>Reading to Adults</vt:lpstr>
      <vt:lpstr>Reading to adults</vt:lpstr>
      <vt:lpstr>Reading to adults</vt:lpstr>
      <vt:lpstr>Reading to adults</vt:lpstr>
      <vt:lpstr>Reading to adults</vt:lpstr>
      <vt:lpstr>Reading to adults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7.) A Poetry Reading</vt:lpstr>
      <vt:lpstr>The Raven</vt:lpstr>
      <vt:lpstr>The raven</vt:lpstr>
      <vt:lpstr>The Raven</vt:lpstr>
      <vt:lpstr>The Raven</vt:lpstr>
      <vt:lpstr>The raven</vt:lpstr>
      <vt:lpstr>The Raven</vt:lpstr>
      <vt:lpstr>Question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JohnFaria</dc:creator>
  <cp:lastModifiedBy>Beach, Gretchen</cp:lastModifiedBy>
  <cp:revision>51</cp:revision>
  <cp:lastPrinted>2019-04-02T20:00:47Z</cp:lastPrinted>
  <dcterms:created xsi:type="dcterms:W3CDTF">2019-03-27T17:36:25Z</dcterms:created>
  <dcterms:modified xsi:type="dcterms:W3CDTF">2019-05-06T13:10:46Z</dcterms:modified>
</cp:coreProperties>
</file>