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6" r:id="rId3"/>
    <p:sldId id="260" r:id="rId4"/>
    <p:sldId id="257" r:id="rId5"/>
    <p:sldId id="323" r:id="rId6"/>
    <p:sldId id="325" r:id="rId7"/>
    <p:sldId id="313" r:id="rId8"/>
    <p:sldId id="332" r:id="rId9"/>
    <p:sldId id="329" r:id="rId10"/>
    <p:sldId id="330" r:id="rId11"/>
    <p:sldId id="331" r:id="rId12"/>
    <p:sldId id="333" r:id="rId13"/>
    <p:sldId id="322"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19555-E82B-4C1F-AB59-863D9987D169}" v="42" dt="2019-04-04T18:54:03.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7F27561-F86E-4F34-9B0D-EBDA5D499B62}" type="datetimeFigureOut">
              <a:rPr lang="en-US" smtClean="0"/>
              <a:pPr/>
              <a:t>4/4/2019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9FC172-6F18-4E37-9FE3-48D84ACBAD97}" type="slidenum">
              <a:rPr lang="en-US" smtClean="0"/>
              <a:pPr/>
              <a:t>‹#›</a:t>
            </a:fld>
            <a:endParaRPr lang="en-US"/>
          </a:p>
        </p:txBody>
      </p:sp>
    </p:spTree>
    <p:extLst>
      <p:ext uri="{BB962C8B-B14F-4D97-AF65-F5344CB8AC3E}">
        <p14:creationId xmlns:p14="http://schemas.microsoft.com/office/powerpoint/2010/main" val="1819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58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33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698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676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573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1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24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85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181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24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29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27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677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391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45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70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47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47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26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29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54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186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068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275A4-4C0E-45E0-A173-49CE4F852527}" type="datetimeFigureOut">
              <a:rPr lang="en-US" smtClean="0">
                <a:solidFill>
                  <a:prstClr val="black">
                    <a:tint val="75000"/>
                  </a:prstClr>
                </a:solidFill>
              </a:rPr>
              <a:pPr/>
              <a:t>4/4/2019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E52C-7B52-4C5B-8E99-64C1F4E20A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036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v.pbslearningmedia.org/"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v.pbslearningmedia.org/collection/rtl-readyjetgo/"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cid:33312da8-84da-44ac-8a67-5492a7059987@namprd10.prod.outlook.com" TargetMode="Externa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8C7CC-0D5A-458E-8EB8-8DCD782EB971}"/>
              </a:ext>
            </a:extLst>
          </p:cNvPr>
          <p:cNvPicPr>
            <a:picLocks noChangeAspect="1"/>
          </p:cNvPicPr>
          <p:nvPr/>
        </p:nvPicPr>
        <p:blipFill>
          <a:blip r:embed="rId2"/>
          <a:stretch>
            <a:fillRect/>
          </a:stretch>
        </p:blipFill>
        <p:spPr>
          <a:xfrm>
            <a:off x="1276184" y="957139"/>
            <a:ext cx="6667169" cy="5000376"/>
          </a:xfrm>
          <a:prstGeom prst="rect">
            <a:avLst/>
          </a:prstGeom>
        </p:spPr>
      </p:pic>
    </p:spTree>
    <p:extLst>
      <p:ext uri="{BB962C8B-B14F-4D97-AF65-F5344CB8AC3E}">
        <p14:creationId xmlns:p14="http://schemas.microsoft.com/office/powerpoint/2010/main" val="217228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250C-E616-45E6-8239-41B45FFA790D}"/>
              </a:ext>
            </a:extLst>
          </p:cNvPr>
          <p:cNvSpPr>
            <a:spLocks noGrp="1"/>
          </p:cNvSpPr>
          <p:nvPr>
            <p:ph type="title"/>
          </p:nvPr>
        </p:nvSpPr>
        <p:spPr>
          <a:xfrm>
            <a:off x="457200" y="274638"/>
            <a:ext cx="8229600" cy="1143000"/>
          </a:xfrm>
          <a:solidFill>
            <a:srgbClr val="DF29AB"/>
          </a:solidFill>
        </p:spPr>
        <p:txBody>
          <a:bodyPr/>
          <a:lstStyle/>
          <a:p>
            <a:r>
              <a:rPr lang="en-US"/>
              <a:t>Our Goal</a:t>
            </a:r>
            <a:endParaRPr lang="en-US" dirty="0"/>
          </a:p>
        </p:txBody>
      </p:sp>
      <p:sp>
        <p:nvSpPr>
          <p:cNvPr id="3" name="Content Placeholder 2">
            <a:extLst>
              <a:ext uri="{FF2B5EF4-FFF2-40B4-BE49-F238E27FC236}">
                <a16:creationId xmlns:a16="http://schemas.microsoft.com/office/drawing/2014/main" id="{89A9D1F5-DF33-42DE-844D-07834449CDE8}"/>
              </a:ext>
            </a:extLst>
          </p:cNvPr>
          <p:cNvSpPr>
            <a:spLocks noGrp="1"/>
          </p:cNvSpPr>
          <p:nvPr>
            <p:ph idx="1"/>
          </p:nvPr>
        </p:nvSpPr>
        <p:spPr>
          <a:xfrm>
            <a:off x="457200" y="1600200"/>
            <a:ext cx="8229600" cy="4525963"/>
          </a:xfrm>
          <a:solidFill>
            <a:srgbClr val="00B0F0"/>
          </a:solidFill>
        </p:spPr>
        <p:txBody>
          <a:bodyPr>
            <a:normAutofit/>
          </a:bodyPr>
          <a:lstStyle/>
          <a:p>
            <a:r>
              <a:rPr lang="en-US" sz="2800" dirty="0"/>
              <a:t>Team up with local libraries to bring families </a:t>
            </a:r>
            <a:r>
              <a:rPr lang="en-US" sz="2800" i="1" dirty="0"/>
              <a:t>Inquire Within</a:t>
            </a:r>
          </a:p>
          <a:p>
            <a:r>
              <a:rPr lang="en-US" sz="2800" i="1" dirty="0"/>
              <a:t>Support an impactful out-of-school time program which includes:</a:t>
            </a:r>
          </a:p>
          <a:p>
            <a:pPr marL="0" indent="0">
              <a:buNone/>
            </a:pPr>
            <a:r>
              <a:rPr lang="en-US" sz="2800" i="1" dirty="0"/>
              <a:t>	- 21</a:t>
            </a:r>
            <a:r>
              <a:rPr lang="en-US" sz="2800" i="1" baseline="30000" dirty="0"/>
              <a:t>st</a:t>
            </a:r>
            <a:r>
              <a:rPr lang="en-US" sz="2800" i="1" dirty="0"/>
              <a:t> century learning for all ages</a:t>
            </a:r>
          </a:p>
          <a:p>
            <a:pPr marL="0" indent="0">
              <a:buNone/>
            </a:pPr>
            <a:r>
              <a:rPr lang="en-US" sz="2800" i="1" dirty="0"/>
              <a:t>	- family engagement &amp; support</a:t>
            </a:r>
          </a:p>
          <a:p>
            <a:pPr marL="0" indent="0">
              <a:buNone/>
            </a:pPr>
            <a:r>
              <a:rPr lang="en-US" sz="2800" i="1" dirty="0"/>
              <a:t>	- literacy activities</a:t>
            </a:r>
          </a:p>
          <a:p>
            <a:pPr marL="0" indent="0">
              <a:buNone/>
            </a:pPr>
            <a:r>
              <a:rPr lang="en-US" sz="2800" i="1" dirty="0"/>
              <a:t>	- stem activities</a:t>
            </a:r>
          </a:p>
          <a:p>
            <a:pPr marL="0" indent="0">
              <a:buNone/>
            </a:pPr>
            <a:r>
              <a:rPr lang="en-US" sz="2800" i="1" dirty="0"/>
              <a:t>	</a:t>
            </a:r>
            <a:r>
              <a:rPr lang="en-US" sz="2800" i="1"/>
              <a:t>- PBS </a:t>
            </a:r>
            <a:r>
              <a:rPr lang="en-US" sz="2800" i="1" dirty="0"/>
              <a:t>media</a:t>
            </a:r>
          </a:p>
          <a:p>
            <a:endParaRPr lang="en-US" sz="2800" i="1" dirty="0"/>
          </a:p>
        </p:txBody>
      </p:sp>
      <p:pic>
        <p:nvPicPr>
          <p:cNvPr id="4" name="Picture 3">
            <a:extLst>
              <a:ext uri="{FF2B5EF4-FFF2-40B4-BE49-F238E27FC236}">
                <a16:creationId xmlns:a16="http://schemas.microsoft.com/office/drawing/2014/main" id="{20C21676-287A-474F-857C-4767BDFDEA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1357" y="3186676"/>
            <a:ext cx="1639568" cy="1247922"/>
          </a:xfrm>
          <a:prstGeom prst="rect">
            <a:avLst/>
          </a:prstGeom>
        </p:spPr>
      </p:pic>
      <p:pic>
        <p:nvPicPr>
          <p:cNvPr id="5" name="Picture 5">
            <a:extLst>
              <a:ext uri="{FF2B5EF4-FFF2-40B4-BE49-F238E27FC236}">
                <a16:creationId xmlns:a16="http://schemas.microsoft.com/office/drawing/2014/main" id="{5D0C809D-1642-4075-831A-9336474155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7600" y="4617160"/>
            <a:ext cx="2473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72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AAA433-9970-41C0-B59F-C4CBFA08DAC8}"/>
              </a:ext>
            </a:extLst>
          </p:cNvPr>
          <p:cNvSpPr>
            <a:spLocks noGrp="1"/>
          </p:cNvSpPr>
          <p:nvPr>
            <p:ph type="title"/>
          </p:nvPr>
        </p:nvSpPr>
        <p:spPr>
          <a:solidFill>
            <a:srgbClr val="00B0F0"/>
          </a:solidFill>
        </p:spPr>
        <p:txBody>
          <a:bodyPr/>
          <a:lstStyle/>
          <a:p>
            <a:r>
              <a:rPr lang="en-US" dirty="0"/>
              <a:t>We are EXCITED!</a:t>
            </a:r>
          </a:p>
        </p:txBody>
      </p:sp>
      <p:sp>
        <p:nvSpPr>
          <p:cNvPr id="5" name="Content Placeholder 4">
            <a:extLst>
              <a:ext uri="{FF2B5EF4-FFF2-40B4-BE49-F238E27FC236}">
                <a16:creationId xmlns:a16="http://schemas.microsoft.com/office/drawing/2014/main" id="{FAC83E86-F13A-4292-A9A0-00CA63CD0DAB}"/>
              </a:ext>
            </a:extLst>
          </p:cNvPr>
          <p:cNvSpPr>
            <a:spLocks noGrp="1"/>
          </p:cNvSpPr>
          <p:nvPr>
            <p:ph idx="1"/>
          </p:nvPr>
        </p:nvSpPr>
        <p:spPr>
          <a:solidFill>
            <a:srgbClr val="DF29AB"/>
          </a:solidFill>
        </p:spPr>
        <p:txBody>
          <a:bodyPr/>
          <a:lstStyle/>
          <a:p>
            <a:pPr marL="0" indent="0">
              <a:buNone/>
            </a:pPr>
            <a:r>
              <a:rPr lang="en-US" dirty="0"/>
              <a:t> </a:t>
            </a:r>
            <a:r>
              <a:rPr lang="en-US" b="1" dirty="0"/>
              <a:t>Here at WVPB…..</a:t>
            </a:r>
          </a:p>
          <a:p>
            <a:pPr marL="0" indent="0">
              <a:buNone/>
            </a:pPr>
            <a:r>
              <a:rPr lang="en-US" i="1" dirty="0"/>
              <a:t>We recognize the importance of the public library as a community resource, and with your help we can continue to expand our education programs, services, and resources.  Please be on the look out for Inquire Within programming and activities in the upcoming months!</a:t>
            </a:r>
          </a:p>
        </p:txBody>
      </p:sp>
      <p:pic>
        <p:nvPicPr>
          <p:cNvPr id="6" name="Picture 5">
            <a:extLst>
              <a:ext uri="{FF2B5EF4-FFF2-40B4-BE49-F238E27FC236}">
                <a16:creationId xmlns:a16="http://schemas.microsoft.com/office/drawing/2014/main" id="{023B203D-4F4E-4B6A-B6E0-F545BF50B2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3858" y="5335440"/>
            <a:ext cx="1639568" cy="1247922"/>
          </a:xfrm>
          <a:prstGeom prst="rect">
            <a:avLst/>
          </a:prstGeom>
        </p:spPr>
      </p:pic>
      <p:pic>
        <p:nvPicPr>
          <p:cNvPr id="7" name="Picture 5">
            <a:extLst>
              <a:ext uri="{FF2B5EF4-FFF2-40B4-BE49-F238E27FC236}">
                <a16:creationId xmlns:a16="http://schemas.microsoft.com/office/drawing/2014/main" id="{A951E5D1-85FF-41AE-A545-440047910F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55615"/>
            <a:ext cx="2473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59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382720"/>
            <a:ext cx="2400300" cy="1304163"/>
          </a:xfrm>
          <a:prstGeom prst="rect">
            <a:avLst/>
          </a:prstGeom>
        </p:spPr>
      </p:pic>
      <p:sp>
        <p:nvSpPr>
          <p:cNvPr id="3" name="TextBox 2"/>
          <p:cNvSpPr txBox="1"/>
          <p:nvPr/>
        </p:nvSpPr>
        <p:spPr>
          <a:xfrm>
            <a:off x="2696001" y="1716294"/>
            <a:ext cx="4800600" cy="3416320"/>
          </a:xfrm>
          <a:prstGeom prst="rect">
            <a:avLst/>
          </a:prstGeom>
          <a:noFill/>
        </p:spPr>
        <p:txBody>
          <a:bodyPr wrap="square" rtlCol="0">
            <a:spAutoFit/>
          </a:bodyPr>
          <a:lstStyle/>
          <a:p>
            <a:r>
              <a:rPr lang="en-US">
                <a:latin typeface="PBS Explorer Black"/>
              </a:rPr>
              <a:t>Contact Information:</a:t>
            </a:r>
          </a:p>
          <a:p>
            <a:endParaRPr lang="en-US">
              <a:latin typeface="PBS Explorer Black"/>
            </a:endParaRPr>
          </a:p>
          <a:p>
            <a:r>
              <a:rPr lang="en-US" sz="4000">
                <a:latin typeface="PBS Explorer Black"/>
              </a:rPr>
              <a:t>Kelly Griffith</a:t>
            </a:r>
          </a:p>
          <a:p>
            <a:r>
              <a:rPr lang="en-US" sz="4000">
                <a:latin typeface="PBS Explorer Black"/>
              </a:rPr>
              <a:t>304-556-4900</a:t>
            </a:r>
          </a:p>
          <a:p>
            <a:r>
              <a:rPr lang="en-US" sz="2800">
                <a:latin typeface="PBS Explorer Black"/>
              </a:rPr>
              <a:t>kgriffith@wvpublic.org</a:t>
            </a:r>
          </a:p>
          <a:p>
            <a:endParaRPr lang="en-US">
              <a:latin typeface="PBS Explorer Black"/>
            </a:endParaRPr>
          </a:p>
          <a:p>
            <a:endParaRPr lang="en-US">
              <a:latin typeface="PBS Explorer Black"/>
            </a:endParaRPr>
          </a:p>
          <a:p>
            <a:endParaRPr lang="en-US">
              <a:latin typeface="PBS Explorer Black"/>
            </a:endParaRPr>
          </a:p>
          <a:p>
            <a:endParaRPr lang="en-US">
              <a:latin typeface="PBS Explorer Black"/>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092" y="5867400"/>
            <a:ext cx="1487855" cy="819483"/>
          </a:xfrm>
          <a:prstGeom prst="rect">
            <a:avLst/>
          </a:prstGeom>
        </p:spPr>
      </p:pic>
    </p:spTree>
    <p:extLst>
      <p:ext uri="{BB962C8B-B14F-4D97-AF65-F5344CB8AC3E}">
        <p14:creationId xmlns:p14="http://schemas.microsoft.com/office/powerpoint/2010/main" val="128563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2154018"/>
            <a:ext cx="5192202" cy="923330"/>
          </a:xfrm>
          <a:prstGeom prst="rect">
            <a:avLst/>
          </a:prstGeom>
          <a:noFill/>
        </p:spPr>
        <p:txBody>
          <a:bodyPr wrap="square" rtlCol="0">
            <a:spAutoFit/>
          </a:bodyPr>
          <a:lstStyle/>
          <a:p>
            <a:pPr marL="214313" indent="-214313">
              <a:buFont typeface="Arial" panose="020B0604020202020204" pitchFamily="34" charset="0"/>
              <a:buChar char="•"/>
            </a:pPr>
            <a:endParaRPr lang="en-US" sz="1350" b="1" dirty="0"/>
          </a:p>
          <a:p>
            <a:pPr marL="214313" indent="-214313">
              <a:buFont typeface="Arial" panose="020B0604020202020204" pitchFamily="34" charset="0"/>
              <a:buChar char="•"/>
            </a:pPr>
            <a:r>
              <a:rPr lang="en-US" sz="1350" b="1" dirty="0"/>
              <a:t>New look for </a:t>
            </a:r>
            <a:r>
              <a:rPr lang="en-US" sz="1350" b="1" dirty="0">
                <a:hlinkClick r:id="rId2"/>
              </a:rPr>
              <a:t>Learning Media</a:t>
            </a:r>
            <a:r>
              <a:rPr lang="en-US" sz="1350" b="1" dirty="0"/>
              <a:t>, a curated FREE, standards-aligned videos, interactives, and lesson plans. </a:t>
            </a:r>
          </a:p>
          <a:p>
            <a:endParaRPr lang="en-US" sz="1350" b="1" dirty="0"/>
          </a:p>
        </p:txBody>
      </p:sp>
      <p:pic>
        <p:nvPicPr>
          <p:cNvPr id="12" name="Picture 11">
            <a:extLst>
              <a:ext uri="{FF2B5EF4-FFF2-40B4-BE49-F238E27FC236}">
                <a16:creationId xmlns:a16="http://schemas.microsoft.com/office/drawing/2014/main" id="{53327B58-BCE8-44A4-A83D-F502C1884A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808" y="984793"/>
            <a:ext cx="7961245" cy="968843"/>
          </a:xfrm>
          <a:prstGeom prst="rect">
            <a:avLst/>
          </a:prstGeom>
        </p:spPr>
      </p:pic>
      <p:pic>
        <p:nvPicPr>
          <p:cNvPr id="14" name="Picture 13">
            <a:extLst>
              <a:ext uri="{FF2B5EF4-FFF2-40B4-BE49-F238E27FC236}">
                <a16:creationId xmlns:a16="http://schemas.microsoft.com/office/drawing/2014/main" id="{A35BD375-E17F-4633-8D07-035D43DA4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99" y="2604141"/>
            <a:ext cx="3401274" cy="2734667"/>
          </a:xfrm>
          <a:prstGeom prst="rect">
            <a:avLst/>
          </a:prstGeom>
        </p:spPr>
      </p:pic>
      <p:pic>
        <p:nvPicPr>
          <p:cNvPr id="16" name="Picture 15">
            <a:hlinkClick r:id="rId5"/>
            <a:extLst>
              <a:ext uri="{FF2B5EF4-FFF2-40B4-BE49-F238E27FC236}">
                <a16:creationId xmlns:a16="http://schemas.microsoft.com/office/drawing/2014/main" id="{646799A6-AE70-47E8-8DAC-FCAF5F732B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752" y="3129335"/>
            <a:ext cx="3527905" cy="2474411"/>
          </a:xfrm>
          <a:prstGeom prst="rect">
            <a:avLst/>
          </a:prstGeom>
        </p:spPr>
      </p:pic>
    </p:spTree>
    <p:extLst>
      <p:ext uri="{BB962C8B-B14F-4D97-AF65-F5344CB8AC3E}">
        <p14:creationId xmlns:p14="http://schemas.microsoft.com/office/powerpoint/2010/main" val="146223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0554-ABDD-4B10-94A8-8483E44C69C8}"/>
              </a:ext>
            </a:extLst>
          </p:cNvPr>
          <p:cNvSpPr>
            <a:spLocks noGrp="1"/>
          </p:cNvSpPr>
          <p:nvPr>
            <p:ph type="title"/>
          </p:nvPr>
        </p:nvSpPr>
        <p:spPr/>
        <p:txBody>
          <a:bodyPr>
            <a:normAutofit/>
          </a:bodyPr>
          <a:lstStyle/>
          <a:p>
            <a:r>
              <a:rPr lang="en-US" sz="2700" dirty="0">
                <a:latin typeface="Cooper Black" panose="0208090404030B020404" pitchFamily="18" charset="0"/>
              </a:rPr>
              <a:t>Collaboration with Libraries!</a:t>
            </a:r>
          </a:p>
        </p:txBody>
      </p:sp>
      <p:pic>
        <p:nvPicPr>
          <p:cNvPr id="5" name="Content Placeholder 4">
            <a:extLst>
              <a:ext uri="{FF2B5EF4-FFF2-40B4-BE49-F238E27FC236}">
                <a16:creationId xmlns:a16="http://schemas.microsoft.com/office/drawing/2014/main" id="{374E88A0-3928-4336-AE5B-FD333E70A05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334" y="2125266"/>
            <a:ext cx="1025031" cy="1366709"/>
          </a:xfrm>
        </p:spPr>
      </p:pic>
      <p:pic>
        <p:nvPicPr>
          <p:cNvPr id="9" name="Picture 8">
            <a:extLst>
              <a:ext uri="{FF2B5EF4-FFF2-40B4-BE49-F238E27FC236}">
                <a16:creationId xmlns:a16="http://schemas.microsoft.com/office/drawing/2014/main" id="{A1B4FDB8-44A9-4546-9DB2-8D2F9213E2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5436" y="1232949"/>
            <a:ext cx="2444552" cy="2027583"/>
          </a:xfrm>
          <a:prstGeom prst="rect">
            <a:avLst/>
          </a:prstGeom>
        </p:spPr>
      </p:pic>
      <p:pic>
        <p:nvPicPr>
          <p:cNvPr id="13" name="Picture 12">
            <a:extLst>
              <a:ext uri="{FF2B5EF4-FFF2-40B4-BE49-F238E27FC236}">
                <a16:creationId xmlns:a16="http://schemas.microsoft.com/office/drawing/2014/main" id="{0E3E1B32-613F-46C8-85E5-5B7A24D07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3746058"/>
            <a:ext cx="1661326" cy="1661326"/>
          </a:xfrm>
          <a:prstGeom prst="rect">
            <a:avLst/>
          </a:prstGeom>
        </p:spPr>
      </p:pic>
      <p:pic>
        <p:nvPicPr>
          <p:cNvPr id="15" name="Picture 14">
            <a:extLst>
              <a:ext uri="{FF2B5EF4-FFF2-40B4-BE49-F238E27FC236}">
                <a16:creationId xmlns:a16="http://schemas.microsoft.com/office/drawing/2014/main" id="{ACB569F9-41BF-47BD-8E31-28FE9C03F3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1954" y="1851315"/>
            <a:ext cx="2153223" cy="1691751"/>
          </a:xfrm>
          <a:prstGeom prst="rect">
            <a:avLst/>
          </a:prstGeom>
        </p:spPr>
      </p:pic>
      <p:pic>
        <p:nvPicPr>
          <p:cNvPr id="17" name="Picture 16">
            <a:extLst>
              <a:ext uri="{FF2B5EF4-FFF2-40B4-BE49-F238E27FC236}">
                <a16:creationId xmlns:a16="http://schemas.microsoft.com/office/drawing/2014/main" id="{BF885030-3B2A-4DBC-9180-046C2D28D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260" y="3543066"/>
            <a:ext cx="1783313" cy="1783313"/>
          </a:xfrm>
          <a:prstGeom prst="rect">
            <a:avLst/>
          </a:prstGeom>
        </p:spPr>
      </p:pic>
      <p:pic>
        <p:nvPicPr>
          <p:cNvPr id="19" name="Picture 18">
            <a:extLst>
              <a:ext uri="{FF2B5EF4-FFF2-40B4-BE49-F238E27FC236}">
                <a16:creationId xmlns:a16="http://schemas.microsoft.com/office/drawing/2014/main" id="{9865B4FB-A377-4BC4-855B-A10EA20A89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9060" y="3362387"/>
            <a:ext cx="2038797" cy="2571750"/>
          </a:xfrm>
          <a:prstGeom prst="rect">
            <a:avLst/>
          </a:prstGeom>
        </p:spPr>
      </p:pic>
      <p:sp>
        <p:nvSpPr>
          <p:cNvPr id="20" name="TextBox 19">
            <a:extLst>
              <a:ext uri="{FF2B5EF4-FFF2-40B4-BE49-F238E27FC236}">
                <a16:creationId xmlns:a16="http://schemas.microsoft.com/office/drawing/2014/main" id="{A45B007B-B439-4CE2-872F-0D2373D08F6D}"/>
              </a:ext>
            </a:extLst>
          </p:cNvPr>
          <p:cNvSpPr txBox="1"/>
          <p:nvPr/>
        </p:nvSpPr>
        <p:spPr>
          <a:xfrm>
            <a:off x="4287741" y="1851315"/>
            <a:ext cx="1697695" cy="507831"/>
          </a:xfrm>
          <a:prstGeom prst="rect">
            <a:avLst/>
          </a:prstGeom>
          <a:noFill/>
        </p:spPr>
        <p:txBody>
          <a:bodyPr wrap="square" rtlCol="0">
            <a:spAutoFit/>
          </a:bodyPr>
          <a:lstStyle/>
          <a:p>
            <a:pPr marL="428625" indent="-428625">
              <a:buFont typeface="Arial" panose="020B0604020202020204" pitchFamily="34" charset="0"/>
              <a:buChar char="•"/>
            </a:pPr>
            <a:r>
              <a:rPr lang="en-US" sz="2700" dirty="0"/>
              <a:t>Camps</a:t>
            </a:r>
          </a:p>
        </p:txBody>
      </p:sp>
      <p:sp>
        <p:nvSpPr>
          <p:cNvPr id="21" name="TextBox 20">
            <a:extLst>
              <a:ext uri="{FF2B5EF4-FFF2-40B4-BE49-F238E27FC236}">
                <a16:creationId xmlns:a16="http://schemas.microsoft.com/office/drawing/2014/main" id="{2FF8E4EF-EE67-4D81-9D99-059624182CDD}"/>
              </a:ext>
            </a:extLst>
          </p:cNvPr>
          <p:cNvSpPr txBox="1"/>
          <p:nvPr/>
        </p:nvSpPr>
        <p:spPr>
          <a:xfrm>
            <a:off x="4287742" y="2425645"/>
            <a:ext cx="1449125" cy="507831"/>
          </a:xfrm>
          <a:prstGeom prst="rect">
            <a:avLst/>
          </a:prstGeom>
          <a:noFill/>
        </p:spPr>
        <p:txBody>
          <a:bodyPr wrap="square" rtlCol="0">
            <a:spAutoFit/>
          </a:bodyPr>
          <a:lstStyle/>
          <a:p>
            <a:pPr marL="428625" indent="-428625">
              <a:buFont typeface="Arial" panose="020B0604020202020204" pitchFamily="34" charset="0"/>
              <a:buChar char="•"/>
            </a:pPr>
            <a:r>
              <a:rPr lang="en-US" sz="2700" dirty="0"/>
              <a:t>TGAR</a:t>
            </a:r>
          </a:p>
        </p:txBody>
      </p:sp>
      <p:sp>
        <p:nvSpPr>
          <p:cNvPr id="22" name="TextBox 21">
            <a:extLst>
              <a:ext uri="{FF2B5EF4-FFF2-40B4-BE49-F238E27FC236}">
                <a16:creationId xmlns:a16="http://schemas.microsoft.com/office/drawing/2014/main" id="{CECACAA0-E7E6-480E-9324-492636D034DB}"/>
              </a:ext>
            </a:extLst>
          </p:cNvPr>
          <p:cNvSpPr txBox="1"/>
          <p:nvPr/>
        </p:nvSpPr>
        <p:spPr>
          <a:xfrm>
            <a:off x="2301265" y="3696682"/>
            <a:ext cx="2086505" cy="507831"/>
          </a:xfrm>
          <a:prstGeom prst="rect">
            <a:avLst/>
          </a:prstGeom>
          <a:noFill/>
        </p:spPr>
        <p:txBody>
          <a:bodyPr wrap="square" rtlCol="0">
            <a:spAutoFit/>
          </a:bodyPr>
          <a:lstStyle/>
          <a:p>
            <a:pPr marL="214313" indent="-214313">
              <a:buFont typeface="Arial" panose="020B0604020202020204" pitchFamily="34" charset="0"/>
              <a:buChar char="•"/>
            </a:pPr>
            <a:r>
              <a:rPr lang="en-US" sz="2700" dirty="0"/>
              <a:t>Screeners</a:t>
            </a:r>
          </a:p>
        </p:txBody>
      </p:sp>
      <p:sp>
        <p:nvSpPr>
          <p:cNvPr id="23" name="TextBox 22">
            <a:extLst>
              <a:ext uri="{FF2B5EF4-FFF2-40B4-BE49-F238E27FC236}">
                <a16:creationId xmlns:a16="http://schemas.microsoft.com/office/drawing/2014/main" id="{E7BB89DB-ECA8-4B84-8D99-781E2E3E7CF3}"/>
              </a:ext>
            </a:extLst>
          </p:cNvPr>
          <p:cNvSpPr txBox="1"/>
          <p:nvPr/>
        </p:nvSpPr>
        <p:spPr>
          <a:xfrm>
            <a:off x="2289976" y="4793146"/>
            <a:ext cx="2164742" cy="923330"/>
          </a:xfrm>
          <a:prstGeom prst="rect">
            <a:avLst/>
          </a:prstGeom>
          <a:noFill/>
        </p:spPr>
        <p:txBody>
          <a:bodyPr wrap="square" rtlCol="0">
            <a:spAutoFit/>
          </a:bodyPr>
          <a:lstStyle/>
          <a:p>
            <a:pPr marL="214313" indent="-214313">
              <a:buFont typeface="Arial" panose="020B0604020202020204" pitchFamily="34" charset="0"/>
              <a:buChar char="•"/>
            </a:pPr>
            <a:r>
              <a:rPr lang="en-US" sz="2700" dirty="0"/>
              <a:t>Family Engagement</a:t>
            </a:r>
          </a:p>
        </p:txBody>
      </p:sp>
      <p:sp>
        <p:nvSpPr>
          <p:cNvPr id="24" name="TextBox 23">
            <a:extLst>
              <a:ext uri="{FF2B5EF4-FFF2-40B4-BE49-F238E27FC236}">
                <a16:creationId xmlns:a16="http://schemas.microsoft.com/office/drawing/2014/main" id="{FF4AA505-843D-4A26-86B2-746A3395E3E6}"/>
              </a:ext>
            </a:extLst>
          </p:cNvPr>
          <p:cNvSpPr txBox="1"/>
          <p:nvPr/>
        </p:nvSpPr>
        <p:spPr>
          <a:xfrm>
            <a:off x="2289976" y="4244914"/>
            <a:ext cx="1964127" cy="507831"/>
          </a:xfrm>
          <a:prstGeom prst="rect">
            <a:avLst/>
          </a:prstGeom>
          <a:noFill/>
        </p:spPr>
        <p:txBody>
          <a:bodyPr wrap="none" rtlCol="0">
            <a:spAutoFit/>
          </a:bodyPr>
          <a:lstStyle/>
          <a:p>
            <a:pPr marL="214313" indent="-214313">
              <a:buFont typeface="Arial" panose="020B0604020202020204" pitchFamily="34" charset="0"/>
              <a:buChar char="•"/>
            </a:pPr>
            <a:r>
              <a:rPr lang="en-US" sz="2700" dirty="0"/>
              <a:t>Workshops</a:t>
            </a:r>
          </a:p>
        </p:txBody>
      </p:sp>
    </p:spTree>
    <p:extLst>
      <p:ext uri="{BB962C8B-B14F-4D97-AF65-F5344CB8AC3E}">
        <p14:creationId xmlns:p14="http://schemas.microsoft.com/office/powerpoint/2010/main" val="256696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8275"/>
            <a:ext cx="8763000"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ctrTitle"/>
          </p:nvPr>
        </p:nvSpPr>
        <p:spPr>
          <a:xfrm>
            <a:off x="700088" y="3103563"/>
            <a:ext cx="7772400" cy="1470025"/>
          </a:xfrm>
        </p:spPr>
        <p:txBody>
          <a:bodyPr/>
          <a:lstStyle/>
          <a:p>
            <a:pPr eaLnBrk="1" hangingPunct="1"/>
            <a:r>
              <a:rPr lang="en-US" altLang="en-US"/>
              <a:t>Unlocking imagination, creativity and innovation</a:t>
            </a:r>
          </a:p>
        </p:txBody>
      </p:sp>
      <p:sp>
        <p:nvSpPr>
          <p:cNvPr id="3" name="Subtitle 2"/>
          <p:cNvSpPr>
            <a:spLocks noGrp="1"/>
          </p:cNvSpPr>
          <p:nvPr>
            <p:ph type="subTitle" idx="1"/>
          </p:nvPr>
        </p:nvSpPr>
        <p:spPr>
          <a:xfrm>
            <a:off x="1409700" y="4191000"/>
            <a:ext cx="6400800" cy="1752600"/>
          </a:xfrm>
        </p:spPr>
        <p:txBody>
          <a:bodyPr rtlCol="0">
            <a:normAutofit/>
          </a:bodyPr>
          <a:lstStyle/>
          <a:p>
            <a:pPr eaLnBrk="1" fontAlgn="auto" hangingPunct="1">
              <a:spcAft>
                <a:spcPts val="0"/>
              </a:spcAft>
              <a:defRPr/>
            </a:pPr>
            <a:endParaRPr lang="en-US"/>
          </a:p>
          <a:p>
            <a:pPr eaLnBrk="1" fontAlgn="auto" hangingPunct="1">
              <a:spcAft>
                <a:spcPts val="0"/>
              </a:spcAft>
              <a:defRPr/>
            </a:pPr>
            <a:endParaRPr lang="en-US"/>
          </a:p>
        </p:txBody>
      </p:sp>
      <p:pic>
        <p:nvPicPr>
          <p:cNvPr id="205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66800"/>
            <a:ext cx="394811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1655" y="5870242"/>
            <a:ext cx="1487855" cy="819483"/>
          </a:xfrm>
          <a:prstGeom prst="rect">
            <a:avLst/>
          </a:prstGeom>
        </p:spPr>
      </p:pic>
    </p:spTree>
    <p:extLst>
      <p:ext uri="{BB962C8B-B14F-4D97-AF65-F5344CB8AC3E}">
        <p14:creationId xmlns:p14="http://schemas.microsoft.com/office/powerpoint/2010/main" val="1813534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57150"/>
            <a:ext cx="89662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9900" y="457200"/>
            <a:ext cx="8229600" cy="868363"/>
          </a:xfrm>
          <a:solidFill>
            <a:schemeClr val="accent5">
              <a:lumMod val="20000"/>
              <a:lumOff val="80000"/>
            </a:schemeClr>
          </a:solidFill>
        </p:spPr>
        <p:txBody>
          <a:bodyPr rtlCol="0">
            <a:normAutofit/>
          </a:bodyPr>
          <a:lstStyle/>
          <a:p>
            <a:pPr eaLnBrk="1" fontAlgn="auto" hangingPunct="1">
              <a:spcAft>
                <a:spcPts val="0"/>
              </a:spcAft>
              <a:defRPr/>
            </a:pPr>
            <a:r>
              <a:rPr lang="en-US" dirty="0">
                <a:latin typeface="PBS Explorer Light" pitchFamily="50" charset="0"/>
              </a:rPr>
              <a:t>What is an </a:t>
            </a:r>
            <a:r>
              <a:rPr lang="en-US" i="1" dirty="0">
                <a:latin typeface="PBS Explorer Light" pitchFamily="50" charset="0"/>
              </a:rPr>
              <a:t>Inquire Within </a:t>
            </a:r>
            <a:r>
              <a:rPr lang="en-US" dirty="0">
                <a:latin typeface="PBS Explorer Light" pitchFamily="50" charset="0"/>
              </a:rPr>
              <a:t>Library?</a:t>
            </a:r>
          </a:p>
        </p:txBody>
      </p:sp>
      <p:sp>
        <p:nvSpPr>
          <p:cNvPr id="4100" name="Content Placeholder 2"/>
          <p:cNvSpPr>
            <a:spLocks noGrp="1"/>
          </p:cNvSpPr>
          <p:nvPr>
            <p:ph idx="1"/>
          </p:nvPr>
        </p:nvSpPr>
        <p:spPr>
          <a:xfrm>
            <a:off x="1282700" y="1333500"/>
            <a:ext cx="6781800" cy="4525963"/>
          </a:xfrm>
        </p:spPr>
        <p:txBody>
          <a:bodyPr/>
          <a:lstStyle/>
          <a:p>
            <a:pPr marL="0" indent="0" eaLnBrk="1" hangingPunct="1">
              <a:buNone/>
            </a:pPr>
            <a:r>
              <a:rPr lang="en-US" altLang="en-US" sz="2000" b="1" i="1" dirty="0">
                <a:latin typeface="PBS Explorer Light" panose="02000506030000020004" pitchFamily="2" charset="0"/>
              </a:rPr>
              <a:t>Partnership</a:t>
            </a:r>
          </a:p>
          <a:p>
            <a:pPr eaLnBrk="1" hangingPunct="1"/>
            <a:r>
              <a:rPr lang="en-US" altLang="en-US" sz="1800" i="1" dirty="0">
                <a:latin typeface="PBS Explorer Light" panose="02000506030000020004" pitchFamily="2" charset="0"/>
              </a:rPr>
              <a:t>Partnership between public media and public libraries to increase educational impact of our communities</a:t>
            </a:r>
          </a:p>
          <a:p>
            <a:pPr marL="0" indent="0" eaLnBrk="1" hangingPunct="1">
              <a:buNone/>
            </a:pPr>
            <a:r>
              <a:rPr lang="en-US" altLang="en-US" sz="2000" b="1" i="1" dirty="0">
                <a:latin typeface="PBS Explorer Light" panose="02000506030000020004" pitchFamily="2" charset="0"/>
              </a:rPr>
              <a:t>Collaboration</a:t>
            </a:r>
          </a:p>
          <a:p>
            <a:pPr eaLnBrk="1" hangingPunct="1"/>
            <a:r>
              <a:rPr lang="en-US" altLang="en-US" sz="1800" i="1" dirty="0">
                <a:latin typeface="PBS Explorer Light" panose="02000506030000020004" pitchFamily="2" charset="0"/>
              </a:rPr>
              <a:t>Through collaboration, media is bringing content to libraries to use for programming</a:t>
            </a:r>
          </a:p>
          <a:p>
            <a:pPr marL="0" indent="0" eaLnBrk="1" hangingPunct="1">
              <a:buNone/>
            </a:pPr>
            <a:r>
              <a:rPr lang="en-US" altLang="en-US" sz="2000" b="1" i="1" dirty="0">
                <a:latin typeface="PBS Explorer Light" panose="02000506030000020004" pitchFamily="2" charset="0"/>
              </a:rPr>
              <a:t>Resources</a:t>
            </a:r>
          </a:p>
          <a:p>
            <a:pPr eaLnBrk="1" hangingPunct="1"/>
            <a:r>
              <a:rPr lang="en-US" altLang="en-US" sz="1800" i="1" dirty="0">
                <a:latin typeface="PBS Explorer Light" panose="02000506030000020004" pitchFamily="2" charset="0"/>
              </a:rPr>
              <a:t>Libraries will use PBS content that supports 21</a:t>
            </a:r>
            <a:r>
              <a:rPr lang="en-US" altLang="en-US" sz="1800" i="1" baseline="30000" dirty="0">
                <a:latin typeface="PBS Explorer Light" panose="02000506030000020004" pitchFamily="2" charset="0"/>
              </a:rPr>
              <a:t>st</a:t>
            </a:r>
            <a:r>
              <a:rPr lang="en-US" altLang="en-US" sz="1800" i="1" dirty="0">
                <a:latin typeface="PBS Explorer Light" panose="02000506030000020004" pitchFamily="2" charset="0"/>
              </a:rPr>
              <a:t> century learning during programming &amp; WVPB will provide resources (content, supplies, support)</a:t>
            </a:r>
            <a:endParaRPr lang="en-US" altLang="en-US" sz="1800" dirty="0"/>
          </a:p>
          <a:p>
            <a:pPr eaLnBrk="1" hangingPunct="1"/>
            <a:endParaRPr lang="en-US" altLang="en-US" sz="2000" dirty="0"/>
          </a:p>
        </p:txBody>
      </p:sp>
      <p:pic>
        <p:nvPicPr>
          <p:cNvPr id="410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0"/>
            <a:ext cx="24733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5601" y="4473526"/>
            <a:ext cx="2362200" cy="23082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7092" y="5867400"/>
            <a:ext cx="1487855" cy="819483"/>
          </a:xfrm>
          <a:prstGeom prst="rect">
            <a:avLst/>
          </a:prstGeom>
        </p:spPr>
      </p:pic>
    </p:spTree>
    <p:extLst>
      <p:ext uri="{BB962C8B-B14F-4D97-AF65-F5344CB8AC3E}">
        <p14:creationId xmlns:p14="http://schemas.microsoft.com/office/powerpoint/2010/main" val="225539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582"/>
            <a:ext cx="9100454" cy="672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54" y="5328158"/>
            <a:ext cx="2352773" cy="1278340"/>
          </a:xfrm>
          <a:prstGeom prst="rect">
            <a:avLst/>
          </a:prstGeom>
        </p:spPr>
      </p:pic>
      <p:sp>
        <p:nvSpPr>
          <p:cNvPr id="5" name="TextBox 4"/>
          <p:cNvSpPr txBox="1"/>
          <p:nvPr/>
        </p:nvSpPr>
        <p:spPr>
          <a:xfrm>
            <a:off x="2149927" y="708702"/>
            <a:ext cx="4800600" cy="523220"/>
          </a:xfrm>
          <a:prstGeom prst="rect">
            <a:avLst/>
          </a:prstGeom>
          <a:solidFill>
            <a:srgbClr val="FFFFFF">
              <a:alpha val="80000"/>
            </a:srgbClr>
          </a:solidFill>
        </p:spPr>
        <p:txBody>
          <a:bodyPr wrap="square" rtlCol="0">
            <a:spAutoFit/>
          </a:bodyPr>
          <a:lstStyle/>
          <a:p>
            <a:pPr algn="ctr"/>
            <a:r>
              <a:rPr lang="en-US" sz="2800" dirty="0">
                <a:latin typeface="PBS Explorer Black" pitchFamily="50" charset="0"/>
                <a:ea typeface="PBS KIDS Headline Condensed" pitchFamily="2" charset="0"/>
              </a:rPr>
              <a:t>Possibilities for Collaboration</a:t>
            </a:r>
          </a:p>
        </p:txBody>
      </p:sp>
      <p:sp>
        <p:nvSpPr>
          <p:cNvPr id="6" name="TextBox 5"/>
          <p:cNvSpPr txBox="1"/>
          <p:nvPr/>
        </p:nvSpPr>
        <p:spPr>
          <a:xfrm>
            <a:off x="1507062" y="789087"/>
            <a:ext cx="6653958" cy="3662541"/>
          </a:xfrm>
          <a:prstGeom prst="rect">
            <a:avLst/>
          </a:prstGeom>
          <a:noFill/>
        </p:spPr>
        <p:txBody>
          <a:bodyPr wrap="square" rtlCol="0">
            <a:spAutoFit/>
          </a:bodyPr>
          <a:lstStyle/>
          <a:p>
            <a:endParaRPr lang="en-US" sz="2800" dirty="0"/>
          </a:p>
          <a:p>
            <a:endParaRPr lang="en-US" sz="2800" dirty="0"/>
          </a:p>
          <a:p>
            <a:pPr marL="285750" indent="-285750">
              <a:buFont typeface="Arial" panose="020B0604020202020204" pitchFamily="34" charset="0"/>
              <a:buChar char="•"/>
            </a:pPr>
            <a:r>
              <a:rPr lang="en-US" sz="2800" dirty="0"/>
              <a:t>Reading &amp; Literacy Programs</a:t>
            </a:r>
          </a:p>
          <a:p>
            <a:pPr marL="285750" indent="-285750">
              <a:buFont typeface="Arial" panose="020B0604020202020204" pitchFamily="34" charset="0"/>
              <a:buChar char="•"/>
            </a:pPr>
            <a:r>
              <a:rPr lang="en-US" sz="2800" dirty="0"/>
              <a:t>Parent Workshops</a:t>
            </a:r>
          </a:p>
          <a:p>
            <a:pPr marL="285750" indent="-285750">
              <a:buFont typeface="Arial" panose="020B0604020202020204" pitchFamily="34" charset="0"/>
              <a:buChar char="•"/>
            </a:pPr>
            <a:r>
              <a:rPr lang="en-US" sz="2800" dirty="0"/>
              <a:t>STEM Activities</a:t>
            </a:r>
          </a:p>
          <a:p>
            <a:pPr marL="285750" indent="-285750">
              <a:buFont typeface="Arial" panose="020B0604020202020204" pitchFamily="34" charset="0"/>
              <a:buChar char="•"/>
            </a:pPr>
            <a:r>
              <a:rPr lang="en-US" sz="2800" dirty="0"/>
              <a:t>Family &amp; Community Activities</a:t>
            </a:r>
          </a:p>
          <a:p>
            <a:pPr marL="285750" indent="-285750">
              <a:buFont typeface="Arial" panose="020B0604020202020204" pitchFamily="34" charset="0"/>
              <a:buChar char="•"/>
            </a:pPr>
            <a:r>
              <a:rPr lang="en-US" sz="2800" dirty="0"/>
              <a:t>Screeners of PBS Kids</a:t>
            </a:r>
          </a:p>
          <a:p>
            <a:endParaRPr lang="en-US" dirty="0"/>
          </a:p>
          <a:p>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6599" y="5739556"/>
            <a:ext cx="1487855" cy="819483"/>
          </a:xfrm>
          <a:prstGeom prst="rect">
            <a:avLst/>
          </a:prstGeom>
        </p:spPr>
      </p:pic>
    </p:spTree>
    <p:extLst>
      <p:ext uri="{BB962C8B-B14F-4D97-AF65-F5344CB8AC3E}">
        <p14:creationId xmlns:p14="http://schemas.microsoft.com/office/powerpoint/2010/main" val="133080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DBB4B7-0FE4-452A-B64E-7F4B3DAA88D5}"/>
              </a:ext>
            </a:extLst>
          </p:cNvPr>
          <p:cNvSpPr>
            <a:spLocks noGrp="1"/>
          </p:cNvSpPr>
          <p:nvPr>
            <p:ph type="title"/>
          </p:nvPr>
        </p:nvSpPr>
        <p:spPr>
          <a:solidFill>
            <a:srgbClr val="DF29AB"/>
          </a:solidFill>
        </p:spPr>
        <p:txBody>
          <a:bodyPr/>
          <a:lstStyle/>
          <a:p>
            <a:r>
              <a:rPr lang="en-US" dirty="0"/>
              <a:t> </a:t>
            </a:r>
            <a:r>
              <a:rPr lang="en-US" i="1" dirty="0"/>
              <a:t>Inquire Within Libraries</a:t>
            </a:r>
          </a:p>
        </p:txBody>
      </p:sp>
      <p:sp>
        <p:nvSpPr>
          <p:cNvPr id="5" name="Content Placeholder 4">
            <a:extLst>
              <a:ext uri="{FF2B5EF4-FFF2-40B4-BE49-F238E27FC236}">
                <a16:creationId xmlns:a16="http://schemas.microsoft.com/office/drawing/2014/main" id="{59744A11-F0A7-418A-ADA1-83820B440F1A}"/>
              </a:ext>
            </a:extLst>
          </p:cNvPr>
          <p:cNvSpPr>
            <a:spLocks noGrp="1"/>
          </p:cNvSpPr>
          <p:nvPr>
            <p:ph idx="1"/>
          </p:nvPr>
        </p:nvSpPr>
        <p:spPr>
          <a:solidFill>
            <a:srgbClr val="00B0F0"/>
          </a:solidFill>
        </p:spPr>
        <p:txBody>
          <a:bodyPr>
            <a:normAutofit/>
          </a:bodyPr>
          <a:lstStyle/>
          <a:p>
            <a:pPr marL="0" indent="0" algn="ctr">
              <a:buNone/>
            </a:pPr>
            <a:r>
              <a:rPr lang="en-US" sz="4400" b="1" dirty="0"/>
              <a:t>What will children learn?</a:t>
            </a:r>
          </a:p>
          <a:p>
            <a:pPr algn="ctr"/>
            <a:r>
              <a:rPr lang="en-US" dirty="0"/>
              <a:t>Young learners will participate &amp; learn with STEM activities (science, technology, engineering, math)</a:t>
            </a:r>
          </a:p>
          <a:p>
            <a:pPr algn="ctr"/>
            <a:r>
              <a:rPr lang="en-US" dirty="0"/>
              <a:t>Children will gain skills in literacy</a:t>
            </a:r>
          </a:p>
          <a:p>
            <a:pPr algn="ctr"/>
            <a:r>
              <a:rPr lang="en-US" dirty="0"/>
              <a:t>Be provided opportunities to learn with their families</a:t>
            </a:r>
          </a:p>
        </p:txBody>
      </p:sp>
      <p:pic>
        <p:nvPicPr>
          <p:cNvPr id="6" name="Picture 5">
            <a:extLst>
              <a:ext uri="{FF2B5EF4-FFF2-40B4-BE49-F238E27FC236}">
                <a16:creationId xmlns:a16="http://schemas.microsoft.com/office/drawing/2014/main" id="{B278D25E-1559-4E9E-A4E3-4C3BA7E2E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928" y="5305022"/>
            <a:ext cx="2352773" cy="1278340"/>
          </a:xfrm>
          <a:prstGeom prst="rect">
            <a:avLst/>
          </a:prstGeom>
        </p:spPr>
      </p:pic>
      <p:pic>
        <p:nvPicPr>
          <p:cNvPr id="7" name="Picture 6">
            <a:extLst>
              <a:ext uri="{FF2B5EF4-FFF2-40B4-BE49-F238E27FC236}">
                <a16:creationId xmlns:a16="http://schemas.microsoft.com/office/drawing/2014/main" id="{78799A4C-56B0-4C4A-92B3-8E7BCCCA7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946" y="5342281"/>
            <a:ext cx="1487855" cy="1012481"/>
          </a:xfrm>
          <a:prstGeom prst="rect">
            <a:avLst/>
          </a:prstGeom>
        </p:spPr>
      </p:pic>
    </p:spTree>
    <p:extLst>
      <p:ext uri="{BB962C8B-B14F-4D97-AF65-F5344CB8AC3E}">
        <p14:creationId xmlns:p14="http://schemas.microsoft.com/office/powerpoint/2010/main" val="782256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76200"/>
            <a:ext cx="8991600" cy="6743700"/>
          </a:xfrm>
        </p:spPr>
      </p:pic>
      <p:pic>
        <p:nvPicPr>
          <p:cNvPr id="7" name="Picture 12" descr="cid:33312da8-84da-44ac-8a67-5492a7059987@namprd10.prod.outlook.com"/>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rot="5400000">
            <a:off x="6287294" y="875506"/>
            <a:ext cx="27432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10" descr="15027499_10154068761397467_8905933777716425394_n"/>
          <p:cNvPicPr>
            <a:picLocks noChangeAspect="1" noChangeArrowheads="1"/>
          </p:cNvPicPr>
          <p:nvPr/>
        </p:nvPicPr>
        <p:blipFill>
          <a:blip r:embed="rId5">
            <a:extLst>
              <a:ext uri="{28A0092B-C50C-407E-A947-70E740481C1C}">
                <a14:useLocalDpi xmlns:a14="http://schemas.microsoft.com/office/drawing/2010/main" val="0"/>
              </a:ext>
            </a:extLst>
          </a:blip>
          <a:srcRect l="7727" r="10387"/>
          <a:stretch>
            <a:fillRect/>
          </a:stretch>
        </p:blipFill>
        <p:spPr bwMode="auto">
          <a:xfrm>
            <a:off x="6203950" y="4343400"/>
            <a:ext cx="2590800" cy="217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4" descr="C:\Users\LKostandinu\Desktop\German-Masontown Chevron\2 Crowd 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73063"/>
            <a:ext cx="2171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LKostandinu\Desktop\Prospect XTO\sesame street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60775"/>
            <a:ext cx="2228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LKostandinu\Desktop\Bowlby Chevron\Camp Feb23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8175" y="357188"/>
            <a:ext cx="290195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rcRect r="19463"/>
          <a:stretch>
            <a:fillRect/>
          </a:stretch>
        </p:blipFill>
        <p:spPr bwMode="auto">
          <a:xfrm>
            <a:off x="3482975" y="3276600"/>
            <a:ext cx="23320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1AB0A11-EADB-4E90-9D35-FC19DFE6FDC5}"/>
              </a:ext>
            </a:extLst>
          </p:cNvPr>
          <p:cNvSpPr txBox="1"/>
          <p:nvPr/>
        </p:nvSpPr>
        <p:spPr>
          <a:xfrm>
            <a:off x="3200400" y="3200400"/>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5" name="Picture 5">
            <a:extLst>
              <a:ext uri="{FF2B5EF4-FFF2-40B4-BE49-F238E27FC236}">
                <a16:creationId xmlns:a16="http://schemas.microsoft.com/office/drawing/2014/main" id="{488ECAAC-60C2-4E80-B180-7CB453EF21F3}"/>
              </a:ext>
            </a:extLst>
          </p:cNvPr>
          <p:cNvPicPr>
            <a:picLocks noChangeAspect="1"/>
          </p:cNvPicPr>
          <p:nvPr/>
        </p:nvPicPr>
        <p:blipFill>
          <a:blip r:embed="rId10"/>
          <a:stretch>
            <a:fillRect/>
          </a:stretch>
        </p:blipFill>
        <p:spPr>
          <a:xfrm>
            <a:off x="3584815" y="5808633"/>
            <a:ext cx="1543050" cy="819150"/>
          </a:xfrm>
          <a:prstGeom prst="rect">
            <a:avLst/>
          </a:prstGeom>
        </p:spPr>
      </p:pic>
    </p:spTree>
    <p:extLst>
      <p:ext uri="{BB962C8B-B14F-4D97-AF65-F5344CB8AC3E}">
        <p14:creationId xmlns:p14="http://schemas.microsoft.com/office/powerpoint/2010/main" val="1892610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C:\Users\LKostandinu\Desktop\Robinson Fed Ex\DT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429" y="1700086"/>
            <a:ext cx="2409825" cy="375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LKostandinu\Desktop\Moundsville Chevron\MMCPL Clifford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071" y="224639"/>
            <a:ext cx="2352675"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LKostandinu\Desktop\Moundsville Chevron\InquireWithin_MoundsvilleMCPL_CuriousGeorge_Nov2016_cfDSCN21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808" y="287569"/>
            <a:ext cx="3267075"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35802" y="3787382"/>
            <a:ext cx="3276600" cy="2457450"/>
          </a:xfrm>
          <a:prstGeom prst="rect">
            <a:avLst/>
          </a:prstGeom>
        </p:spPr>
      </p:pic>
      <p:pic>
        <p:nvPicPr>
          <p:cNvPr id="3074" name="Picture 2" descr="Image may contain: 1 per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2969088"/>
            <a:ext cx="2687547" cy="3583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A7A59CB8-3A53-4ADA-89C8-5DA94CB4DBAE}"/>
              </a:ext>
            </a:extLst>
          </p:cNvPr>
          <p:cNvPicPr>
            <a:picLocks noChangeAspect="1"/>
          </p:cNvPicPr>
          <p:nvPr/>
        </p:nvPicPr>
        <p:blipFill>
          <a:blip r:embed="rId8"/>
          <a:stretch>
            <a:fillRect/>
          </a:stretch>
        </p:blipFill>
        <p:spPr>
          <a:xfrm>
            <a:off x="6934739" y="5794255"/>
            <a:ext cx="1543050" cy="819150"/>
          </a:xfrm>
          <a:prstGeom prst="rect">
            <a:avLst/>
          </a:prstGeom>
        </p:spPr>
      </p:pic>
    </p:spTree>
    <p:extLst>
      <p:ext uri="{BB962C8B-B14F-4D97-AF65-F5344CB8AC3E}">
        <p14:creationId xmlns:p14="http://schemas.microsoft.com/office/powerpoint/2010/main" val="69943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249</Words>
  <Application>Microsoft Office PowerPoint</Application>
  <PresentationFormat>On-screen Show (4:3)</PresentationFormat>
  <Paragraphs>48</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Cooper Black</vt:lpstr>
      <vt:lpstr>PBS Explorer Black</vt:lpstr>
      <vt:lpstr>PBS Explorer Light</vt:lpstr>
      <vt:lpstr>1_Office Theme</vt:lpstr>
      <vt:lpstr>2_Office Theme</vt:lpstr>
      <vt:lpstr>PowerPoint Presentation</vt:lpstr>
      <vt:lpstr>PowerPoint Presentation</vt:lpstr>
      <vt:lpstr>Collaboration with Libraries!</vt:lpstr>
      <vt:lpstr>Unlocking imagination, creativity and innovation</vt:lpstr>
      <vt:lpstr>What is an Inquire Within Library?</vt:lpstr>
      <vt:lpstr>PowerPoint Presentation</vt:lpstr>
      <vt:lpstr> Inquire Within Libraries</vt:lpstr>
      <vt:lpstr>PowerPoint Presentation</vt:lpstr>
      <vt:lpstr>PowerPoint Presentation</vt:lpstr>
      <vt:lpstr>Our Goal</vt:lpstr>
      <vt:lpstr>We are EXCITED!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agalata</dc:creator>
  <cp:lastModifiedBy>Kelly Griffith</cp:lastModifiedBy>
  <cp:revision>1</cp:revision>
  <cp:lastPrinted>2016-08-23T13:35:11Z</cp:lastPrinted>
  <dcterms:created xsi:type="dcterms:W3CDTF">2011-12-07T19:36:59Z</dcterms:created>
  <dcterms:modified xsi:type="dcterms:W3CDTF">2019-04-04T21:01:54Z</dcterms:modified>
</cp:coreProperties>
</file>